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6.xml" ContentType="application/vnd.openxmlformats-officedocument.presentationml.notesSlid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6.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7.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8.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7.xml" ContentType="application/vnd.openxmlformats-officedocument.presentationml.notesSlide+xml"/>
  <Override PartName="/ppt/charts/chart19.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0.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1.xml" ContentType="application/vnd.openxmlformats-officedocument.drawingml.chart+xml"/>
  <Override PartName="/ppt/drawings/drawing3.xml" ContentType="application/vnd.openxmlformats-officedocument.drawingml.chartshapes+xml"/>
  <Override PartName="/ppt/charts/chart22.xml" ContentType="application/vnd.openxmlformats-officedocument.drawingml.chart+xml"/>
  <Override PartName="/ppt/drawings/drawing4.xml" ContentType="application/vnd.openxmlformats-officedocument.drawingml.chartshapes+xml"/>
  <Override PartName="/ppt/notesSlides/notesSlide8.xml" ContentType="application/vnd.openxmlformats-officedocument.presentationml.notesSlide+xml"/>
  <Override PartName="/ppt/charts/chart23.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4.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5.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6.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7.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8.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9.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30.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12.xml" ContentType="application/vnd.openxmlformats-officedocument.presentationml.notesSlide+xml"/>
  <Override PartName="/ppt/charts/chart31.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32.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33.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4.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5.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6.xml" ContentType="application/vnd.openxmlformats-officedocument.drawingml.chart+xml"/>
  <Override PartName="/ppt/charts/style32.xml" ContentType="application/vnd.ms-office.chartstyle+xml"/>
  <Override PartName="/ppt/charts/colors32.xml" ContentType="application/vnd.ms-office.chartcolorstyle+xml"/>
  <Override PartName="/ppt/notesSlides/notesSlide13.xml" ContentType="application/vnd.openxmlformats-officedocument.presentationml.notesSlide+xml"/>
  <Override PartName="/ppt/charts/chart37.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8.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9.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40.xml" ContentType="application/vnd.openxmlformats-officedocument.drawingml.chart+xml"/>
  <Override PartName="/ppt/charts/style36.xml" ContentType="application/vnd.ms-office.chartstyle+xml"/>
  <Override PartName="/ppt/charts/colors36.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4"/>
  </p:sldMasterIdLst>
  <p:notesMasterIdLst>
    <p:notesMasterId r:id="rId35"/>
  </p:notesMasterIdLst>
  <p:handoutMasterIdLst>
    <p:handoutMasterId r:id="rId36"/>
  </p:handoutMasterIdLst>
  <p:sldIdLst>
    <p:sldId id="395" r:id="rId5"/>
    <p:sldId id="494" r:id="rId6"/>
    <p:sldId id="495" r:id="rId7"/>
    <p:sldId id="443" r:id="rId8"/>
    <p:sldId id="446" r:id="rId9"/>
    <p:sldId id="436" r:id="rId10"/>
    <p:sldId id="466" r:id="rId11"/>
    <p:sldId id="467" r:id="rId12"/>
    <p:sldId id="475" r:id="rId13"/>
    <p:sldId id="486" r:id="rId14"/>
    <p:sldId id="468" r:id="rId15"/>
    <p:sldId id="500" r:id="rId16"/>
    <p:sldId id="437" r:id="rId17"/>
    <p:sldId id="266" r:id="rId18"/>
    <p:sldId id="499" r:id="rId19"/>
    <p:sldId id="488" r:id="rId20"/>
    <p:sldId id="496" r:id="rId21"/>
    <p:sldId id="497" r:id="rId22"/>
    <p:sldId id="489" r:id="rId23"/>
    <p:sldId id="476" r:id="rId24"/>
    <p:sldId id="490" r:id="rId25"/>
    <p:sldId id="447" r:id="rId26"/>
    <p:sldId id="491" r:id="rId27"/>
    <p:sldId id="470" r:id="rId28"/>
    <p:sldId id="477" r:id="rId29"/>
    <p:sldId id="484" r:id="rId30"/>
    <p:sldId id="485" r:id="rId31"/>
    <p:sldId id="493" r:id="rId32"/>
    <p:sldId id="430" r:id="rId33"/>
    <p:sldId id="501"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C94874-D473-5D05-D159-B2E5D157FF36}" name="Luke Schwartfeger" initials="LS" userId="S::luke@concept.co.nz::b4a1fed7-fe92-476d-ae95-8c6232637e0a" providerId="AD"/>
  <p188:author id="{37D1D577-A132-9BE9-55A2-5F5BEE0743F3}" name="David Hunt" initials="DH" userId="David Hunt" providerId="None"/>
  <p188:author id="{4CD6F198-B294-3587-2B6B-39DB76E35965}" name="Luke Schwartfeger" initials="LS" userId="Luke Schwartfeg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istair Dixon" initials="AD" lastIdx="2" clrIdx="0">
    <p:extLst>
      <p:ext uri="{19B8F6BF-5375-455C-9EA6-DF929625EA0E}">
        <p15:presenceInfo xmlns:p15="http://schemas.microsoft.com/office/powerpoint/2012/main" userId="S::Alistair.Dixon@ea.govt.nz::66fb6f21-67a5-4ef8-a7ca-d41cf3f175e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B245"/>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7" d="100"/>
          <a:sy n="147" d="100"/>
        </p:scale>
        <p:origin x="2106" y="114"/>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conceptconsultinggroup365-my.sharepoint.com/personal/luke_concept_co_nz/Documents/Temp_Competition/Hydro%20Scheme%20Flexibility/Options%20Paper%20Content%20-%20Pie%20Charts%20-%20Flex%20MW%20Before%20and%20After.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3.xml"/><Relationship Id="rId1" Type="http://schemas.microsoft.com/office/2011/relationships/chartStyle" Target="style13.xml"/></Relationships>
</file>

<file path=ppt/charts/_rels/chart16.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4.xml"/><Relationship Id="rId1" Type="http://schemas.microsoft.com/office/2011/relationships/chartStyle" Target="style14.xml"/></Relationships>
</file>

<file path=ppt/charts/_rels/chart17.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5.xml"/><Relationship Id="rId1"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6.xml"/><Relationship Id="rId1" Type="http://schemas.microsoft.com/office/2011/relationships/chartStyle" Target="style16.xml"/></Relationships>
</file>

<file path=ppt/charts/_rels/chart19.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https://conceptconsultinggroup365-my.sharepoint.com/personal/luke_concept_co_nz/Documents/Temp_Competition/Hydro%20Scheme%20Flexibility/Options%20Paper%20Content%20-%20Pie%20Charts%20-%20Flex%20MW%20Before%20and%20After.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18.xml"/><Relationship Id="rId1" Type="http://schemas.microsoft.com/office/2011/relationships/chartStyle" Target="style18.xml"/></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https://conceptconsultinggroup365-my.sharepoint.com/personal/luke_concept_co_nz/Documents/Temp_Competition/Portfolio%205/Portfolio_Analysis_22Jul22_V5.xlsm" TargetMode="Externa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https://conceptconsultinggroup365-my.sharepoint.com/personal/luke_concept_co_nz/Documents/Temp_Competition/Portfolio%205/Portfolio_Analysis_22Jul22_V5.xlsm" TargetMode="External"/></Relationships>
</file>

<file path=ppt/charts/_rels/chart23.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19.xml"/><Relationship Id="rId1" Type="http://schemas.microsoft.com/office/2011/relationships/chartStyle" Target="style19.xml"/></Relationships>
</file>

<file path=ppt/charts/_rels/chart24.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20.xml"/><Relationship Id="rId1" Type="http://schemas.microsoft.com/office/2011/relationships/chartStyle" Target="style20.xml"/></Relationships>
</file>

<file path=ppt/charts/_rels/chart25.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1.xml"/><Relationship Id="rId1" Type="http://schemas.microsoft.com/office/2011/relationships/chartStyle" Target="style21.xml"/></Relationships>
</file>

<file path=ppt/charts/_rels/chart26.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2.xml"/><Relationship Id="rId1" Type="http://schemas.microsoft.com/office/2011/relationships/chartStyle" Target="style22.xml"/></Relationships>
</file>

<file path=ppt/charts/_rels/chart27.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3.xml"/><Relationship Id="rId1" Type="http://schemas.microsoft.com/office/2011/relationships/chartStyle" Target="style23.xml"/></Relationships>
</file>

<file path=ppt/charts/_rels/chart28.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4.xml"/><Relationship Id="rId1" Type="http://schemas.microsoft.com/office/2011/relationships/chartStyle" Target="style24.xml"/></Relationships>
</file>

<file path=ppt/charts/_rels/chart29.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5.xml"/><Relationship Id="rId1" Type="http://schemas.microsoft.com/office/2011/relationships/chartStyle" Target="style25.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ttps://conceptconsultinggroup365-my.sharepoint.com/personal/luke_concept_co_nz/Documents/Temp_Competition/Portfolio%205/Portfolio_Analysis_22Jul22_V5.xlsm" TargetMode="External"/></Relationships>
</file>

<file path=ppt/charts/_rels/chart30.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6.xml"/><Relationship Id="rId1" Type="http://schemas.microsoft.com/office/2011/relationships/chartStyle" Target="style26.xml"/></Relationships>
</file>

<file path=ppt/charts/_rels/chart31.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7.xml"/><Relationship Id="rId1" Type="http://schemas.microsoft.com/office/2011/relationships/chartStyle" Target="style27.xml"/></Relationships>
</file>

<file path=ppt/charts/_rels/chart32.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8.xml"/><Relationship Id="rId1" Type="http://schemas.microsoft.com/office/2011/relationships/chartStyle" Target="style28.xml"/></Relationships>
</file>

<file path=ppt/charts/_rels/chart33.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29.xml"/><Relationship Id="rId1" Type="http://schemas.microsoft.com/office/2011/relationships/chartStyle" Target="style29.xml"/></Relationships>
</file>

<file path=ppt/charts/_rels/chart34.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30.xml"/><Relationship Id="rId1" Type="http://schemas.microsoft.com/office/2011/relationships/chartStyle" Target="style30.xml"/></Relationships>
</file>

<file path=ppt/charts/_rels/chart35.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31.xml"/><Relationship Id="rId1" Type="http://schemas.microsoft.com/office/2011/relationships/chartStyle" Target="style31.xml"/></Relationships>
</file>

<file path=ppt/charts/_rels/chart36.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32.xml"/><Relationship Id="rId1" Type="http://schemas.microsoft.com/office/2011/relationships/chartStyle" Target="style32.xml"/></Relationships>
</file>

<file path=ppt/charts/_rels/chart37.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33.xml"/><Relationship Id="rId1" Type="http://schemas.microsoft.com/office/2011/relationships/chartStyle" Target="style33.xml"/></Relationships>
</file>

<file path=ppt/charts/_rels/chart38.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34.xml"/><Relationship Id="rId1" Type="http://schemas.microsoft.com/office/2011/relationships/chartStyle" Target="style34.xml"/></Relationships>
</file>

<file path=ppt/charts/_rels/chart39.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35.xml"/><Relationship Id="rId1" Type="http://schemas.microsoft.com/office/2011/relationships/chartStyle" Target="style35.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https://conceptconsultinggroup365-my.sharepoint.com/personal/luke_concept_co_nz/Documents/Temp_Competition/Portfolio%205/Portfolio_Analysis_22Jul22_V5.xlsm" TargetMode="External"/></Relationships>
</file>

<file path=ppt/charts/_rels/chart40.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36.xml"/><Relationship Id="rId1" Type="http://schemas.microsoft.com/office/2011/relationships/chartStyle" Target="style36.xml"/></Relationships>
</file>

<file path=ppt/charts/_rels/chart5.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6.xlsm"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https://conceptconsultinggroup365.sharepoint.com/sites/consultants/Client%20Projects/EA/Wholesale/EAW063%20-%20100%20percent%20renewables%20-%20options%20paper/Competition/LS%20Dir/CollatedOutputs_V05.xlsm"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NZ" b="1" dirty="0"/>
              <a:t>Ownership of</a:t>
            </a:r>
            <a:r>
              <a:rPr lang="en-NZ" b="1" baseline="0" dirty="0"/>
              <a:t> flexible h</a:t>
            </a:r>
            <a:r>
              <a:rPr lang="en-NZ" b="1" dirty="0"/>
              <a:t>ydro and thermal</a:t>
            </a:r>
            <a:r>
              <a:rPr lang="en-NZ" b="1" baseline="0" dirty="0"/>
              <a:t> capacity - current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FCA-45C4-8CB0-20A6A8CDB47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FCA-45C4-8CB0-20A6A8CDB47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FCA-45C4-8CB0-20A6A8CDB47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FCA-45C4-8CB0-20A6A8CDB47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FCA-45C4-8CB0-20A6A8CDB473}"/>
              </c:ext>
            </c:extLst>
          </c:dPt>
          <c:dLbls>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'Without 1 Rankine'!$Q$23:$Q$27</c:f>
              <c:strCache>
                <c:ptCount val="5"/>
                <c:pt idx="0">
                  <c:v>Contact</c:v>
                </c:pt>
                <c:pt idx="1">
                  <c:v>Mercury</c:v>
                </c:pt>
                <c:pt idx="2">
                  <c:v>Meridian</c:v>
                </c:pt>
                <c:pt idx="3">
                  <c:v>Genesis</c:v>
                </c:pt>
                <c:pt idx="4">
                  <c:v>Other</c:v>
                </c:pt>
              </c:strCache>
            </c:strRef>
          </c:cat>
          <c:val>
            <c:numRef>
              <c:f>'Without 1 Rankine'!$T$23:$T$27</c:f>
              <c:numCache>
                <c:formatCode>0%</c:formatCode>
                <c:ptCount val="5"/>
                <c:pt idx="0">
                  <c:v>0.24087139986664624</c:v>
                </c:pt>
                <c:pt idx="1">
                  <c:v>0.1359134257688181</c:v>
                </c:pt>
                <c:pt idx="2">
                  <c:v>0.28536917200381062</c:v>
                </c:pt>
                <c:pt idx="3">
                  <c:v>0.29772150004248182</c:v>
                </c:pt>
                <c:pt idx="4">
                  <c:v>4.0124502318243285E-2</c:v>
                </c:pt>
              </c:numCache>
            </c:numRef>
          </c:val>
          <c:extLst>
            <c:ext xmlns:c16="http://schemas.microsoft.com/office/drawing/2014/chart" uri="{C3380CC4-5D6E-409C-BE32-E72D297353CC}">
              <c16:uniqueId val="{0000000A-1FCA-45C4-8CB0-20A6A8CDB473}"/>
            </c:ext>
          </c:extLst>
        </c:ser>
        <c:dLbls>
          <c:dLblPos val="outEnd"/>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MinRisk_Profiles!$E$59</c:f>
              <c:strCache>
                <c:ptCount val="1"/>
                <c:pt idx="0">
                  <c:v>Base</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0.10160864269074928"/>
                  <c:y val="6.55580876583205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AB3-4E47-995F-94D675EF108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MinRisk_Profiles!$E$66:$G$66</c:f>
              <c:numCache>
                <c:formatCode>0%</c:formatCode>
                <c:ptCount val="3"/>
                <c:pt idx="0">
                  <c:v>0.66375847674883892</c:v>
                </c:pt>
                <c:pt idx="1">
                  <c:v>0.6986931334198303</c:v>
                </c:pt>
                <c:pt idx="2">
                  <c:v>0.73362779009082191</c:v>
                </c:pt>
              </c:numCache>
            </c:numRef>
          </c:xVal>
          <c:yVal>
            <c:numRef>
              <c:f>MinRisk_Profiles!$E$67:$G$67</c:f>
              <c:numCache>
                <c:formatCode>0%</c:formatCode>
                <c:ptCount val="3"/>
                <c:pt idx="0" formatCode="0.0%">
                  <c:v>0.99111910066491304</c:v>
                </c:pt>
                <c:pt idx="1">
                  <c:v>1</c:v>
                </c:pt>
                <c:pt idx="2" formatCode="0.0%">
                  <c:v>0.97443084760354415</c:v>
                </c:pt>
              </c:numCache>
            </c:numRef>
          </c:yVal>
          <c:smooth val="0"/>
          <c:extLst>
            <c:ext xmlns:c16="http://schemas.microsoft.com/office/drawing/2014/chart" uri="{C3380CC4-5D6E-409C-BE32-E72D297353CC}">
              <c16:uniqueId val="{00000001-2AB3-4E47-995F-94D675EF1086}"/>
            </c:ext>
          </c:extLst>
        </c:ser>
        <c:ser>
          <c:idx val="1"/>
          <c:order val="1"/>
          <c:tx>
            <c:strRef>
              <c:f>MinRisk_Profiles!$H$59</c:f>
              <c:strCache>
                <c:ptCount val="1"/>
                <c:pt idx="0">
                  <c:v>Less Bang-Bang</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2.0753851871997606E-2"/>
                  <c:y val="-6.1202498734742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AB3-4E47-995F-94D675EF108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MinRisk_Profiles!$H$66:$J$66</c:f>
              <c:numCache>
                <c:formatCode>0%</c:formatCode>
                <c:ptCount val="3"/>
                <c:pt idx="0">
                  <c:v>0.66681802253157119</c:v>
                </c:pt>
                <c:pt idx="1">
                  <c:v>0.70191370792796959</c:v>
                </c:pt>
                <c:pt idx="2">
                  <c:v>0.7370093933243681</c:v>
                </c:pt>
              </c:numCache>
            </c:numRef>
          </c:xVal>
          <c:yVal>
            <c:numRef>
              <c:f>MinRisk_Profiles!$H$67:$J$67</c:f>
              <c:numCache>
                <c:formatCode>0.0%</c:formatCode>
                <c:ptCount val="3"/>
                <c:pt idx="0">
                  <c:v>0.99083014469442332</c:v>
                </c:pt>
                <c:pt idx="1">
                  <c:v>1.00065916774756</c:v>
                </c:pt>
                <c:pt idx="2">
                  <c:v>0.99046720404684108</c:v>
                </c:pt>
              </c:numCache>
            </c:numRef>
          </c:yVal>
          <c:smooth val="0"/>
          <c:extLst>
            <c:ext xmlns:c16="http://schemas.microsoft.com/office/drawing/2014/chart" uri="{C3380CC4-5D6E-409C-BE32-E72D297353CC}">
              <c16:uniqueId val="{00000003-2AB3-4E47-995F-94D675EF1086}"/>
            </c:ext>
          </c:extLst>
        </c:ser>
        <c:ser>
          <c:idx val="2"/>
          <c:order val="2"/>
          <c:tx>
            <c:strRef>
              <c:f>MinRisk_Profiles!$K$59</c:f>
              <c:strCache>
                <c:ptCount val="1"/>
                <c:pt idx="0">
                  <c:v>More Bang-Bang</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Lbl>
              <c:idx val="1"/>
              <c:layout>
                <c:manualLayout>
                  <c:x val="-0.13849821736520723"/>
                  <c:y val="-9.18035438636765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AB3-4E47-995F-94D675EF108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MinRisk_Profiles!$K$66:$M$66</c:f>
              <c:numCache>
                <c:formatCode>0%</c:formatCode>
                <c:ptCount val="3"/>
                <c:pt idx="0">
                  <c:v>0.66444415709899873</c:v>
                </c:pt>
                <c:pt idx="1">
                  <c:v>0.69941490220947222</c:v>
                </c:pt>
                <c:pt idx="2">
                  <c:v>0.73438564731994593</c:v>
                </c:pt>
              </c:numCache>
            </c:numRef>
          </c:xVal>
          <c:yVal>
            <c:numRef>
              <c:f>MinRisk_Profiles!$K$67:$M$67</c:f>
              <c:numCache>
                <c:formatCode>0.0%</c:formatCode>
                <c:ptCount val="3"/>
                <c:pt idx="0">
                  <c:v>0.98771823419478377</c:v>
                </c:pt>
                <c:pt idx="1">
                  <c:v>1.0130770375725615</c:v>
                </c:pt>
                <c:pt idx="2">
                  <c:v>0.98508994818656215</c:v>
                </c:pt>
              </c:numCache>
            </c:numRef>
          </c:yVal>
          <c:smooth val="0"/>
          <c:extLst>
            <c:ext xmlns:c16="http://schemas.microsoft.com/office/drawing/2014/chart" uri="{C3380CC4-5D6E-409C-BE32-E72D297353CC}">
              <c16:uniqueId val="{00000005-2AB3-4E47-995F-94D675EF1086}"/>
            </c:ext>
          </c:extLst>
        </c:ser>
        <c:ser>
          <c:idx val="5"/>
          <c:order val="5"/>
          <c:tx>
            <c:strRef>
              <c:f>MinRisk_Profiles!$T$59</c:f>
              <c:strCache>
                <c:ptCount val="1"/>
              </c:strCache>
            </c:strRef>
          </c:tx>
          <c:spPr>
            <a:ln w="19050" cap="rnd">
              <a:solidFill>
                <a:schemeClr val="accent6"/>
              </a:solidFill>
              <a:round/>
            </a:ln>
            <a:effectLst/>
          </c:spPr>
          <c:marker>
            <c:symbol val="circle"/>
            <c:size val="5"/>
            <c:spPr>
              <a:solidFill>
                <a:schemeClr val="accent6"/>
              </a:solidFill>
              <a:ln w="9525">
                <a:solidFill>
                  <a:schemeClr val="accent6"/>
                </a:solidFill>
              </a:ln>
              <a:effectLst/>
            </c:spPr>
          </c:marker>
          <c:dLbls>
            <c:dLbl>
              <c:idx val="1"/>
              <c:layout>
                <c:manualLayout>
                  <c:x val="-4.5552530676222024E-2"/>
                  <c:y val="3.95399049485592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AB3-4E47-995F-94D675EF108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6"/>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MinRisk_Profiles!$T$75:$V$75</c:f>
              <c:numCache>
                <c:formatCode>General</c:formatCode>
                <c:ptCount val="3"/>
              </c:numCache>
            </c:numRef>
          </c:xVal>
          <c:yVal>
            <c:numRef>
              <c:f>MinRisk_Profiles!$T$77:$V$77</c:f>
              <c:numCache>
                <c:formatCode>General</c:formatCode>
                <c:ptCount val="3"/>
              </c:numCache>
            </c:numRef>
          </c:yVal>
          <c:smooth val="0"/>
          <c:extLst>
            <c:ext xmlns:c16="http://schemas.microsoft.com/office/drawing/2014/chart" uri="{C3380CC4-5D6E-409C-BE32-E72D297353CC}">
              <c16:uniqueId val="{0000000B-2AB3-4E47-995F-94D675EF1086}"/>
            </c:ext>
          </c:extLst>
        </c:ser>
        <c:dLbls>
          <c:showLegendKey val="0"/>
          <c:showVal val="0"/>
          <c:showCatName val="0"/>
          <c:showSerName val="0"/>
          <c:showPercent val="0"/>
          <c:showBubbleSize val="0"/>
        </c:dLbls>
        <c:axId val="927942911"/>
        <c:axId val="927943743"/>
        <c:extLst>
          <c:ext xmlns:c15="http://schemas.microsoft.com/office/drawing/2012/chart" uri="{02D57815-91ED-43cb-92C2-25804820EDAC}">
            <c15:filteredScatterSeries>
              <c15:ser>
                <c:idx val="3"/>
                <c:order val="3"/>
                <c:tx>
                  <c:strRef>
                    <c:extLst>
                      <c:ext uri="{02D57815-91ED-43cb-92C2-25804820EDAC}">
                        <c15:formulaRef>
                          <c15:sqref>MinRisk_Profiles!$N$59</c15:sqref>
                        </c15:formulaRef>
                      </c:ext>
                    </c:extLst>
                    <c:strCache>
                      <c:ptCount val="1"/>
                      <c:pt idx="0">
                        <c:v>New Entry deterred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Lbls>
                  <c:dLbl>
                    <c:idx val="1"/>
                    <c:layout>
                      <c:manualLayout>
                        <c:x val="-4.9925796508003682E-2"/>
                        <c:y val="-4.609160026536447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6-2AB3-4E47-995F-94D675EF108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showLegendKey val="0"/>
                  <c:showVal val="0"/>
                  <c:showCatName val="0"/>
                  <c:showSerName val="0"/>
                  <c:showPercent val="0"/>
                  <c:showBubbleSize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c:ext uri="{02D57815-91ED-43cb-92C2-25804820EDAC}">
                        <c15:formulaRef>
                          <c15:sqref>MinRisk_Profiles!$N$66:$P$66</c15:sqref>
                        </c15:formulaRef>
                      </c:ext>
                    </c:extLst>
                    <c:numCache>
                      <c:formatCode>0%</c:formatCode>
                      <c:ptCount val="3"/>
                      <c:pt idx="0">
                        <c:v>0.66334557524891058</c:v>
                      </c:pt>
                      <c:pt idx="1">
                        <c:v>0.69825850026201108</c:v>
                      </c:pt>
                      <c:pt idx="2">
                        <c:v>0.7331714252751117</c:v>
                      </c:pt>
                    </c:numCache>
                  </c:numRef>
                </c:xVal>
                <c:yVal>
                  <c:numRef>
                    <c:extLst>
                      <c:ext uri="{02D57815-91ED-43cb-92C2-25804820EDAC}">
                        <c15:formulaRef>
                          <c15:sqref>MinRisk_Profiles!$N$67:$P$67</c15:sqref>
                        </c15:formulaRef>
                      </c:ext>
                    </c:extLst>
                    <c:numCache>
                      <c:formatCode>0.0%</c:formatCode>
                      <c:ptCount val="3"/>
                      <c:pt idx="0">
                        <c:v>1.0438909714139364</c:v>
                      </c:pt>
                      <c:pt idx="1">
                        <c:v>1.0672776372025772</c:v>
                      </c:pt>
                      <c:pt idx="2">
                        <c:v>1.0475404165279363</c:v>
                      </c:pt>
                    </c:numCache>
                  </c:numRef>
                </c:yVal>
                <c:smooth val="0"/>
                <c:extLst>
                  <c:ext xmlns:c16="http://schemas.microsoft.com/office/drawing/2014/chart" uri="{C3380CC4-5D6E-409C-BE32-E72D297353CC}">
                    <c16:uniqueId val="{00000007-2AB3-4E47-995F-94D675EF1086}"/>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MinRisk_Profiles!$Q$59</c15:sqref>
                        </c15:formulaRef>
                      </c:ext>
                    </c:extLst>
                    <c:strCache>
                      <c:ptCount val="1"/>
                      <c:pt idx="0">
                        <c:v>New Entry encouraged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Lbls>
                  <c:dLbl>
                    <c:idx val="1"/>
                    <c:layout>
                      <c:manualLayout>
                        <c:x val="-1.3665759202866581E-2"/>
                        <c:y val="4.6129889106652409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8-2AB3-4E47-995F-94D675EF108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5"/>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xmlns:c15="http://schemas.microsoft.com/office/drawing/2012/chart">
                      <c:ext xmlns:c15="http://schemas.microsoft.com/office/drawing/2012/chart" uri="{02D57815-91ED-43cb-92C2-25804820EDAC}">
                        <c15:formulaRef>
                          <c15:sqref>MinRisk_Profiles!$Q$66:$S$66</c15:sqref>
                        </c15:formulaRef>
                      </c:ext>
                    </c:extLst>
                    <c:numCache>
                      <c:formatCode>0%</c:formatCode>
                      <c:ptCount val="3"/>
                      <c:pt idx="0">
                        <c:v>0.66543866250505179</c:v>
                      </c:pt>
                      <c:pt idx="1">
                        <c:v>0.70046175000531763</c:v>
                      </c:pt>
                      <c:pt idx="2">
                        <c:v>0.73548483750558358</c:v>
                      </c:pt>
                    </c:numCache>
                  </c:numRef>
                </c:xVal>
                <c:yVal>
                  <c:numRef>
                    <c:extLst xmlns:c15="http://schemas.microsoft.com/office/drawing/2012/chart">
                      <c:ext xmlns:c15="http://schemas.microsoft.com/office/drawing/2012/chart" uri="{02D57815-91ED-43cb-92C2-25804820EDAC}">
                        <c15:formulaRef>
                          <c15:sqref>MinRisk_Profiles!$Q$67:$S$67</c15:sqref>
                        </c15:formulaRef>
                      </c:ext>
                    </c:extLst>
                    <c:numCache>
                      <c:formatCode>0.0%</c:formatCode>
                      <c:ptCount val="3"/>
                      <c:pt idx="0">
                        <c:v>0.9430121725494367</c:v>
                      </c:pt>
                      <c:pt idx="1">
                        <c:v>0.96480894767058623</c:v>
                      </c:pt>
                      <c:pt idx="2">
                        <c:v>0.93434684764382525</c:v>
                      </c:pt>
                    </c:numCache>
                  </c:numRef>
                </c:yVal>
                <c:smooth val="0"/>
                <c:extLst xmlns:c15="http://schemas.microsoft.com/office/drawing/2012/chart">
                  <c:ext xmlns:c16="http://schemas.microsoft.com/office/drawing/2014/chart" uri="{C3380CC4-5D6E-409C-BE32-E72D297353CC}">
                    <c16:uniqueId val="{00000009-2AB3-4E47-995F-94D675EF1086}"/>
                  </c:ext>
                </c:extLst>
              </c15:ser>
            </c15:filteredScatterSeries>
          </c:ext>
        </c:extLst>
      </c:scatterChart>
      <c:valAx>
        <c:axId val="927942911"/>
        <c:scaling>
          <c:orientation val="minMax"/>
          <c:max val="0.8"/>
          <c:min val="0.55000000000000004"/>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3743"/>
        <c:crosses val="autoZero"/>
        <c:crossBetween val="midCat"/>
      </c:valAx>
      <c:valAx>
        <c:axId val="927943743"/>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2911"/>
        <c:crosses val="autoZero"/>
        <c:crossBetween val="midCat"/>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Mean_Cfar!$V$3</c:f>
              <c:strCache>
                <c:ptCount val="1"/>
                <c:pt idx="0">
                  <c:v>MRD L B-B</c:v>
                </c:pt>
              </c:strCache>
            </c:strRef>
          </c:tx>
          <c:spPr>
            <a:ln w="25400" cap="rnd">
              <a:noFill/>
              <a:round/>
            </a:ln>
            <a:effectLst/>
          </c:spPr>
          <c:marker>
            <c:symbol val="diamond"/>
            <c:size val="9"/>
            <c:spPr>
              <a:solidFill>
                <a:srgbClr val="7030A0"/>
              </a:solidFill>
              <a:ln w="25400">
                <a:noFill/>
              </a:ln>
              <a:effectLst/>
            </c:spPr>
          </c:marker>
          <c:xVal>
            <c:numRef>
              <c:f>Mean_Cfar!$W$3</c:f>
              <c:numCache>
                <c:formatCode>0%</c:formatCode>
                <c:ptCount val="1"/>
                <c:pt idx="0">
                  <c:v>0.10450214707461085</c:v>
                </c:pt>
              </c:numCache>
            </c:numRef>
          </c:xVal>
          <c:yVal>
            <c:numRef>
              <c:f>Mean_Cfar!$X$3</c:f>
              <c:numCache>
                <c:formatCode>0%</c:formatCode>
                <c:ptCount val="1"/>
                <c:pt idx="0">
                  <c:v>0.98486983360171765</c:v>
                </c:pt>
              </c:numCache>
            </c:numRef>
          </c:yVal>
          <c:smooth val="0"/>
          <c:extLst>
            <c:ext xmlns:c16="http://schemas.microsoft.com/office/drawing/2014/chart" uri="{C3380CC4-5D6E-409C-BE32-E72D297353CC}">
              <c16:uniqueId val="{00000000-648F-4A5E-8650-2F274EC01E6A}"/>
            </c:ext>
          </c:extLst>
        </c:ser>
        <c:ser>
          <c:idx val="3"/>
          <c:order val="3"/>
          <c:tx>
            <c:strRef>
              <c:f>Mean_Cfar!$V$6</c:f>
              <c:strCache>
                <c:ptCount val="1"/>
                <c:pt idx="0">
                  <c:v>CEN L B-B</c:v>
                </c:pt>
              </c:strCache>
            </c:strRef>
          </c:tx>
          <c:spPr>
            <a:ln w="25400" cap="rnd">
              <a:noFill/>
              <a:round/>
            </a:ln>
            <a:effectLst/>
          </c:spPr>
          <c:marker>
            <c:symbol val="plus"/>
            <c:size val="9"/>
            <c:spPr>
              <a:noFill/>
              <a:ln w="9525">
                <a:solidFill>
                  <a:srgbClr val="4472C4"/>
                </a:solidFill>
                <a:prstDash val="solid"/>
              </a:ln>
              <a:effectLst/>
            </c:spPr>
          </c:marker>
          <c:xVal>
            <c:numRef>
              <c:f>Mean_Cfar!$W$6</c:f>
              <c:numCache>
                <c:formatCode>0%</c:formatCode>
                <c:ptCount val="1"/>
                <c:pt idx="0">
                  <c:v>7.7995301487862184E-2</c:v>
                </c:pt>
              </c:numCache>
            </c:numRef>
          </c:xVal>
          <c:yVal>
            <c:numRef>
              <c:f>Mean_Cfar!$X$6</c:f>
              <c:numCache>
                <c:formatCode>0%</c:formatCode>
                <c:ptCount val="1"/>
                <c:pt idx="0">
                  <c:v>0.99929522317932651</c:v>
                </c:pt>
              </c:numCache>
            </c:numRef>
          </c:yVal>
          <c:smooth val="0"/>
          <c:extLst>
            <c:ext xmlns:c16="http://schemas.microsoft.com/office/drawing/2014/chart" uri="{C3380CC4-5D6E-409C-BE32-E72D297353CC}">
              <c16:uniqueId val="{00000001-648F-4A5E-8650-2F274EC01E6A}"/>
            </c:ext>
          </c:extLst>
        </c:ser>
        <c:ser>
          <c:idx val="6"/>
          <c:order val="6"/>
          <c:tx>
            <c:strRef>
              <c:f>Mean_Cfar!$V$9</c:f>
              <c:strCache>
                <c:ptCount val="1"/>
                <c:pt idx="0">
                  <c:v>Wind L B-B</c:v>
                </c:pt>
              </c:strCache>
            </c:strRef>
          </c:tx>
          <c:spPr>
            <a:ln w="25400" cap="rnd">
              <a:noFill/>
              <a:round/>
            </a:ln>
            <a:effectLst/>
          </c:spPr>
          <c:marker>
            <c:symbol val="star"/>
            <c:size val="9"/>
            <c:spPr>
              <a:noFill/>
              <a:ln w="9525">
                <a:solidFill>
                  <a:srgbClr val="70AD47"/>
                </a:solidFill>
                <a:prstDash val="solid"/>
              </a:ln>
              <a:effectLst/>
            </c:spPr>
          </c:marker>
          <c:xVal>
            <c:numRef>
              <c:f>Mean_Cfar!$W$9</c:f>
              <c:numCache>
                <c:formatCode>0%</c:formatCode>
                <c:ptCount val="1"/>
                <c:pt idx="0">
                  <c:v>0.21209964412811388</c:v>
                </c:pt>
              </c:numCache>
            </c:numRef>
          </c:xVal>
          <c:yVal>
            <c:numRef>
              <c:f>Mean_Cfar!$X$9</c:f>
              <c:numCache>
                <c:formatCode>0%</c:formatCode>
                <c:ptCount val="1"/>
                <c:pt idx="0">
                  <c:v>0.9967463141840367</c:v>
                </c:pt>
              </c:numCache>
            </c:numRef>
          </c:yVal>
          <c:smooth val="0"/>
          <c:extLst>
            <c:ext xmlns:c16="http://schemas.microsoft.com/office/drawing/2014/chart" uri="{C3380CC4-5D6E-409C-BE32-E72D297353CC}">
              <c16:uniqueId val="{00000002-648F-4A5E-8650-2F274EC01E6A}"/>
            </c:ext>
          </c:extLst>
        </c:ser>
        <c:ser>
          <c:idx val="9"/>
          <c:order val="9"/>
          <c:tx>
            <c:strRef>
              <c:f>Mean_Cfar!$V$12</c:f>
              <c:strCache>
                <c:ptCount val="1"/>
                <c:pt idx="0">
                  <c:v>Solar L B-B</c:v>
                </c:pt>
              </c:strCache>
            </c:strRef>
          </c:tx>
          <c:spPr>
            <a:ln w="25400" cap="rnd">
              <a:noFill/>
              <a:round/>
            </a:ln>
            <a:effectLst/>
          </c:spPr>
          <c:marker>
            <c:symbol val="circle"/>
            <c:size val="9"/>
            <c:spPr>
              <a:solidFill>
                <a:srgbClr val="FFC000"/>
              </a:solidFill>
              <a:ln w="25400">
                <a:noFill/>
              </a:ln>
              <a:effectLst/>
            </c:spPr>
          </c:marker>
          <c:xVal>
            <c:numRef>
              <c:f>Mean_Cfar!$W$12</c:f>
              <c:numCache>
                <c:formatCode>0%</c:formatCode>
                <c:ptCount val="1"/>
                <c:pt idx="0">
                  <c:v>0.1333976833976834</c:v>
                </c:pt>
              </c:numCache>
            </c:numRef>
          </c:xVal>
          <c:yVal>
            <c:numRef>
              <c:f>Mean_Cfar!$X$12</c:f>
              <c:numCache>
                <c:formatCode>0%</c:formatCode>
                <c:ptCount val="1"/>
                <c:pt idx="0">
                  <c:v>1.0148648648648648</c:v>
                </c:pt>
              </c:numCache>
            </c:numRef>
          </c:yVal>
          <c:smooth val="0"/>
          <c:extLst>
            <c:ext xmlns:c16="http://schemas.microsoft.com/office/drawing/2014/chart" uri="{C3380CC4-5D6E-409C-BE32-E72D297353CC}">
              <c16:uniqueId val="{00000003-648F-4A5E-8650-2F274EC01E6A}"/>
            </c:ext>
          </c:extLst>
        </c:ser>
        <c:ser>
          <c:idx val="12"/>
          <c:order val="12"/>
          <c:tx>
            <c:strRef>
              <c:f>Mean_Cfar!$V$15</c:f>
              <c:strCache>
                <c:ptCount val="1"/>
                <c:pt idx="0">
                  <c:v>MRC L B-B</c:v>
                </c:pt>
              </c:strCache>
            </c:strRef>
          </c:tx>
          <c:spPr>
            <a:ln w="25400" cap="rnd">
              <a:noFill/>
              <a:round/>
            </a:ln>
            <a:effectLst/>
          </c:spPr>
          <c:marker>
            <c:symbol val="triangle"/>
            <c:size val="9"/>
            <c:spPr>
              <a:solidFill>
                <a:srgbClr val="FF0000"/>
              </a:solidFill>
              <a:ln w="25400">
                <a:noFill/>
              </a:ln>
              <a:effectLst/>
            </c:spPr>
          </c:marker>
          <c:xVal>
            <c:numRef>
              <c:f>Mean_Cfar!$W$15</c:f>
              <c:numCache>
                <c:formatCode>0%</c:formatCode>
                <c:ptCount val="1"/>
                <c:pt idx="0">
                  <c:v>5.6172047561733697E-2</c:v>
                </c:pt>
              </c:numCache>
            </c:numRef>
          </c:xVal>
          <c:yVal>
            <c:numRef>
              <c:f>Mean_Cfar!$X$15</c:f>
              <c:numCache>
                <c:formatCode>0%</c:formatCode>
                <c:ptCount val="1"/>
                <c:pt idx="0">
                  <c:v>0.99318846138585037</c:v>
                </c:pt>
              </c:numCache>
            </c:numRef>
          </c:yVal>
          <c:smooth val="0"/>
          <c:extLst>
            <c:ext xmlns:c16="http://schemas.microsoft.com/office/drawing/2014/chart" uri="{C3380CC4-5D6E-409C-BE32-E72D297353CC}">
              <c16:uniqueId val="{00000004-648F-4A5E-8650-2F274EC01E6A}"/>
            </c:ext>
          </c:extLst>
        </c:ser>
        <c:ser>
          <c:idx val="15"/>
          <c:order val="15"/>
          <c:tx>
            <c:strRef>
              <c:f>Mean_Cfar!$V$18</c:f>
              <c:strCache>
                <c:ptCount val="1"/>
                <c:pt idx="0">
                  <c:v>GEN L B-B</c:v>
                </c:pt>
              </c:strCache>
            </c:strRef>
          </c:tx>
          <c:spPr>
            <a:ln w="25400" cap="rnd">
              <a:noFill/>
              <a:round/>
            </a:ln>
            <a:effectLst/>
          </c:spPr>
          <c:marker>
            <c:symbol val="square"/>
            <c:size val="9"/>
            <c:spPr>
              <a:solidFill>
                <a:srgbClr val="ED7D31"/>
              </a:solidFill>
              <a:ln w="25400">
                <a:noFill/>
              </a:ln>
              <a:effectLst/>
            </c:spPr>
          </c:marker>
          <c:xVal>
            <c:numRef>
              <c:f>Mean_Cfar!$W$18</c:f>
              <c:numCache>
                <c:formatCode>0%</c:formatCode>
                <c:ptCount val="1"/>
                <c:pt idx="0">
                  <c:v>9.2366239881317119E-2</c:v>
                </c:pt>
              </c:numCache>
            </c:numRef>
          </c:xVal>
          <c:yVal>
            <c:numRef>
              <c:f>Mean_Cfar!$X$18</c:f>
              <c:numCache>
                <c:formatCode>0%</c:formatCode>
                <c:ptCount val="1"/>
                <c:pt idx="0">
                  <c:v>0.98958299738768662</c:v>
                </c:pt>
              </c:numCache>
            </c:numRef>
          </c:yVal>
          <c:smooth val="0"/>
          <c:extLst>
            <c:ext xmlns:c16="http://schemas.microsoft.com/office/drawing/2014/chart" uri="{C3380CC4-5D6E-409C-BE32-E72D297353CC}">
              <c16:uniqueId val="{00000005-648F-4A5E-8650-2F274EC01E6A}"/>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1"/>
                <c:order val="1"/>
                <c:tx>
                  <c:strRef>
                    <c:extLst>
                      <c:ext uri="{02D57815-91ED-43cb-92C2-25804820EDAC}">
                        <c15:formulaRef>
                          <c15:sqref>Mean_Cfar!$V$4</c15:sqref>
                        </c15:formulaRef>
                      </c:ext>
                    </c:extLst>
                    <c:strCache>
                      <c:ptCount val="1"/>
                      <c:pt idx="0">
                        <c:v>MRD Base</c:v>
                      </c:pt>
                    </c:strCache>
                  </c:strRef>
                </c:tx>
                <c:spPr>
                  <a:ln w="25400" cap="rnd">
                    <a:noFill/>
                    <a:round/>
                  </a:ln>
                  <a:effectLst/>
                </c:spPr>
                <c:marker>
                  <c:symbol val="circle"/>
                  <c:size val="5"/>
                  <c:spPr>
                    <a:solidFill>
                      <a:schemeClr val="accent2"/>
                    </a:solidFill>
                    <a:ln w="9525">
                      <a:solidFill>
                        <a:schemeClr val="accent2"/>
                      </a:solidFill>
                    </a:ln>
                    <a:effectLst/>
                  </c:spPr>
                </c:marker>
                <c:xVal>
                  <c:numRef>
                    <c:extLst>
                      <c:ext uri="{02D57815-91ED-43cb-92C2-25804820EDAC}">
                        <c15:formulaRef>
                          <c15:sqref>Mean_Cfar!$W$4</c15:sqref>
                        </c15:formulaRef>
                      </c:ext>
                    </c:extLst>
                    <c:numCache>
                      <c:formatCode>0%</c:formatCode>
                      <c:ptCount val="1"/>
                      <c:pt idx="0">
                        <c:v>0.12430667382358203</c:v>
                      </c:pt>
                    </c:numCache>
                  </c:numRef>
                </c:xVal>
                <c:yVal>
                  <c:numRef>
                    <c:extLst>
                      <c:ext uri="{02D57815-91ED-43cb-92C2-25804820EDAC}">
                        <c15:formulaRef>
                          <c15:sqref>Mean_Cfar!$X$4</c15:sqref>
                        </c15:formulaRef>
                      </c:ext>
                    </c:extLst>
                    <c:numCache>
                      <c:formatCode>0%</c:formatCode>
                      <c:ptCount val="1"/>
                      <c:pt idx="0">
                        <c:v>1</c:v>
                      </c:pt>
                    </c:numCache>
                  </c:numRef>
                </c:yVal>
                <c:smooth val="0"/>
                <c:extLst>
                  <c:ext xmlns:c16="http://schemas.microsoft.com/office/drawing/2014/chart" uri="{C3380CC4-5D6E-409C-BE32-E72D297353CC}">
                    <c16:uniqueId val="{00000006-648F-4A5E-8650-2F274EC01E6A}"/>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Mean_Cfar!$V$5</c15:sqref>
                        </c15:formulaRef>
                      </c:ext>
                    </c:extLst>
                    <c:strCache>
                      <c:ptCount val="1"/>
                      <c:pt idx="0">
                        <c:v>MRD M B-B</c:v>
                      </c:pt>
                    </c:strCache>
                  </c:strRef>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Mean_Cfar!$W$5</c15:sqref>
                        </c15:formulaRef>
                      </c:ext>
                    </c:extLst>
                    <c:numCache>
                      <c:formatCode>0%</c:formatCode>
                      <c:ptCount val="1"/>
                      <c:pt idx="0">
                        <c:v>0.15077607801037754</c:v>
                      </c:pt>
                    </c:numCache>
                  </c:numRef>
                </c:xVal>
                <c:yVal>
                  <c:numRef>
                    <c:extLst xmlns:c15="http://schemas.microsoft.com/office/drawing/2012/chart">
                      <c:ext xmlns:c15="http://schemas.microsoft.com/office/drawing/2012/chart" uri="{02D57815-91ED-43cb-92C2-25804820EDAC}">
                        <c15:formulaRef>
                          <c15:sqref>Mean_Cfar!$X$5</c15:sqref>
                        </c15:formulaRef>
                      </c:ext>
                    </c:extLst>
                    <c:numCache>
                      <c:formatCode>0%</c:formatCode>
                      <c:ptCount val="1"/>
                      <c:pt idx="0">
                        <c:v>1.0546497584541064</c:v>
                      </c:pt>
                    </c:numCache>
                  </c:numRef>
                </c:yVal>
                <c:smooth val="0"/>
                <c:extLst xmlns:c15="http://schemas.microsoft.com/office/drawing/2012/chart">
                  <c:ext xmlns:c16="http://schemas.microsoft.com/office/drawing/2014/chart" uri="{C3380CC4-5D6E-409C-BE32-E72D297353CC}">
                    <c16:uniqueId val="{00000007-648F-4A5E-8650-2F274EC01E6A}"/>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Mean_Cfar!$V$7</c15:sqref>
                        </c15:formulaRef>
                      </c:ext>
                    </c:extLst>
                    <c:strCache>
                      <c:ptCount val="1"/>
                      <c:pt idx="0">
                        <c:v>CEN Base</c:v>
                      </c:pt>
                    </c:strCache>
                  </c:strRef>
                </c:tx>
                <c:spPr>
                  <a:ln w="25400" cap="rnd">
                    <a:noFill/>
                    <a:round/>
                  </a:ln>
                  <a:effectLst/>
                </c:spPr>
                <c:marker>
                  <c:symbol val="circle"/>
                  <c:size val="5"/>
                  <c:spPr>
                    <a:solidFill>
                      <a:schemeClr val="accent5"/>
                    </a:solidFill>
                    <a:ln w="9525">
                      <a:solidFill>
                        <a:schemeClr val="accent5"/>
                      </a:solidFill>
                    </a:ln>
                    <a:effectLst/>
                  </c:spPr>
                </c:marker>
                <c:xVal>
                  <c:numRef>
                    <c:extLst xmlns:c15="http://schemas.microsoft.com/office/drawing/2012/chart">
                      <c:ext xmlns:c15="http://schemas.microsoft.com/office/drawing/2012/chart" uri="{02D57815-91ED-43cb-92C2-25804820EDAC}">
                        <c15:formulaRef>
                          <c15:sqref>Mean_Cfar!$W$7</c15:sqref>
                        </c15:formulaRef>
                      </c:ext>
                    </c:extLst>
                    <c:numCache>
                      <c:formatCode>0%</c:formatCode>
                      <c:ptCount val="1"/>
                      <c:pt idx="0">
                        <c:v>7.9306969459671098E-2</c:v>
                      </c:pt>
                    </c:numCache>
                  </c:numRef>
                </c:xVal>
                <c:yVal>
                  <c:numRef>
                    <c:extLst xmlns:c15="http://schemas.microsoft.com/office/drawing/2012/chart">
                      <c:ext xmlns:c15="http://schemas.microsoft.com/office/drawing/2012/chart" uri="{02D57815-91ED-43cb-92C2-25804820EDAC}">
                        <c15:formulaRef>
                          <c15:sqref>Mean_Cfar!$X$7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8-648F-4A5E-8650-2F274EC01E6A}"/>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Mean_Cfar!$V$8</c15:sqref>
                        </c15:formulaRef>
                      </c:ext>
                    </c:extLst>
                    <c:strCache>
                      <c:ptCount val="1"/>
                      <c:pt idx="0">
                        <c:v>CEN M B-B</c:v>
                      </c:pt>
                    </c:strCache>
                  </c:strRef>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Mean_Cfar!$W$8</c15:sqref>
                        </c15:formulaRef>
                      </c:ext>
                    </c:extLst>
                    <c:numCache>
                      <c:formatCode>0%</c:formatCode>
                      <c:ptCount val="1"/>
                      <c:pt idx="0">
                        <c:v>9.6339075959279555E-2</c:v>
                      </c:pt>
                    </c:numCache>
                  </c:numRef>
                </c:xVal>
                <c:yVal>
                  <c:numRef>
                    <c:extLst xmlns:c15="http://schemas.microsoft.com/office/drawing/2012/chart">
                      <c:ext xmlns:c15="http://schemas.microsoft.com/office/drawing/2012/chart" uri="{02D57815-91ED-43cb-92C2-25804820EDAC}">
                        <c15:formulaRef>
                          <c15:sqref>Mean_Cfar!$X$8</c15:sqref>
                        </c15:formulaRef>
                      </c:ext>
                    </c:extLst>
                    <c:numCache>
                      <c:formatCode>0%</c:formatCode>
                      <c:ptCount val="1"/>
                      <c:pt idx="0">
                        <c:v>1.0290524667188723</c:v>
                      </c:pt>
                    </c:numCache>
                  </c:numRef>
                </c:yVal>
                <c:smooth val="0"/>
                <c:extLst xmlns:c15="http://schemas.microsoft.com/office/drawing/2012/chart">
                  <c:ext xmlns:c16="http://schemas.microsoft.com/office/drawing/2014/chart" uri="{C3380CC4-5D6E-409C-BE32-E72D297353CC}">
                    <c16:uniqueId val="{00000009-648F-4A5E-8650-2F274EC01E6A}"/>
                  </c:ext>
                </c:extLst>
              </c15:ser>
            </c15:filteredScatterSeries>
            <c15:filteredScatterSeries>
              <c15:ser>
                <c:idx val="7"/>
                <c:order val="7"/>
                <c:tx>
                  <c:strRef>
                    <c:extLst xmlns:c15="http://schemas.microsoft.com/office/drawing/2012/chart">
                      <c:ext xmlns:c15="http://schemas.microsoft.com/office/drawing/2012/chart" uri="{02D57815-91ED-43cb-92C2-25804820EDAC}">
                        <c15:formulaRef>
                          <c15:sqref>Mean_Cfar!$V$10</c15:sqref>
                        </c15:formulaRef>
                      </c:ext>
                    </c:extLst>
                    <c:strCache>
                      <c:ptCount val="1"/>
                      <c:pt idx="0">
                        <c:v>Wind Base</c:v>
                      </c:pt>
                    </c:strCache>
                  </c:strRef>
                </c:tx>
                <c:spPr>
                  <a:ln w="25400" cap="rnd">
                    <a:noFill/>
                    <a:round/>
                  </a:ln>
                  <a:effectLst/>
                </c:spPr>
                <c:marker>
                  <c:symbol val="circle"/>
                  <c:size val="5"/>
                  <c:spPr>
                    <a:solidFill>
                      <a:schemeClr val="accent2">
                        <a:lumMod val="60000"/>
                      </a:schemeClr>
                    </a:solidFill>
                    <a:ln w="9525">
                      <a:solidFill>
                        <a:schemeClr val="accent2">
                          <a:lumMod val="60000"/>
                        </a:schemeClr>
                      </a:solidFill>
                    </a:ln>
                    <a:effectLst/>
                  </c:spPr>
                </c:marker>
                <c:xVal>
                  <c:numRef>
                    <c:extLst xmlns:c15="http://schemas.microsoft.com/office/drawing/2012/chart">
                      <c:ext xmlns:c15="http://schemas.microsoft.com/office/drawing/2012/chart" uri="{02D57815-91ED-43cb-92C2-25804820EDAC}">
                        <c15:formulaRef>
                          <c15:sqref>Mean_Cfar!$W$10</c15:sqref>
                        </c15:formulaRef>
                      </c:ext>
                    </c:extLst>
                    <c:numCache>
                      <c:formatCode>0%</c:formatCode>
                      <c:ptCount val="1"/>
                      <c:pt idx="0">
                        <c:v>0.23243518047788511</c:v>
                      </c:pt>
                    </c:numCache>
                  </c:numRef>
                </c:xVal>
                <c:yVal>
                  <c:numRef>
                    <c:extLst xmlns:c15="http://schemas.microsoft.com/office/drawing/2012/chart">
                      <c:ext xmlns:c15="http://schemas.microsoft.com/office/drawing/2012/chart" uri="{02D57815-91ED-43cb-92C2-25804820EDAC}">
                        <c15:formulaRef>
                          <c15:sqref>Mean_Cfar!$X$10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A-648F-4A5E-8650-2F274EC01E6A}"/>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Mean_Cfar!$V$11</c15:sqref>
                        </c15:formulaRef>
                      </c:ext>
                    </c:extLst>
                    <c:strCache>
                      <c:ptCount val="1"/>
                      <c:pt idx="0">
                        <c:v>Wind M B-B</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extLst xmlns:c15="http://schemas.microsoft.com/office/drawing/2012/chart">
                      <c:ext xmlns:c15="http://schemas.microsoft.com/office/drawing/2012/chart" uri="{02D57815-91ED-43cb-92C2-25804820EDAC}">
                        <c15:formulaRef>
                          <c15:sqref>Mean_Cfar!$W$11</c15:sqref>
                        </c15:formulaRef>
                      </c:ext>
                    </c:extLst>
                    <c:numCache>
                      <c:formatCode>0%</c:formatCode>
                      <c:ptCount val="1"/>
                      <c:pt idx="0">
                        <c:v>0.28042704626334519</c:v>
                      </c:pt>
                    </c:numCache>
                  </c:numRef>
                </c:xVal>
                <c:yVal>
                  <c:numRef>
                    <c:extLst xmlns:c15="http://schemas.microsoft.com/office/drawing/2012/chart">
                      <c:ext xmlns:c15="http://schemas.microsoft.com/office/drawing/2012/chart" uri="{02D57815-91ED-43cb-92C2-25804820EDAC}">
                        <c15:formulaRef>
                          <c15:sqref>Mean_Cfar!$X$11</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B-648F-4A5E-8650-2F274EC01E6A}"/>
                  </c:ext>
                </c:extLst>
              </c15:ser>
            </c15:filteredScatterSeries>
            <c15:filteredScatterSeries>
              <c15:ser>
                <c:idx val="10"/>
                <c:order val="10"/>
                <c:tx>
                  <c:strRef>
                    <c:extLst xmlns:c15="http://schemas.microsoft.com/office/drawing/2012/chart">
                      <c:ext xmlns:c15="http://schemas.microsoft.com/office/drawing/2012/chart" uri="{02D57815-91ED-43cb-92C2-25804820EDAC}">
                        <c15:formulaRef>
                          <c15:sqref>Mean_Cfar!$V$13</c15:sqref>
                        </c15:formulaRef>
                      </c:ext>
                    </c:extLst>
                    <c:strCache>
                      <c:ptCount val="1"/>
                      <c:pt idx="0">
                        <c:v>Solar Base</c:v>
                      </c:pt>
                    </c:strCache>
                  </c:strRef>
                </c:tx>
                <c:spPr>
                  <a:ln w="25400" cap="rnd">
                    <a:noFill/>
                    <a:round/>
                  </a:ln>
                  <a:effectLst/>
                </c:spPr>
                <c:marker>
                  <c:symbol val="circle"/>
                  <c:size val="5"/>
                  <c:spPr>
                    <a:solidFill>
                      <a:schemeClr val="accent5">
                        <a:lumMod val="60000"/>
                      </a:schemeClr>
                    </a:solidFill>
                    <a:ln w="9525">
                      <a:solidFill>
                        <a:schemeClr val="accent5">
                          <a:lumMod val="60000"/>
                        </a:schemeClr>
                      </a:solidFill>
                    </a:ln>
                    <a:effectLst/>
                  </c:spPr>
                </c:marker>
                <c:xVal>
                  <c:numRef>
                    <c:extLst xmlns:c15="http://schemas.microsoft.com/office/drawing/2012/chart">
                      <c:ext xmlns:c15="http://schemas.microsoft.com/office/drawing/2012/chart" uri="{02D57815-91ED-43cb-92C2-25804820EDAC}">
                        <c15:formulaRef>
                          <c15:sqref>Mean_Cfar!$W$13</c15:sqref>
                        </c15:formulaRef>
                      </c:ext>
                    </c:extLst>
                    <c:numCache>
                      <c:formatCode>0%</c:formatCode>
                      <c:ptCount val="1"/>
                      <c:pt idx="0">
                        <c:v>0.14015444015444015</c:v>
                      </c:pt>
                    </c:numCache>
                  </c:numRef>
                </c:xVal>
                <c:yVal>
                  <c:numRef>
                    <c:extLst xmlns:c15="http://schemas.microsoft.com/office/drawing/2012/chart">
                      <c:ext xmlns:c15="http://schemas.microsoft.com/office/drawing/2012/chart" uri="{02D57815-91ED-43cb-92C2-25804820EDAC}">
                        <c15:formulaRef>
                          <c15:sqref>Mean_Cfar!$X$13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C-648F-4A5E-8650-2F274EC01E6A}"/>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Mean_Cfar!$V$14</c15:sqref>
                        </c15:formulaRef>
                      </c:ext>
                    </c:extLst>
                    <c:strCache>
                      <c:ptCount val="1"/>
                      <c:pt idx="0">
                        <c:v>Solar M B-B</c:v>
                      </c:pt>
                    </c:strCache>
                  </c:strRef>
                </c:tx>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Ref>
                    <c:extLst xmlns:c15="http://schemas.microsoft.com/office/drawing/2012/chart">
                      <c:ext xmlns:c15="http://schemas.microsoft.com/office/drawing/2012/chart" uri="{02D57815-91ED-43cb-92C2-25804820EDAC}">
                        <c15:formulaRef>
                          <c15:sqref>Mean_Cfar!$W$14</c15:sqref>
                        </c15:formulaRef>
                      </c:ext>
                    </c:extLst>
                    <c:numCache>
                      <c:formatCode>0%</c:formatCode>
                      <c:ptCount val="1"/>
                      <c:pt idx="0">
                        <c:v>0.24864864864864869</c:v>
                      </c:pt>
                    </c:numCache>
                  </c:numRef>
                </c:xVal>
                <c:yVal>
                  <c:numRef>
                    <c:extLst xmlns:c15="http://schemas.microsoft.com/office/drawing/2012/chart">
                      <c:ext xmlns:c15="http://schemas.microsoft.com/office/drawing/2012/chart" uri="{02D57815-91ED-43cb-92C2-25804820EDAC}">
                        <c15:formulaRef>
                          <c15:sqref>Mean_Cfar!$X$14</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D-648F-4A5E-8650-2F274EC01E6A}"/>
                  </c:ext>
                </c:extLst>
              </c15:ser>
            </c15:filteredScatterSeries>
            <c15:filteredScatterSeries>
              <c15:ser>
                <c:idx val="13"/>
                <c:order val="13"/>
                <c:tx>
                  <c:strRef>
                    <c:extLst xmlns:c15="http://schemas.microsoft.com/office/drawing/2012/chart">
                      <c:ext xmlns:c15="http://schemas.microsoft.com/office/drawing/2012/chart" uri="{02D57815-91ED-43cb-92C2-25804820EDAC}">
                        <c15:formulaRef>
                          <c15:sqref>Mean_Cfar!$V$16</c15:sqref>
                        </c15:formulaRef>
                      </c:ext>
                    </c:extLst>
                    <c:strCache>
                      <c:ptCount val="1"/>
                      <c:pt idx="0">
                        <c:v>MRC Base</c:v>
                      </c:pt>
                    </c:strCache>
                  </c:strRef>
                </c:tx>
                <c:spPr>
                  <a:ln w="25400" cap="rnd">
                    <a:no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Mean_Cfar!$W$16</c15:sqref>
                        </c15:formulaRef>
                      </c:ext>
                    </c:extLst>
                    <c:numCache>
                      <c:formatCode>0%</c:formatCode>
                      <c:ptCount val="1"/>
                      <c:pt idx="0">
                        <c:v>6.0933511447352755E-2</c:v>
                      </c:pt>
                    </c:numCache>
                  </c:numRef>
                </c:xVal>
                <c:yVal>
                  <c:numRef>
                    <c:extLst xmlns:c15="http://schemas.microsoft.com/office/drawing/2012/chart">
                      <c:ext xmlns:c15="http://schemas.microsoft.com/office/drawing/2012/chart" uri="{02D57815-91ED-43cb-92C2-25804820EDAC}">
                        <c15:formulaRef>
                          <c15:sqref>Mean_Cfar!$X$16</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E-648F-4A5E-8650-2F274EC01E6A}"/>
                  </c:ext>
                </c:extLst>
              </c15:ser>
            </c15:filteredScatterSeries>
            <c15:filteredScatterSeries>
              <c15:ser>
                <c:idx val="14"/>
                <c:order val="14"/>
                <c:tx>
                  <c:strRef>
                    <c:extLst xmlns:c15="http://schemas.microsoft.com/office/drawing/2012/chart">
                      <c:ext xmlns:c15="http://schemas.microsoft.com/office/drawing/2012/chart" uri="{02D57815-91ED-43cb-92C2-25804820EDAC}">
                        <c15:formulaRef>
                          <c15:sqref>Mean_Cfar!$V$17</c15:sqref>
                        </c15:formulaRef>
                      </c:ext>
                    </c:extLst>
                    <c:strCache>
                      <c:ptCount val="1"/>
                      <c:pt idx="0">
                        <c:v>MRC M B-B</c:v>
                      </c:pt>
                    </c:strCache>
                  </c:strRef>
                </c:tx>
                <c:spPr>
                  <a:ln w="25400" cap="rnd">
                    <a:no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Mean_Cfar!$W$17</c15:sqref>
                        </c15:formulaRef>
                      </c:ext>
                    </c:extLst>
                    <c:numCache>
                      <c:formatCode>0%</c:formatCode>
                      <c:ptCount val="1"/>
                      <c:pt idx="0">
                        <c:v>6.49278505958443E-2</c:v>
                      </c:pt>
                    </c:numCache>
                  </c:numRef>
                </c:xVal>
                <c:yVal>
                  <c:numLit>
                    <c:formatCode>General</c:formatCode>
                    <c:ptCount val="1"/>
                    <c:pt idx="0">
                      <c:v>1</c:v>
                    </c:pt>
                  </c:numLit>
                </c:yVal>
                <c:smooth val="0"/>
                <c:extLst xmlns:c15="http://schemas.microsoft.com/office/drawing/2012/chart">
                  <c:ext xmlns:c16="http://schemas.microsoft.com/office/drawing/2014/chart" uri="{C3380CC4-5D6E-409C-BE32-E72D297353CC}">
                    <c16:uniqueId val="{0000000F-648F-4A5E-8650-2F274EC01E6A}"/>
                  </c:ext>
                </c:extLst>
              </c15:ser>
            </c15:filteredScatterSeries>
            <c15:filteredScatterSeries>
              <c15:ser>
                <c:idx val="16"/>
                <c:order val="16"/>
                <c:tx>
                  <c:strRef>
                    <c:extLst xmlns:c15="http://schemas.microsoft.com/office/drawing/2012/chart">
                      <c:ext xmlns:c15="http://schemas.microsoft.com/office/drawing/2012/chart" uri="{02D57815-91ED-43cb-92C2-25804820EDAC}">
                        <c15:formulaRef>
                          <c15:sqref>Mean_Cfar!$V$19</c15:sqref>
                        </c15:formulaRef>
                      </c:ext>
                    </c:extLst>
                    <c:strCache>
                      <c:ptCount val="1"/>
                      <c:pt idx="0">
                        <c:v>GEN Base</c:v>
                      </c:pt>
                    </c:strCache>
                  </c:strRef>
                </c:tx>
                <c:spPr>
                  <a:ln w="25400" cap="rnd">
                    <a:no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Mean_Cfar!$W$19</c15:sqref>
                        </c15:formulaRef>
                      </c:ext>
                    </c:extLst>
                    <c:numCache>
                      <c:formatCode>0%</c:formatCode>
                      <c:ptCount val="1"/>
                      <c:pt idx="0">
                        <c:v>9.7816622053084779E-2</c:v>
                      </c:pt>
                    </c:numCache>
                  </c:numRef>
                </c:xVal>
                <c:yVal>
                  <c:numRef>
                    <c:extLst xmlns:c15="http://schemas.microsoft.com/office/drawing/2012/chart">
                      <c:ext xmlns:c15="http://schemas.microsoft.com/office/drawing/2012/chart" uri="{02D57815-91ED-43cb-92C2-25804820EDAC}">
                        <c15:formulaRef>
                          <c15:sqref>Mean_Cfar!$X$19</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10-648F-4A5E-8650-2F274EC01E6A}"/>
                  </c:ext>
                </c:extLst>
              </c15:ser>
            </c15:filteredScatterSeries>
            <c15:filteredScatterSeries>
              <c15:ser>
                <c:idx val="17"/>
                <c:order val="17"/>
                <c:tx>
                  <c:strRef>
                    <c:extLst xmlns:c15="http://schemas.microsoft.com/office/drawing/2012/chart">
                      <c:ext xmlns:c15="http://schemas.microsoft.com/office/drawing/2012/chart" uri="{02D57815-91ED-43cb-92C2-25804820EDAC}">
                        <c15:formulaRef>
                          <c15:sqref>Mean_Cfar!$V$20</c15:sqref>
                        </c15:formulaRef>
                      </c:ext>
                    </c:extLst>
                    <c:strCache>
                      <c:ptCount val="1"/>
                      <c:pt idx="0">
                        <c:v>GEN M B-B</c:v>
                      </c:pt>
                    </c:strCache>
                  </c:strRef>
                </c:tx>
                <c:spPr>
                  <a:ln w="25400" cap="rnd">
                    <a:no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Mean_Cfar!$W$20</c15:sqref>
                        </c15:formulaRef>
                      </c:ext>
                    </c:extLst>
                    <c:numCache>
                      <c:formatCode>0%</c:formatCode>
                      <c:ptCount val="1"/>
                      <c:pt idx="0">
                        <c:v>0.10907214499951624</c:v>
                      </c:pt>
                    </c:numCache>
                  </c:numRef>
                </c:xVal>
                <c:yVal>
                  <c:numRef>
                    <c:extLst xmlns:c15="http://schemas.microsoft.com/office/drawing/2012/chart">
                      <c:ext xmlns:c15="http://schemas.microsoft.com/office/drawing/2012/chart" uri="{02D57815-91ED-43cb-92C2-25804820EDAC}">
                        <c15:formulaRef>
                          <c15:sqref>Mean_Cfar!$X$20</c15:sqref>
                        </c15:formulaRef>
                      </c:ext>
                    </c:extLst>
                    <c:numCache>
                      <c:formatCode>0%</c:formatCode>
                      <c:ptCount val="1"/>
                      <c:pt idx="0">
                        <c:v>1.040248976037669</c:v>
                      </c:pt>
                    </c:numCache>
                  </c:numRef>
                </c:yVal>
                <c:smooth val="0"/>
                <c:extLst xmlns:c15="http://schemas.microsoft.com/office/drawing/2012/chart">
                  <c:ext xmlns:c16="http://schemas.microsoft.com/office/drawing/2014/chart" uri="{C3380CC4-5D6E-409C-BE32-E72D297353CC}">
                    <c16:uniqueId val="{00000011-648F-4A5E-8650-2F274EC01E6A}"/>
                  </c:ext>
                </c:extLst>
              </c15:ser>
            </c15:filteredScatterSeries>
          </c:ext>
        </c:extLst>
      </c:scatterChart>
      <c:valAx>
        <c:axId val="10494961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04942960"/>
        <c:crosses val="autoZero"/>
        <c:crossBetween val="midCat"/>
      </c:valAx>
      <c:valAx>
        <c:axId val="104942960"/>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1"/>
          <c:tx>
            <c:strRef>
              <c:f>Mean_Cfar!$V$4</c:f>
              <c:strCache>
                <c:ptCount val="1"/>
                <c:pt idx="0">
                  <c:v>MRD Base</c:v>
                </c:pt>
              </c:strCache>
            </c:strRef>
          </c:tx>
          <c:spPr>
            <a:ln w="25400" cap="rnd">
              <a:noFill/>
              <a:round/>
            </a:ln>
            <a:effectLst/>
          </c:spPr>
          <c:marker>
            <c:symbol val="diamond"/>
            <c:size val="14"/>
            <c:spPr>
              <a:solidFill>
                <a:srgbClr val="7030A0"/>
              </a:solidFill>
              <a:ln w="25400">
                <a:noFill/>
              </a:ln>
              <a:effectLst/>
            </c:spPr>
          </c:marker>
          <c:xVal>
            <c:numRef>
              <c:f>Mean_Cfar!$W$4</c:f>
              <c:numCache>
                <c:formatCode>0%</c:formatCode>
                <c:ptCount val="1"/>
                <c:pt idx="0">
                  <c:v>0.12430667382358203</c:v>
                </c:pt>
              </c:numCache>
            </c:numRef>
          </c:xVal>
          <c:yVal>
            <c:numRef>
              <c:f>Mean_Cfar!$X$4</c:f>
              <c:numCache>
                <c:formatCode>0%</c:formatCode>
                <c:ptCount val="1"/>
                <c:pt idx="0">
                  <c:v>1</c:v>
                </c:pt>
              </c:numCache>
            </c:numRef>
          </c:yVal>
          <c:smooth val="0"/>
          <c:extLst>
            <c:ext xmlns:c16="http://schemas.microsoft.com/office/drawing/2014/chart" uri="{C3380CC4-5D6E-409C-BE32-E72D297353CC}">
              <c16:uniqueId val="{00000000-07EA-4967-9EF3-2CD5D7B4D604}"/>
            </c:ext>
          </c:extLst>
        </c:ser>
        <c:ser>
          <c:idx val="4"/>
          <c:order val="4"/>
          <c:tx>
            <c:strRef>
              <c:f>Mean_Cfar!$V$7</c:f>
              <c:strCache>
                <c:ptCount val="1"/>
                <c:pt idx="0">
                  <c:v>CEN Base</c:v>
                </c:pt>
              </c:strCache>
            </c:strRef>
          </c:tx>
          <c:spPr>
            <a:ln w="25400" cap="rnd">
              <a:noFill/>
              <a:round/>
            </a:ln>
            <a:effectLst/>
          </c:spPr>
          <c:marker>
            <c:symbol val="plus"/>
            <c:size val="14"/>
            <c:spPr>
              <a:noFill/>
              <a:ln w="9525">
                <a:solidFill>
                  <a:srgbClr val="4472C4"/>
                </a:solidFill>
                <a:prstDash val="solid"/>
              </a:ln>
              <a:effectLst/>
            </c:spPr>
          </c:marker>
          <c:xVal>
            <c:numRef>
              <c:f>Mean_Cfar!$W$7</c:f>
              <c:numCache>
                <c:formatCode>0%</c:formatCode>
                <c:ptCount val="1"/>
                <c:pt idx="0">
                  <c:v>7.9306969459671098E-2</c:v>
                </c:pt>
              </c:numCache>
            </c:numRef>
          </c:xVal>
          <c:yVal>
            <c:numRef>
              <c:f>Mean_Cfar!$X$7</c:f>
              <c:numCache>
                <c:formatCode>0%</c:formatCode>
                <c:ptCount val="1"/>
                <c:pt idx="0">
                  <c:v>1</c:v>
                </c:pt>
              </c:numCache>
            </c:numRef>
          </c:yVal>
          <c:smooth val="0"/>
          <c:extLst>
            <c:ext xmlns:c16="http://schemas.microsoft.com/office/drawing/2014/chart" uri="{C3380CC4-5D6E-409C-BE32-E72D297353CC}">
              <c16:uniqueId val="{00000001-07EA-4967-9EF3-2CD5D7B4D604}"/>
            </c:ext>
          </c:extLst>
        </c:ser>
        <c:ser>
          <c:idx val="7"/>
          <c:order val="7"/>
          <c:tx>
            <c:strRef>
              <c:f>Mean_Cfar!$V$10</c:f>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f>Mean_Cfar!$W$10</c:f>
              <c:numCache>
                <c:formatCode>0%</c:formatCode>
                <c:ptCount val="1"/>
                <c:pt idx="0">
                  <c:v>0.23243518047788511</c:v>
                </c:pt>
              </c:numCache>
            </c:numRef>
          </c:xVal>
          <c:yVal>
            <c:numRef>
              <c:f>Mean_Cfar!$X$10</c:f>
              <c:numCache>
                <c:formatCode>0%</c:formatCode>
                <c:ptCount val="1"/>
                <c:pt idx="0">
                  <c:v>1</c:v>
                </c:pt>
              </c:numCache>
            </c:numRef>
          </c:yVal>
          <c:smooth val="0"/>
          <c:extLst>
            <c:ext xmlns:c16="http://schemas.microsoft.com/office/drawing/2014/chart" uri="{C3380CC4-5D6E-409C-BE32-E72D297353CC}">
              <c16:uniqueId val="{00000002-07EA-4967-9EF3-2CD5D7B4D604}"/>
            </c:ext>
          </c:extLst>
        </c:ser>
        <c:ser>
          <c:idx val="10"/>
          <c:order val="10"/>
          <c:tx>
            <c:strRef>
              <c:f>Mean_Cfar!$V$13</c:f>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f>Mean_Cfar!$W$13</c:f>
              <c:numCache>
                <c:formatCode>0%</c:formatCode>
                <c:ptCount val="1"/>
                <c:pt idx="0">
                  <c:v>0.14015444015444015</c:v>
                </c:pt>
              </c:numCache>
            </c:numRef>
          </c:xVal>
          <c:yVal>
            <c:numRef>
              <c:f>Mean_Cfar!$X$13</c:f>
              <c:numCache>
                <c:formatCode>0%</c:formatCode>
                <c:ptCount val="1"/>
                <c:pt idx="0">
                  <c:v>1</c:v>
                </c:pt>
              </c:numCache>
            </c:numRef>
          </c:yVal>
          <c:smooth val="0"/>
          <c:extLst>
            <c:ext xmlns:c16="http://schemas.microsoft.com/office/drawing/2014/chart" uri="{C3380CC4-5D6E-409C-BE32-E72D297353CC}">
              <c16:uniqueId val="{00000003-07EA-4967-9EF3-2CD5D7B4D604}"/>
            </c:ext>
          </c:extLst>
        </c:ser>
        <c:ser>
          <c:idx val="13"/>
          <c:order val="13"/>
          <c:tx>
            <c:strRef>
              <c:f>Mean_Cfar!$V$16</c:f>
              <c:strCache>
                <c:ptCount val="1"/>
                <c:pt idx="0">
                  <c:v>MRC Base</c:v>
                </c:pt>
              </c:strCache>
            </c:strRef>
          </c:tx>
          <c:spPr>
            <a:ln w="25400" cap="rnd">
              <a:noFill/>
              <a:round/>
            </a:ln>
            <a:effectLst/>
          </c:spPr>
          <c:marker>
            <c:symbol val="triangle"/>
            <c:size val="14"/>
            <c:spPr>
              <a:solidFill>
                <a:srgbClr val="FF0000"/>
              </a:solidFill>
              <a:ln w="25400">
                <a:noFill/>
              </a:ln>
              <a:effectLst/>
            </c:spPr>
          </c:marker>
          <c:xVal>
            <c:numRef>
              <c:f>Mean_Cfar!$W$16</c:f>
              <c:numCache>
                <c:formatCode>0%</c:formatCode>
                <c:ptCount val="1"/>
                <c:pt idx="0">
                  <c:v>6.0933511447352755E-2</c:v>
                </c:pt>
              </c:numCache>
            </c:numRef>
          </c:xVal>
          <c:yVal>
            <c:numRef>
              <c:f>Mean_Cfar!$X$16</c:f>
              <c:numCache>
                <c:formatCode>0%</c:formatCode>
                <c:ptCount val="1"/>
                <c:pt idx="0">
                  <c:v>1</c:v>
                </c:pt>
              </c:numCache>
            </c:numRef>
          </c:yVal>
          <c:smooth val="0"/>
          <c:extLst>
            <c:ext xmlns:c16="http://schemas.microsoft.com/office/drawing/2014/chart" uri="{C3380CC4-5D6E-409C-BE32-E72D297353CC}">
              <c16:uniqueId val="{00000004-07EA-4967-9EF3-2CD5D7B4D604}"/>
            </c:ext>
          </c:extLst>
        </c:ser>
        <c:ser>
          <c:idx val="16"/>
          <c:order val="16"/>
          <c:tx>
            <c:strRef>
              <c:f>Mean_Cfar!$V$19</c:f>
              <c:strCache>
                <c:ptCount val="1"/>
                <c:pt idx="0">
                  <c:v>GEN Base</c:v>
                </c:pt>
              </c:strCache>
            </c:strRef>
          </c:tx>
          <c:spPr>
            <a:ln w="25400" cap="rnd">
              <a:noFill/>
              <a:round/>
            </a:ln>
            <a:effectLst/>
          </c:spPr>
          <c:marker>
            <c:symbol val="square"/>
            <c:size val="14"/>
            <c:spPr>
              <a:solidFill>
                <a:srgbClr val="ED7D31"/>
              </a:solidFill>
              <a:ln w="25400">
                <a:noFill/>
              </a:ln>
              <a:effectLst/>
            </c:spPr>
          </c:marker>
          <c:xVal>
            <c:numRef>
              <c:f>Mean_Cfar!$W$19</c:f>
              <c:numCache>
                <c:formatCode>0%</c:formatCode>
                <c:ptCount val="1"/>
                <c:pt idx="0">
                  <c:v>9.7816622053084779E-2</c:v>
                </c:pt>
              </c:numCache>
            </c:numRef>
          </c:xVal>
          <c:yVal>
            <c:numRef>
              <c:f>Mean_Cfar!$X$19</c:f>
              <c:numCache>
                <c:formatCode>0%</c:formatCode>
                <c:ptCount val="1"/>
                <c:pt idx="0">
                  <c:v>1</c:v>
                </c:pt>
              </c:numCache>
            </c:numRef>
          </c:yVal>
          <c:smooth val="0"/>
          <c:extLst>
            <c:ext xmlns:c16="http://schemas.microsoft.com/office/drawing/2014/chart" uri="{C3380CC4-5D6E-409C-BE32-E72D297353CC}">
              <c16:uniqueId val="{00000005-07EA-4967-9EF3-2CD5D7B4D604}"/>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0"/>
                <c:order val="0"/>
                <c:tx>
                  <c:strRef>
                    <c:extLst>
                      <c:ext uri="{02D57815-91ED-43cb-92C2-25804820EDAC}">
                        <c15:formulaRef>
                          <c15:sqref>Mean_Cfar!$V$3</c15:sqref>
                        </c15:formulaRef>
                      </c:ext>
                    </c:extLst>
                    <c:strCache>
                      <c:ptCount val="1"/>
                      <c:pt idx="0">
                        <c:v>MRD L B-B</c:v>
                      </c:pt>
                    </c:strCache>
                  </c:strRef>
                </c:tx>
                <c:spPr>
                  <a:ln w="25400" cap="rnd">
                    <a:noFill/>
                    <a:round/>
                  </a:ln>
                  <a:effectLst/>
                </c:spPr>
                <c:marker>
                  <c:symbol val="circle"/>
                  <c:size val="5"/>
                  <c:spPr>
                    <a:solidFill>
                      <a:schemeClr val="accent1"/>
                    </a:solidFill>
                    <a:ln w="9525">
                      <a:solidFill>
                        <a:schemeClr val="accent1"/>
                      </a:solidFill>
                    </a:ln>
                    <a:effectLst/>
                  </c:spPr>
                </c:marker>
                <c:xVal>
                  <c:numRef>
                    <c:extLst>
                      <c:ext uri="{02D57815-91ED-43cb-92C2-25804820EDAC}">
                        <c15:formulaRef>
                          <c15:sqref>Mean_Cfar!$W$3</c15:sqref>
                        </c15:formulaRef>
                      </c:ext>
                    </c:extLst>
                    <c:numCache>
                      <c:formatCode>0%</c:formatCode>
                      <c:ptCount val="1"/>
                      <c:pt idx="0">
                        <c:v>0.10450214707461085</c:v>
                      </c:pt>
                    </c:numCache>
                  </c:numRef>
                </c:xVal>
                <c:yVal>
                  <c:numRef>
                    <c:extLst>
                      <c:ext uri="{02D57815-91ED-43cb-92C2-25804820EDAC}">
                        <c15:formulaRef>
                          <c15:sqref>Mean_Cfar!$X$3</c15:sqref>
                        </c15:formulaRef>
                      </c:ext>
                    </c:extLst>
                    <c:numCache>
                      <c:formatCode>0%</c:formatCode>
                      <c:ptCount val="1"/>
                      <c:pt idx="0">
                        <c:v>0.98486983360171765</c:v>
                      </c:pt>
                    </c:numCache>
                  </c:numRef>
                </c:yVal>
                <c:smooth val="0"/>
                <c:extLst>
                  <c:ext xmlns:c16="http://schemas.microsoft.com/office/drawing/2014/chart" uri="{C3380CC4-5D6E-409C-BE32-E72D297353CC}">
                    <c16:uniqueId val="{00000006-07EA-4967-9EF3-2CD5D7B4D604}"/>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Mean_Cfar!$V$5</c15:sqref>
                        </c15:formulaRef>
                      </c:ext>
                    </c:extLst>
                    <c:strCache>
                      <c:ptCount val="1"/>
                      <c:pt idx="0">
                        <c:v>MRD M B-B</c:v>
                      </c:pt>
                    </c:strCache>
                  </c:strRef>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Mean_Cfar!$W$5</c15:sqref>
                        </c15:formulaRef>
                      </c:ext>
                    </c:extLst>
                    <c:numCache>
                      <c:formatCode>0%</c:formatCode>
                      <c:ptCount val="1"/>
                      <c:pt idx="0">
                        <c:v>0.15077607801037754</c:v>
                      </c:pt>
                    </c:numCache>
                  </c:numRef>
                </c:xVal>
                <c:yVal>
                  <c:numRef>
                    <c:extLst xmlns:c15="http://schemas.microsoft.com/office/drawing/2012/chart">
                      <c:ext xmlns:c15="http://schemas.microsoft.com/office/drawing/2012/chart" uri="{02D57815-91ED-43cb-92C2-25804820EDAC}">
                        <c15:formulaRef>
                          <c15:sqref>Mean_Cfar!$X$5</c15:sqref>
                        </c15:formulaRef>
                      </c:ext>
                    </c:extLst>
                    <c:numCache>
                      <c:formatCode>0%</c:formatCode>
                      <c:ptCount val="1"/>
                      <c:pt idx="0">
                        <c:v>1.0546497584541064</c:v>
                      </c:pt>
                    </c:numCache>
                  </c:numRef>
                </c:yVal>
                <c:smooth val="0"/>
                <c:extLst xmlns:c15="http://schemas.microsoft.com/office/drawing/2012/chart">
                  <c:ext xmlns:c16="http://schemas.microsoft.com/office/drawing/2014/chart" uri="{C3380CC4-5D6E-409C-BE32-E72D297353CC}">
                    <c16:uniqueId val="{00000007-07EA-4967-9EF3-2CD5D7B4D604}"/>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Mean_Cfar!$V$6</c15:sqref>
                        </c15:formulaRef>
                      </c:ext>
                    </c:extLst>
                    <c:strCache>
                      <c:ptCount val="1"/>
                      <c:pt idx="0">
                        <c:v>CEN L B-B</c:v>
                      </c:pt>
                    </c:strCache>
                  </c:strRef>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Mean_Cfar!$W$6</c15:sqref>
                        </c15:formulaRef>
                      </c:ext>
                    </c:extLst>
                    <c:numCache>
                      <c:formatCode>0%</c:formatCode>
                      <c:ptCount val="1"/>
                      <c:pt idx="0">
                        <c:v>7.7995301487862184E-2</c:v>
                      </c:pt>
                    </c:numCache>
                  </c:numRef>
                </c:xVal>
                <c:yVal>
                  <c:numRef>
                    <c:extLst xmlns:c15="http://schemas.microsoft.com/office/drawing/2012/chart">
                      <c:ext xmlns:c15="http://schemas.microsoft.com/office/drawing/2012/chart" uri="{02D57815-91ED-43cb-92C2-25804820EDAC}">
                        <c15:formulaRef>
                          <c15:sqref>Mean_Cfar!$X$6</c15:sqref>
                        </c15:formulaRef>
                      </c:ext>
                    </c:extLst>
                    <c:numCache>
                      <c:formatCode>0%</c:formatCode>
                      <c:ptCount val="1"/>
                      <c:pt idx="0">
                        <c:v>0.99929522317932651</c:v>
                      </c:pt>
                    </c:numCache>
                  </c:numRef>
                </c:yVal>
                <c:smooth val="0"/>
                <c:extLst xmlns:c15="http://schemas.microsoft.com/office/drawing/2012/chart">
                  <c:ext xmlns:c16="http://schemas.microsoft.com/office/drawing/2014/chart" uri="{C3380CC4-5D6E-409C-BE32-E72D297353CC}">
                    <c16:uniqueId val="{00000008-07EA-4967-9EF3-2CD5D7B4D604}"/>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Mean_Cfar!$V$8</c15:sqref>
                        </c15:formulaRef>
                      </c:ext>
                    </c:extLst>
                    <c:strCache>
                      <c:ptCount val="1"/>
                      <c:pt idx="0">
                        <c:v>CEN M B-B</c:v>
                      </c:pt>
                    </c:strCache>
                  </c:strRef>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Mean_Cfar!$W$8</c15:sqref>
                        </c15:formulaRef>
                      </c:ext>
                    </c:extLst>
                    <c:numCache>
                      <c:formatCode>0%</c:formatCode>
                      <c:ptCount val="1"/>
                      <c:pt idx="0">
                        <c:v>9.6339075959279555E-2</c:v>
                      </c:pt>
                    </c:numCache>
                  </c:numRef>
                </c:xVal>
                <c:yVal>
                  <c:numRef>
                    <c:extLst xmlns:c15="http://schemas.microsoft.com/office/drawing/2012/chart">
                      <c:ext xmlns:c15="http://schemas.microsoft.com/office/drawing/2012/chart" uri="{02D57815-91ED-43cb-92C2-25804820EDAC}">
                        <c15:formulaRef>
                          <c15:sqref>Mean_Cfar!$X$8</c15:sqref>
                        </c15:formulaRef>
                      </c:ext>
                    </c:extLst>
                    <c:numCache>
                      <c:formatCode>0%</c:formatCode>
                      <c:ptCount val="1"/>
                      <c:pt idx="0">
                        <c:v>1.0290524667188723</c:v>
                      </c:pt>
                    </c:numCache>
                  </c:numRef>
                </c:yVal>
                <c:smooth val="0"/>
                <c:extLst xmlns:c15="http://schemas.microsoft.com/office/drawing/2012/chart">
                  <c:ext xmlns:c16="http://schemas.microsoft.com/office/drawing/2014/chart" uri="{C3380CC4-5D6E-409C-BE32-E72D297353CC}">
                    <c16:uniqueId val="{00000009-07EA-4967-9EF3-2CD5D7B4D604}"/>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Mean_Cfar!$V$9</c15:sqref>
                        </c15:formulaRef>
                      </c:ext>
                    </c:extLst>
                    <c:strCache>
                      <c:ptCount val="1"/>
                      <c:pt idx="0">
                        <c:v>Wind L B-B</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extLst xmlns:c15="http://schemas.microsoft.com/office/drawing/2012/chart">
                      <c:ext xmlns:c15="http://schemas.microsoft.com/office/drawing/2012/chart" uri="{02D57815-91ED-43cb-92C2-25804820EDAC}">
                        <c15:formulaRef>
                          <c15:sqref>Mean_Cfar!$W$9</c15:sqref>
                        </c15:formulaRef>
                      </c:ext>
                    </c:extLst>
                    <c:numCache>
                      <c:formatCode>0%</c:formatCode>
                      <c:ptCount val="1"/>
                      <c:pt idx="0">
                        <c:v>0.21209964412811388</c:v>
                      </c:pt>
                    </c:numCache>
                  </c:numRef>
                </c:xVal>
                <c:yVal>
                  <c:numRef>
                    <c:extLst xmlns:c15="http://schemas.microsoft.com/office/drawing/2012/chart">
                      <c:ext xmlns:c15="http://schemas.microsoft.com/office/drawing/2012/chart" uri="{02D57815-91ED-43cb-92C2-25804820EDAC}">
                        <c15:formulaRef>
                          <c15:sqref>Mean_Cfar!$X$9</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A-07EA-4967-9EF3-2CD5D7B4D604}"/>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Mean_Cfar!$V$11</c15:sqref>
                        </c15:formulaRef>
                      </c:ext>
                    </c:extLst>
                    <c:strCache>
                      <c:ptCount val="1"/>
                      <c:pt idx="0">
                        <c:v>Wind M B-B</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extLst xmlns:c15="http://schemas.microsoft.com/office/drawing/2012/chart">
                      <c:ext xmlns:c15="http://schemas.microsoft.com/office/drawing/2012/chart" uri="{02D57815-91ED-43cb-92C2-25804820EDAC}">
                        <c15:formulaRef>
                          <c15:sqref>Mean_Cfar!$W$11</c15:sqref>
                        </c15:formulaRef>
                      </c:ext>
                    </c:extLst>
                    <c:numCache>
                      <c:formatCode>0%</c:formatCode>
                      <c:ptCount val="1"/>
                      <c:pt idx="0">
                        <c:v>0.28042704626334519</c:v>
                      </c:pt>
                    </c:numCache>
                  </c:numRef>
                </c:xVal>
                <c:yVal>
                  <c:numRef>
                    <c:extLst xmlns:c15="http://schemas.microsoft.com/office/drawing/2012/chart">
                      <c:ext xmlns:c15="http://schemas.microsoft.com/office/drawing/2012/chart" uri="{02D57815-91ED-43cb-92C2-25804820EDAC}">
                        <c15:formulaRef>
                          <c15:sqref>Mean_Cfar!$X$11</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B-07EA-4967-9EF3-2CD5D7B4D604}"/>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Mean_Cfar!$V$12</c15:sqref>
                        </c15:formulaRef>
                      </c:ext>
                    </c:extLst>
                    <c:strCache>
                      <c:ptCount val="1"/>
                      <c:pt idx="0">
                        <c:v>Solar L B-B</c:v>
                      </c:pt>
                    </c:strCache>
                  </c:strRef>
                </c:tx>
                <c:spPr>
                  <a:ln w="25400" cap="rnd">
                    <a:noFill/>
                    <a:round/>
                  </a:ln>
                  <a:effectLst/>
                </c:spPr>
                <c:marker>
                  <c:symbol val="circle"/>
                  <c:size val="5"/>
                  <c:spPr>
                    <a:solidFill>
                      <a:schemeClr val="accent4">
                        <a:lumMod val="60000"/>
                      </a:schemeClr>
                    </a:solidFill>
                    <a:ln w="9525">
                      <a:solidFill>
                        <a:schemeClr val="accent4">
                          <a:lumMod val="60000"/>
                        </a:schemeClr>
                      </a:solidFill>
                    </a:ln>
                    <a:effectLst/>
                  </c:spPr>
                </c:marker>
                <c:xVal>
                  <c:numRef>
                    <c:extLst xmlns:c15="http://schemas.microsoft.com/office/drawing/2012/chart">
                      <c:ext xmlns:c15="http://schemas.microsoft.com/office/drawing/2012/chart" uri="{02D57815-91ED-43cb-92C2-25804820EDAC}">
                        <c15:formulaRef>
                          <c15:sqref>Mean_Cfar!$W$12</c15:sqref>
                        </c15:formulaRef>
                      </c:ext>
                    </c:extLst>
                    <c:numCache>
                      <c:formatCode>0%</c:formatCode>
                      <c:ptCount val="1"/>
                      <c:pt idx="0">
                        <c:v>0.1333976833976834</c:v>
                      </c:pt>
                    </c:numCache>
                  </c:numRef>
                </c:xVal>
                <c:yVal>
                  <c:numRef>
                    <c:extLst xmlns:c15="http://schemas.microsoft.com/office/drawing/2012/chart">
                      <c:ext xmlns:c15="http://schemas.microsoft.com/office/drawing/2012/chart" uri="{02D57815-91ED-43cb-92C2-25804820EDAC}">
                        <c15:formulaRef>
                          <c15:sqref>Mean_Cfar!$X$12</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C-07EA-4967-9EF3-2CD5D7B4D604}"/>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Mean_Cfar!$V$14</c15:sqref>
                        </c15:formulaRef>
                      </c:ext>
                    </c:extLst>
                    <c:strCache>
                      <c:ptCount val="1"/>
                      <c:pt idx="0">
                        <c:v>Solar M B-B</c:v>
                      </c:pt>
                    </c:strCache>
                  </c:strRef>
                </c:tx>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Ref>
                    <c:extLst xmlns:c15="http://schemas.microsoft.com/office/drawing/2012/chart">
                      <c:ext xmlns:c15="http://schemas.microsoft.com/office/drawing/2012/chart" uri="{02D57815-91ED-43cb-92C2-25804820EDAC}">
                        <c15:formulaRef>
                          <c15:sqref>Mean_Cfar!$W$14</c15:sqref>
                        </c15:formulaRef>
                      </c:ext>
                    </c:extLst>
                    <c:numCache>
                      <c:formatCode>0%</c:formatCode>
                      <c:ptCount val="1"/>
                      <c:pt idx="0">
                        <c:v>0.24864864864864869</c:v>
                      </c:pt>
                    </c:numCache>
                  </c:numRef>
                </c:xVal>
                <c:yVal>
                  <c:numRef>
                    <c:extLst xmlns:c15="http://schemas.microsoft.com/office/drawing/2012/chart">
                      <c:ext xmlns:c15="http://schemas.microsoft.com/office/drawing/2012/chart" uri="{02D57815-91ED-43cb-92C2-25804820EDAC}">
                        <c15:formulaRef>
                          <c15:sqref>Mean_Cfar!$X$14</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D-07EA-4967-9EF3-2CD5D7B4D604}"/>
                  </c:ext>
                </c:extLst>
              </c15:ser>
            </c15:filteredScatterSeries>
            <c15:filteredScatterSeries>
              <c15:ser>
                <c:idx val="12"/>
                <c:order val="12"/>
                <c:tx>
                  <c:strRef>
                    <c:extLst xmlns:c15="http://schemas.microsoft.com/office/drawing/2012/chart">
                      <c:ext xmlns:c15="http://schemas.microsoft.com/office/drawing/2012/chart" uri="{02D57815-91ED-43cb-92C2-25804820EDAC}">
                        <c15:formulaRef>
                          <c15:sqref>Mean_Cfar!$V$15</c15:sqref>
                        </c15:formulaRef>
                      </c:ext>
                    </c:extLst>
                    <c:strCache>
                      <c:ptCount val="1"/>
                      <c:pt idx="0">
                        <c:v>MRC L B-B</c:v>
                      </c:pt>
                    </c:strCache>
                  </c:strRef>
                </c:tx>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Mean_Cfar!$W$15</c15:sqref>
                        </c15:formulaRef>
                      </c:ext>
                    </c:extLst>
                    <c:numCache>
                      <c:formatCode>0%</c:formatCode>
                      <c:ptCount val="1"/>
                      <c:pt idx="0">
                        <c:v>5.6172047561733697E-2</c:v>
                      </c:pt>
                    </c:numCache>
                  </c:numRef>
                </c:xVal>
                <c:yVal>
                  <c:numRef>
                    <c:extLst xmlns:c15="http://schemas.microsoft.com/office/drawing/2012/chart">
                      <c:ext xmlns:c15="http://schemas.microsoft.com/office/drawing/2012/chart" uri="{02D57815-91ED-43cb-92C2-25804820EDAC}">
                        <c15:formulaRef>
                          <c15:sqref>Mean_Cfar!$X$15</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E-07EA-4967-9EF3-2CD5D7B4D604}"/>
                  </c:ext>
                </c:extLst>
              </c15:ser>
            </c15:filteredScatterSeries>
            <c15:filteredScatterSeries>
              <c15:ser>
                <c:idx val="14"/>
                <c:order val="14"/>
                <c:tx>
                  <c:strRef>
                    <c:extLst xmlns:c15="http://schemas.microsoft.com/office/drawing/2012/chart">
                      <c:ext xmlns:c15="http://schemas.microsoft.com/office/drawing/2012/chart" uri="{02D57815-91ED-43cb-92C2-25804820EDAC}">
                        <c15:formulaRef>
                          <c15:sqref>Mean_Cfar!$V$17</c15:sqref>
                        </c15:formulaRef>
                      </c:ext>
                    </c:extLst>
                    <c:strCache>
                      <c:ptCount val="1"/>
                      <c:pt idx="0">
                        <c:v>MRC M B-B</c:v>
                      </c:pt>
                    </c:strCache>
                  </c:strRef>
                </c:tx>
                <c:spPr>
                  <a:ln w="25400" cap="rnd">
                    <a:no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Mean_Cfar!$W$17</c15:sqref>
                        </c15:formulaRef>
                      </c:ext>
                    </c:extLst>
                    <c:numCache>
                      <c:formatCode>0%</c:formatCode>
                      <c:ptCount val="1"/>
                      <c:pt idx="0">
                        <c:v>6.49278505958443E-2</c:v>
                      </c:pt>
                    </c:numCache>
                  </c:numRef>
                </c:xVal>
                <c:yVal>
                  <c:numLit>
                    <c:formatCode>General</c:formatCode>
                    <c:ptCount val="1"/>
                    <c:pt idx="0">
                      <c:v>1</c:v>
                    </c:pt>
                  </c:numLit>
                </c:yVal>
                <c:smooth val="0"/>
                <c:extLst xmlns:c15="http://schemas.microsoft.com/office/drawing/2012/chart">
                  <c:ext xmlns:c16="http://schemas.microsoft.com/office/drawing/2014/chart" uri="{C3380CC4-5D6E-409C-BE32-E72D297353CC}">
                    <c16:uniqueId val="{0000000F-07EA-4967-9EF3-2CD5D7B4D604}"/>
                  </c:ext>
                </c:extLst>
              </c15:ser>
            </c15:filteredScatterSeries>
            <c15:filteredScatterSeries>
              <c15:ser>
                <c:idx val="15"/>
                <c:order val="15"/>
                <c:tx>
                  <c:strRef>
                    <c:extLst xmlns:c15="http://schemas.microsoft.com/office/drawing/2012/chart">
                      <c:ext xmlns:c15="http://schemas.microsoft.com/office/drawing/2012/chart" uri="{02D57815-91ED-43cb-92C2-25804820EDAC}">
                        <c15:formulaRef>
                          <c15:sqref>Mean_Cfar!$V$18</c15:sqref>
                        </c15:formulaRef>
                      </c:ext>
                    </c:extLst>
                    <c:strCache>
                      <c:ptCount val="1"/>
                      <c:pt idx="0">
                        <c:v>GEN L B-B</c:v>
                      </c:pt>
                    </c:strCache>
                  </c:strRef>
                </c:tx>
                <c:spPr>
                  <a:ln w="25400" cap="rnd">
                    <a:no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Mean_Cfar!$W$18</c15:sqref>
                        </c15:formulaRef>
                      </c:ext>
                    </c:extLst>
                    <c:numCache>
                      <c:formatCode>0%</c:formatCode>
                      <c:ptCount val="1"/>
                      <c:pt idx="0">
                        <c:v>9.2366239881317119E-2</c:v>
                      </c:pt>
                    </c:numCache>
                  </c:numRef>
                </c:xVal>
                <c:yVal>
                  <c:numRef>
                    <c:extLst xmlns:c15="http://schemas.microsoft.com/office/drawing/2012/chart">
                      <c:ext xmlns:c15="http://schemas.microsoft.com/office/drawing/2012/chart" uri="{02D57815-91ED-43cb-92C2-25804820EDAC}">
                        <c15:formulaRef>
                          <c15:sqref>Mean_Cfar!$X$18</c15:sqref>
                        </c15:formulaRef>
                      </c:ext>
                    </c:extLst>
                    <c:numCache>
                      <c:formatCode>0%</c:formatCode>
                      <c:ptCount val="1"/>
                      <c:pt idx="0">
                        <c:v>0.98958299738768662</c:v>
                      </c:pt>
                    </c:numCache>
                  </c:numRef>
                </c:yVal>
                <c:smooth val="0"/>
                <c:extLst xmlns:c15="http://schemas.microsoft.com/office/drawing/2012/chart">
                  <c:ext xmlns:c16="http://schemas.microsoft.com/office/drawing/2014/chart" uri="{C3380CC4-5D6E-409C-BE32-E72D297353CC}">
                    <c16:uniqueId val="{00000010-07EA-4967-9EF3-2CD5D7B4D604}"/>
                  </c:ext>
                </c:extLst>
              </c15:ser>
            </c15:filteredScatterSeries>
            <c15:filteredScatterSeries>
              <c15:ser>
                <c:idx val="17"/>
                <c:order val="17"/>
                <c:tx>
                  <c:strRef>
                    <c:extLst xmlns:c15="http://schemas.microsoft.com/office/drawing/2012/chart">
                      <c:ext xmlns:c15="http://schemas.microsoft.com/office/drawing/2012/chart" uri="{02D57815-91ED-43cb-92C2-25804820EDAC}">
                        <c15:formulaRef>
                          <c15:sqref>Mean_Cfar!$V$20</c15:sqref>
                        </c15:formulaRef>
                      </c:ext>
                    </c:extLst>
                    <c:strCache>
                      <c:ptCount val="1"/>
                      <c:pt idx="0">
                        <c:v>GEN M B-B</c:v>
                      </c:pt>
                    </c:strCache>
                  </c:strRef>
                </c:tx>
                <c:spPr>
                  <a:ln w="25400" cap="rnd">
                    <a:no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Mean_Cfar!$W$20</c15:sqref>
                        </c15:formulaRef>
                      </c:ext>
                    </c:extLst>
                    <c:numCache>
                      <c:formatCode>0%</c:formatCode>
                      <c:ptCount val="1"/>
                      <c:pt idx="0">
                        <c:v>0.10907214499951624</c:v>
                      </c:pt>
                    </c:numCache>
                  </c:numRef>
                </c:xVal>
                <c:yVal>
                  <c:numRef>
                    <c:extLst xmlns:c15="http://schemas.microsoft.com/office/drawing/2012/chart">
                      <c:ext xmlns:c15="http://schemas.microsoft.com/office/drawing/2012/chart" uri="{02D57815-91ED-43cb-92C2-25804820EDAC}">
                        <c15:formulaRef>
                          <c15:sqref>Mean_Cfar!$X$20</c15:sqref>
                        </c15:formulaRef>
                      </c:ext>
                    </c:extLst>
                    <c:numCache>
                      <c:formatCode>0%</c:formatCode>
                      <c:ptCount val="1"/>
                      <c:pt idx="0">
                        <c:v>1.040248976037669</c:v>
                      </c:pt>
                    </c:numCache>
                  </c:numRef>
                </c:yVal>
                <c:smooth val="0"/>
                <c:extLst xmlns:c15="http://schemas.microsoft.com/office/drawing/2012/chart">
                  <c:ext xmlns:c16="http://schemas.microsoft.com/office/drawing/2014/chart" uri="{C3380CC4-5D6E-409C-BE32-E72D297353CC}">
                    <c16:uniqueId val="{00000011-07EA-4967-9EF3-2CD5D7B4D604}"/>
                  </c:ext>
                </c:extLst>
              </c15:ser>
            </c15:filteredScatterSeries>
          </c:ext>
        </c:extLst>
      </c:scatterChart>
      <c:valAx>
        <c:axId val="10494961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04942960"/>
        <c:crosses val="autoZero"/>
        <c:crossBetween val="midCat"/>
      </c:valAx>
      <c:valAx>
        <c:axId val="104942960"/>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Mean_Cfar_2020!$V$3</c:f>
              <c:strCache>
                <c:ptCount val="1"/>
                <c:pt idx="0">
                  <c:v>MRD L B-B</c:v>
                </c:pt>
              </c:strCache>
            </c:strRef>
          </c:tx>
          <c:spPr>
            <a:ln w="25400" cap="rnd">
              <a:noFill/>
              <a:round/>
            </a:ln>
            <a:effectLst/>
          </c:spPr>
          <c:marker>
            <c:symbol val="diamond"/>
            <c:size val="9"/>
            <c:spPr>
              <a:solidFill>
                <a:srgbClr val="7030A0"/>
              </a:solidFill>
              <a:ln w="25400">
                <a:noFill/>
              </a:ln>
              <a:effectLst/>
            </c:spPr>
          </c:marker>
          <c:xVal>
            <c:numRef>
              <c:f>Mean_Cfar_2020!$W$3</c:f>
              <c:numCache>
                <c:formatCode>0.0%</c:formatCode>
                <c:ptCount val="1"/>
                <c:pt idx="0">
                  <c:v>0.11425087857706376</c:v>
                </c:pt>
              </c:numCache>
            </c:numRef>
          </c:xVal>
          <c:yVal>
            <c:numRef>
              <c:f>Mean_Cfar_2020!$X$3</c:f>
              <c:numCache>
                <c:formatCode>0.0%</c:formatCode>
                <c:ptCount val="1"/>
                <c:pt idx="0">
                  <c:v>0.99283989576609533</c:v>
                </c:pt>
              </c:numCache>
            </c:numRef>
          </c:yVal>
          <c:smooth val="0"/>
          <c:extLst>
            <c:ext xmlns:c16="http://schemas.microsoft.com/office/drawing/2014/chart" uri="{C3380CC4-5D6E-409C-BE32-E72D297353CC}">
              <c16:uniqueId val="{00000000-CB40-43D2-A413-97CA976E175B}"/>
            </c:ext>
          </c:extLst>
        </c:ser>
        <c:ser>
          <c:idx val="3"/>
          <c:order val="3"/>
          <c:tx>
            <c:strRef>
              <c:f>Mean_Cfar_2020!$V$6</c:f>
              <c:strCache>
                <c:ptCount val="1"/>
                <c:pt idx="0">
                  <c:v>CEN L B-B</c:v>
                </c:pt>
              </c:strCache>
            </c:strRef>
          </c:tx>
          <c:spPr>
            <a:ln w="25400" cap="rnd">
              <a:noFill/>
              <a:round/>
            </a:ln>
            <a:effectLst/>
          </c:spPr>
          <c:marker>
            <c:symbol val="plus"/>
            <c:size val="9"/>
            <c:spPr>
              <a:noFill/>
              <a:ln w="9525">
                <a:solidFill>
                  <a:srgbClr val="5B9BD5"/>
                </a:solidFill>
                <a:prstDash val="solid"/>
              </a:ln>
              <a:effectLst/>
            </c:spPr>
          </c:marker>
          <c:xVal>
            <c:numRef>
              <c:f>Mean_Cfar_2020!$W$6</c:f>
              <c:numCache>
                <c:formatCode>0.0%</c:formatCode>
                <c:ptCount val="1"/>
                <c:pt idx="0">
                  <c:v>6.9547504728648332E-2</c:v>
                </c:pt>
              </c:numCache>
            </c:numRef>
          </c:xVal>
          <c:yVal>
            <c:numRef>
              <c:f>Mean_Cfar_2020!$X$6</c:f>
              <c:numCache>
                <c:formatCode>0.0%</c:formatCode>
                <c:ptCount val="1"/>
                <c:pt idx="0">
                  <c:v>1.0028190018914593</c:v>
                </c:pt>
              </c:numCache>
            </c:numRef>
          </c:yVal>
          <c:smooth val="0"/>
          <c:extLst>
            <c:ext xmlns:c16="http://schemas.microsoft.com/office/drawing/2014/chart" uri="{C3380CC4-5D6E-409C-BE32-E72D297353CC}">
              <c16:uniqueId val="{00000001-CB40-43D2-A413-97CA976E175B}"/>
            </c:ext>
          </c:extLst>
        </c:ser>
        <c:ser>
          <c:idx val="6"/>
          <c:order val="6"/>
          <c:tx>
            <c:strRef>
              <c:f>Mean_Cfar_2020!$V$9</c:f>
              <c:strCache>
                <c:ptCount val="1"/>
                <c:pt idx="0">
                  <c:v>Wind L B-B</c:v>
                </c:pt>
              </c:strCache>
            </c:strRef>
          </c:tx>
          <c:spPr>
            <a:ln w="25400" cap="rnd">
              <a:noFill/>
              <a:round/>
            </a:ln>
            <a:effectLst/>
          </c:spPr>
          <c:marker>
            <c:symbol val="star"/>
            <c:size val="9"/>
            <c:spPr>
              <a:noFill/>
              <a:ln w="9525">
                <a:solidFill>
                  <a:srgbClr val="70AD47"/>
                </a:solidFill>
                <a:prstDash val="solid"/>
              </a:ln>
              <a:effectLst/>
            </c:spPr>
          </c:marker>
          <c:xVal>
            <c:numRef>
              <c:f>Mean_Cfar_2020!$W$9</c:f>
              <c:numCache>
                <c:formatCode>0.0%</c:formatCode>
                <c:ptCount val="1"/>
                <c:pt idx="0">
                  <c:v>0.13958463321151618</c:v>
                </c:pt>
              </c:numCache>
            </c:numRef>
          </c:xVal>
          <c:yVal>
            <c:numRef>
              <c:f>Mean_Cfar_2020!$X$9</c:f>
              <c:numCache>
                <c:formatCode>0.0%</c:formatCode>
                <c:ptCount val="1"/>
                <c:pt idx="0">
                  <c:v>0.99197789464301633</c:v>
                </c:pt>
              </c:numCache>
            </c:numRef>
          </c:yVal>
          <c:smooth val="0"/>
          <c:extLst>
            <c:ext xmlns:c16="http://schemas.microsoft.com/office/drawing/2014/chart" uri="{C3380CC4-5D6E-409C-BE32-E72D297353CC}">
              <c16:uniqueId val="{00000002-CB40-43D2-A413-97CA976E175B}"/>
            </c:ext>
          </c:extLst>
        </c:ser>
        <c:ser>
          <c:idx val="9"/>
          <c:order val="9"/>
          <c:tx>
            <c:strRef>
              <c:f>Mean_Cfar_2020!$V$12</c:f>
              <c:strCache>
                <c:ptCount val="1"/>
                <c:pt idx="0">
                  <c:v>Solar L B-B</c:v>
                </c:pt>
              </c:strCache>
            </c:strRef>
          </c:tx>
          <c:spPr>
            <a:ln w="25400" cap="rnd">
              <a:noFill/>
              <a:round/>
            </a:ln>
            <a:effectLst/>
          </c:spPr>
          <c:marker>
            <c:symbol val="circle"/>
            <c:size val="9"/>
            <c:spPr>
              <a:solidFill>
                <a:srgbClr val="FFC000"/>
              </a:solidFill>
              <a:ln w="25400">
                <a:noFill/>
              </a:ln>
              <a:effectLst/>
            </c:spPr>
          </c:marker>
          <c:xVal>
            <c:numRef>
              <c:f>Mean_Cfar_2020!$W$12</c:f>
              <c:numCache>
                <c:formatCode>0.0%</c:formatCode>
                <c:ptCount val="1"/>
                <c:pt idx="0">
                  <c:v>0.11601718773151579</c:v>
                </c:pt>
              </c:numCache>
            </c:numRef>
          </c:xVal>
          <c:yVal>
            <c:numRef>
              <c:f>Mean_Cfar_2020!$X$12</c:f>
              <c:numCache>
                <c:formatCode>0.0%</c:formatCode>
                <c:ptCount val="1"/>
                <c:pt idx="0">
                  <c:v>1.005037783375315</c:v>
                </c:pt>
              </c:numCache>
            </c:numRef>
          </c:yVal>
          <c:smooth val="0"/>
          <c:extLst>
            <c:ext xmlns:c16="http://schemas.microsoft.com/office/drawing/2014/chart" uri="{C3380CC4-5D6E-409C-BE32-E72D297353CC}">
              <c16:uniqueId val="{00000003-CB40-43D2-A413-97CA976E175B}"/>
            </c:ext>
          </c:extLst>
        </c:ser>
        <c:ser>
          <c:idx val="12"/>
          <c:order val="12"/>
          <c:tx>
            <c:strRef>
              <c:f>Mean_Cfar_2020!$V$15</c:f>
              <c:strCache>
                <c:ptCount val="1"/>
                <c:pt idx="0">
                  <c:v>MRC L B-B</c:v>
                </c:pt>
              </c:strCache>
            </c:strRef>
          </c:tx>
          <c:spPr>
            <a:ln w="25400" cap="rnd">
              <a:noFill/>
              <a:round/>
            </a:ln>
            <a:effectLst/>
          </c:spPr>
          <c:marker>
            <c:symbol val="triangle"/>
            <c:size val="9"/>
            <c:spPr>
              <a:solidFill>
                <a:srgbClr val="FF0000"/>
              </a:solidFill>
              <a:ln w="25400">
                <a:noFill/>
              </a:ln>
              <a:effectLst/>
            </c:spPr>
          </c:marker>
          <c:xVal>
            <c:numRef>
              <c:f>Mean_Cfar_2020!$W$15</c:f>
              <c:numCache>
                <c:formatCode>0.0%</c:formatCode>
                <c:ptCount val="1"/>
                <c:pt idx="0">
                  <c:v>6.1211598311404186E-2</c:v>
                </c:pt>
              </c:numCache>
            </c:numRef>
          </c:xVal>
          <c:yVal>
            <c:numRef>
              <c:f>Mean_Cfar_2020!$X$15</c:f>
              <c:numCache>
                <c:formatCode>0.0%</c:formatCode>
                <c:ptCount val="1"/>
                <c:pt idx="0">
                  <c:v>0.99177271746833895</c:v>
                </c:pt>
              </c:numCache>
            </c:numRef>
          </c:yVal>
          <c:smooth val="0"/>
          <c:extLst>
            <c:ext xmlns:c16="http://schemas.microsoft.com/office/drawing/2014/chart" uri="{C3380CC4-5D6E-409C-BE32-E72D297353CC}">
              <c16:uniqueId val="{00000004-CB40-43D2-A413-97CA976E175B}"/>
            </c:ext>
          </c:extLst>
        </c:ser>
        <c:ser>
          <c:idx val="15"/>
          <c:order val="15"/>
          <c:tx>
            <c:strRef>
              <c:f>Mean_Cfar_2020!$V$18</c:f>
              <c:strCache>
                <c:ptCount val="1"/>
                <c:pt idx="0">
                  <c:v>GEN L B-B</c:v>
                </c:pt>
              </c:strCache>
            </c:strRef>
          </c:tx>
          <c:spPr>
            <a:ln w="25400" cap="rnd">
              <a:noFill/>
              <a:round/>
            </a:ln>
            <a:effectLst/>
          </c:spPr>
          <c:marker>
            <c:symbol val="square"/>
            <c:size val="9"/>
            <c:spPr>
              <a:solidFill>
                <a:srgbClr val="ED7D31"/>
              </a:solidFill>
              <a:ln w="25400">
                <a:noFill/>
              </a:ln>
              <a:effectLst/>
            </c:spPr>
          </c:marker>
          <c:xVal>
            <c:numRef>
              <c:f>Mean_Cfar_2020!$W$18</c:f>
              <c:numCache>
                <c:formatCode>0.0%</c:formatCode>
                <c:ptCount val="1"/>
                <c:pt idx="0">
                  <c:v>0.10356958581546977</c:v>
                </c:pt>
              </c:numCache>
            </c:numRef>
          </c:xVal>
          <c:yVal>
            <c:numRef>
              <c:f>Mean_Cfar_2020!$X$18</c:f>
              <c:numCache>
                <c:formatCode>0.0%</c:formatCode>
                <c:ptCount val="1"/>
                <c:pt idx="0">
                  <c:v>0.99155682724330407</c:v>
                </c:pt>
              </c:numCache>
            </c:numRef>
          </c:yVal>
          <c:smooth val="0"/>
          <c:extLst>
            <c:ext xmlns:c16="http://schemas.microsoft.com/office/drawing/2014/chart" uri="{C3380CC4-5D6E-409C-BE32-E72D297353CC}">
              <c16:uniqueId val="{00000005-CB40-43D2-A413-97CA976E175B}"/>
            </c:ext>
          </c:extLst>
        </c:ser>
        <c:dLbls>
          <c:showLegendKey val="0"/>
          <c:showVal val="0"/>
          <c:showCatName val="0"/>
          <c:showSerName val="0"/>
          <c:showPercent val="0"/>
          <c:showBubbleSize val="0"/>
        </c:dLbls>
        <c:axId val="1191628256"/>
        <c:axId val="1191642816"/>
        <c:extLst>
          <c:ext xmlns:c15="http://schemas.microsoft.com/office/drawing/2012/chart" uri="{02D57815-91ED-43cb-92C2-25804820EDAC}">
            <c15:filteredScatterSeries>
              <c15:ser>
                <c:idx val="1"/>
                <c:order val="1"/>
                <c:tx>
                  <c:strRef>
                    <c:extLst>
                      <c:ext uri="{02D57815-91ED-43cb-92C2-25804820EDAC}">
                        <c15:formulaRef>
                          <c15:sqref>Mean_Cfar_2020!$V$4</c15:sqref>
                        </c15:formulaRef>
                      </c:ext>
                    </c:extLst>
                    <c:strCache>
                      <c:ptCount val="1"/>
                      <c:pt idx="0">
                        <c:v>MRD Base</c:v>
                      </c:pt>
                    </c:strCache>
                  </c:strRef>
                </c:tx>
                <c:spPr>
                  <a:ln w="25400" cap="rnd">
                    <a:noFill/>
                    <a:round/>
                  </a:ln>
                  <a:effectLst/>
                </c:spPr>
                <c:marker>
                  <c:symbol val="diamond"/>
                  <c:size val="14"/>
                  <c:spPr>
                    <a:solidFill>
                      <a:srgbClr val="7030A0"/>
                    </a:solidFill>
                    <a:ln w="25400">
                      <a:noFill/>
                    </a:ln>
                    <a:effectLst/>
                  </c:spPr>
                </c:marker>
                <c:xVal>
                  <c:numRef>
                    <c:extLst>
                      <c:ext uri="{02D57815-91ED-43cb-92C2-25804820EDAC}">
                        <c15:formulaRef>
                          <c15:sqref>Mean_Cfar_2020!$W$4</c15:sqref>
                        </c15:formulaRef>
                      </c:ext>
                    </c:extLst>
                    <c:numCache>
                      <c:formatCode>0.0%</c:formatCode>
                      <c:ptCount val="1"/>
                      <c:pt idx="0">
                        <c:v>0.1325635324774678</c:v>
                      </c:pt>
                    </c:numCache>
                  </c:numRef>
                </c:xVal>
                <c:yVal>
                  <c:numRef>
                    <c:extLst>
                      <c:ext uri="{02D57815-91ED-43cb-92C2-25804820EDAC}">
                        <c15:formulaRef>
                          <c15:sqref>Mean_Cfar_2020!$X$4</c15:sqref>
                        </c15:formulaRef>
                      </c:ext>
                    </c:extLst>
                    <c:numCache>
                      <c:formatCode>0.0%</c:formatCode>
                      <c:ptCount val="1"/>
                      <c:pt idx="0">
                        <c:v>1</c:v>
                      </c:pt>
                    </c:numCache>
                  </c:numRef>
                </c:yVal>
                <c:smooth val="0"/>
                <c:extLst>
                  <c:ext xmlns:c16="http://schemas.microsoft.com/office/drawing/2014/chart" uri="{C3380CC4-5D6E-409C-BE32-E72D297353CC}">
                    <c16:uniqueId val="{00000006-CB40-43D2-A413-97CA976E175B}"/>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Mean_Cfar_2020!$V$5</c15:sqref>
                        </c15:formulaRef>
                      </c:ext>
                    </c:extLst>
                    <c:strCache>
                      <c:ptCount val="1"/>
                      <c:pt idx="0">
                        <c:v>MRD M B-B</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Mean_Cfar_2020!$W$5</c15:sqref>
                        </c15:formulaRef>
                      </c:ext>
                    </c:extLst>
                    <c:numCache>
                      <c:formatCode>0.0%</c:formatCode>
                      <c:ptCount val="1"/>
                      <c:pt idx="0">
                        <c:v>0.14032130818331778</c:v>
                      </c:pt>
                    </c:numCache>
                  </c:numRef>
                </c:xVal>
                <c:yVal>
                  <c:numRef>
                    <c:extLst xmlns:c15="http://schemas.microsoft.com/office/drawing/2012/chart">
                      <c:ext xmlns:c15="http://schemas.microsoft.com/office/drawing/2012/chart" uri="{02D57815-91ED-43cb-92C2-25804820EDAC}">
                        <c15:formulaRef>
                          <c15:sqref>Mean_Cfar_2020!$X$5</c15:sqref>
                        </c15:formulaRef>
                      </c:ext>
                    </c:extLst>
                    <c:numCache>
                      <c:formatCode>0.0%</c:formatCode>
                      <c:ptCount val="1"/>
                      <c:pt idx="0">
                        <c:v>1.0012790169499628</c:v>
                      </c:pt>
                    </c:numCache>
                  </c:numRef>
                </c:yVal>
                <c:smooth val="0"/>
                <c:extLst xmlns:c15="http://schemas.microsoft.com/office/drawing/2012/chart">
                  <c:ext xmlns:c16="http://schemas.microsoft.com/office/drawing/2014/chart" uri="{C3380CC4-5D6E-409C-BE32-E72D297353CC}">
                    <c16:uniqueId val="{00000007-CB40-43D2-A413-97CA976E175B}"/>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Mean_Cfar_2020!$V$7</c15:sqref>
                        </c15:formulaRef>
                      </c:ext>
                    </c:extLst>
                    <c:strCache>
                      <c:ptCount val="1"/>
                      <c:pt idx="0">
                        <c:v>CEN Base</c:v>
                      </c:pt>
                    </c:strCache>
                  </c:strRef>
                </c:tx>
                <c:spPr>
                  <a:ln w="25400" cap="rnd">
                    <a:noFill/>
                    <a:round/>
                  </a:ln>
                  <a:effectLst/>
                </c:spPr>
                <c:marker>
                  <c:symbol val="plus"/>
                  <c:size val="14"/>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Mean_Cfar_2020!$W$7</c15:sqref>
                        </c15:formulaRef>
                      </c:ext>
                    </c:extLst>
                    <c:numCache>
                      <c:formatCode>0.0%</c:formatCode>
                      <c:ptCount val="1"/>
                      <c:pt idx="0">
                        <c:v>7.5294631165429934E-2</c:v>
                      </c:pt>
                    </c:numCache>
                  </c:numRef>
                </c:xVal>
                <c:yVal>
                  <c:numRef>
                    <c:extLst xmlns:c15="http://schemas.microsoft.com/office/drawing/2012/chart">
                      <c:ext xmlns:c15="http://schemas.microsoft.com/office/drawing/2012/chart" uri="{02D57815-91ED-43cb-92C2-25804820EDAC}">
                        <c15:formulaRef>
                          <c15:sqref>Mean_Cfar_2020!$X$7</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8-CB40-43D2-A413-97CA976E175B}"/>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Mean_Cfar_2020!$V$8</c15:sqref>
                        </c15:formulaRef>
                      </c:ext>
                    </c:extLst>
                    <c:strCache>
                      <c:ptCount val="1"/>
                      <c:pt idx="0">
                        <c:v>CEN M B-B</c:v>
                      </c:pt>
                    </c:strCache>
                  </c:strRef>
                </c:tx>
                <c:spPr>
                  <a:ln w="25400" cap="rnd">
                    <a:noFill/>
                    <a:round/>
                  </a:ln>
                  <a:effectLst/>
                </c:spPr>
                <c:marker>
                  <c:symbol val="plus"/>
                  <c:size val="24"/>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Mean_Cfar_2020!$W$8</c15:sqref>
                        </c15:formulaRef>
                      </c:ext>
                    </c:extLst>
                    <c:numCache>
                      <c:formatCode>0.0%</c:formatCode>
                      <c:ptCount val="1"/>
                      <c:pt idx="0">
                        <c:v>8.3606139967990684E-2</c:v>
                      </c:pt>
                    </c:numCache>
                  </c:numRef>
                </c:xVal>
                <c:yVal>
                  <c:numRef>
                    <c:extLst xmlns:c15="http://schemas.microsoft.com/office/drawing/2012/chart">
                      <c:ext xmlns:c15="http://schemas.microsoft.com/office/drawing/2012/chart" uri="{02D57815-91ED-43cb-92C2-25804820EDAC}">
                        <c15:formulaRef>
                          <c15:sqref>Mean_Cfar_2020!$X$8</c15:sqref>
                        </c15:formulaRef>
                      </c:ext>
                    </c:extLst>
                    <c:numCache>
                      <c:formatCode>0.0%</c:formatCode>
                      <c:ptCount val="1"/>
                      <c:pt idx="0">
                        <c:v>0.99370726029390366</c:v>
                      </c:pt>
                    </c:numCache>
                  </c:numRef>
                </c:yVal>
                <c:smooth val="0"/>
                <c:extLst xmlns:c15="http://schemas.microsoft.com/office/drawing/2012/chart">
                  <c:ext xmlns:c16="http://schemas.microsoft.com/office/drawing/2014/chart" uri="{C3380CC4-5D6E-409C-BE32-E72D297353CC}">
                    <c16:uniqueId val="{00000009-CB40-43D2-A413-97CA976E175B}"/>
                  </c:ext>
                </c:extLst>
              </c15:ser>
            </c15:filteredScatterSeries>
            <c15:filteredScatterSeries>
              <c15:ser>
                <c:idx val="7"/>
                <c:order val="7"/>
                <c:tx>
                  <c:strRef>
                    <c:extLst xmlns:c15="http://schemas.microsoft.com/office/drawing/2012/chart">
                      <c:ext xmlns:c15="http://schemas.microsoft.com/office/drawing/2012/chart" uri="{02D57815-91ED-43cb-92C2-25804820EDAC}">
                        <c15:formulaRef>
                          <c15:sqref>Mean_Cfar_2020!$V$10</c15:sqref>
                        </c15:formulaRef>
                      </c:ext>
                    </c:extLst>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Mean_Cfar_2020!$W$10</c15:sqref>
                        </c15:formulaRef>
                      </c:ext>
                    </c:extLst>
                    <c:numCache>
                      <c:formatCode>0.0%</c:formatCode>
                      <c:ptCount val="1"/>
                      <c:pt idx="0">
                        <c:v>0.14341741688207504</c:v>
                      </c:pt>
                    </c:numCache>
                  </c:numRef>
                </c:xVal>
                <c:yVal>
                  <c:numRef>
                    <c:extLst xmlns:c15="http://schemas.microsoft.com/office/drawing/2012/chart">
                      <c:ext xmlns:c15="http://schemas.microsoft.com/office/drawing/2012/chart" uri="{02D57815-91ED-43cb-92C2-25804820EDAC}">
                        <c15:formulaRef>
                          <c15:sqref>Mean_Cfar_2020!$X$10</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A-CB40-43D2-A413-97CA976E175B}"/>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Mean_Cfar_2020!$V$11</c15:sqref>
                        </c15:formulaRef>
                      </c:ext>
                    </c:extLst>
                    <c:strCache>
                      <c:ptCount val="1"/>
                      <c:pt idx="0">
                        <c:v>Wind M B-B</c:v>
                      </c:pt>
                    </c:strCache>
                  </c:strRef>
                </c:tx>
                <c:spPr>
                  <a:ln w="25400" cap="rnd">
                    <a:noFill/>
                    <a:round/>
                  </a:ln>
                  <a:effectLst/>
                </c:spPr>
                <c:marker>
                  <c:symbol val="star"/>
                  <c:size val="24"/>
                  <c:spPr>
                    <a:noFill/>
                    <a:ln w="9525">
                      <a:solidFill>
                        <a:srgbClr val="70AD47"/>
                      </a:solidFill>
                      <a:prstDash val="solid"/>
                    </a:ln>
                    <a:effectLst/>
                  </c:spPr>
                </c:marker>
                <c:dPt>
                  <c:idx val="0"/>
                  <c:marker>
                    <c:symbol val="star"/>
                    <c:size val="24"/>
                    <c:spPr>
                      <a:noFill/>
                      <a:ln w="9525">
                        <a:solidFill>
                          <a:srgbClr val="70AD47"/>
                        </a:solidFill>
                        <a:prstDash val="solid"/>
                      </a:ln>
                      <a:effectLst/>
                    </c:spPr>
                  </c:marker>
                  <c:bubble3D val="0"/>
                  <c:extLst xmlns:c15="http://schemas.microsoft.com/office/drawing/2012/chart">
                    <c:ext xmlns:c16="http://schemas.microsoft.com/office/drawing/2014/chart" uri="{C3380CC4-5D6E-409C-BE32-E72D297353CC}">
                      <c16:uniqueId val="{0000000B-CB40-43D2-A413-97CA976E175B}"/>
                    </c:ext>
                  </c:extLst>
                </c:dPt>
                <c:xVal>
                  <c:numRef>
                    <c:extLst xmlns:c15="http://schemas.microsoft.com/office/drawing/2012/chart">
                      <c:ext xmlns:c15="http://schemas.microsoft.com/office/drawing/2012/chart" uri="{02D57815-91ED-43cb-92C2-25804820EDAC}">
                        <c15:formulaRef>
                          <c15:sqref>Mean_Cfar_2020!$W$11</c15:sqref>
                        </c15:formulaRef>
                      </c:ext>
                    </c:extLst>
                    <c:numCache>
                      <c:formatCode>0.0%</c:formatCode>
                      <c:ptCount val="1"/>
                      <c:pt idx="0">
                        <c:v>0.15143952223905874</c:v>
                      </c:pt>
                    </c:numCache>
                  </c:numRef>
                </c:xVal>
                <c:yVal>
                  <c:numRef>
                    <c:extLst xmlns:c15="http://schemas.microsoft.com/office/drawing/2012/chart">
                      <c:ext xmlns:c15="http://schemas.microsoft.com/office/drawing/2012/chart" uri="{02D57815-91ED-43cb-92C2-25804820EDAC}">
                        <c15:formulaRef>
                          <c15:sqref>Mean_Cfar_2020!$X$11</c15:sqref>
                        </c15:formulaRef>
                      </c:ext>
                    </c:extLst>
                    <c:numCache>
                      <c:formatCode>0.0%</c:formatCode>
                      <c:ptCount val="1"/>
                      <c:pt idx="0">
                        <c:v>0.99946519297620107</c:v>
                      </c:pt>
                    </c:numCache>
                  </c:numRef>
                </c:yVal>
                <c:smooth val="0"/>
                <c:extLst xmlns:c15="http://schemas.microsoft.com/office/drawing/2012/chart">
                  <c:ext xmlns:c16="http://schemas.microsoft.com/office/drawing/2014/chart" uri="{C3380CC4-5D6E-409C-BE32-E72D297353CC}">
                    <c16:uniqueId val="{0000000C-CB40-43D2-A413-97CA976E175B}"/>
                  </c:ext>
                </c:extLst>
              </c15:ser>
            </c15:filteredScatterSeries>
            <c15:filteredScatterSeries>
              <c15:ser>
                <c:idx val="10"/>
                <c:order val="10"/>
                <c:tx>
                  <c:strRef>
                    <c:extLst xmlns:c15="http://schemas.microsoft.com/office/drawing/2012/chart">
                      <c:ext xmlns:c15="http://schemas.microsoft.com/office/drawing/2012/chart" uri="{02D57815-91ED-43cb-92C2-25804820EDAC}">
                        <c15:formulaRef>
                          <c15:sqref>Mean_Cfar_2020!$V$13</c15:sqref>
                        </c15:formulaRef>
                      </c:ext>
                    </c:extLst>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Mean_Cfar_2020!$W$13</c15:sqref>
                        </c15:formulaRef>
                      </c:ext>
                    </c:extLst>
                    <c:numCache>
                      <c:formatCode>0.0%</c:formatCode>
                      <c:ptCount val="1"/>
                      <c:pt idx="0">
                        <c:v>0.12772262557415914</c:v>
                      </c:pt>
                    </c:numCache>
                  </c:numRef>
                </c:xVal>
                <c:yVal>
                  <c:numRef>
                    <c:extLst xmlns:c15="http://schemas.microsoft.com/office/drawing/2012/chart">
                      <c:ext xmlns:c15="http://schemas.microsoft.com/office/drawing/2012/chart" uri="{02D57815-91ED-43cb-92C2-25804820EDAC}">
                        <c15:formulaRef>
                          <c15:sqref>Mean_Cfar_2020!$X$13</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D-CB40-43D2-A413-97CA976E175B}"/>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Mean_Cfar_2020!$V$14</c15:sqref>
                        </c15:formulaRef>
                      </c:ext>
                    </c:extLst>
                    <c:strCache>
                      <c:ptCount val="1"/>
                      <c:pt idx="0">
                        <c:v>Solar M B-B</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Mean_Cfar_2020!$W$14</c15:sqref>
                        </c15:formulaRef>
                      </c:ext>
                    </c:extLst>
                    <c:numCache>
                      <c:formatCode>0.0%</c:formatCode>
                      <c:ptCount val="1"/>
                      <c:pt idx="0">
                        <c:v>0.14994814046525412</c:v>
                      </c:pt>
                    </c:numCache>
                  </c:numRef>
                </c:xVal>
                <c:yVal>
                  <c:numRef>
                    <c:extLst xmlns:c15="http://schemas.microsoft.com/office/drawing/2012/chart">
                      <c:ext xmlns:c15="http://schemas.microsoft.com/office/drawing/2012/chart" uri="{02D57815-91ED-43cb-92C2-25804820EDAC}">
                        <c15:formulaRef>
                          <c15:sqref>Mean_Cfar_2020!$X$14</c15:sqref>
                        </c15:formulaRef>
                      </c:ext>
                    </c:extLst>
                    <c:numCache>
                      <c:formatCode>0.0%</c:formatCode>
                      <c:ptCount val="1"/>
                      <c:pt idx="0">
                        <c:v>0.99155430434138403</c:v>
                      </c:pt>
                    </c:numCache>
                  </c:numRef>
                </c:yVal>
                <c:smooth val="0"/>
                <c:extLst xmlns:c15="http://schemas.microsoft.com/office/drawing/2012/chart">
                  <c:ext xmlns:c16="http://schemas.microsoft.com/office/drawing/2014/chart" uri="{C3380CC4-5D6E-409C-BE32-E72D297353CC}">
                    <c16:uniqueId val="{0000000E-CB40-43D2-A413-97CA976E175B}"/>
                  </c:ext>
                </c:extLst>
              </c15:ser>
            </c15:filteredScatterSeries>
            <c15:filteredScatterSeries>
              <c15:ser>
                <c:idx val="13"/>
                <c:order val="13"/>
                <c:tx>
                  <c:strRef>
                    <c:extLst xmlns:c15="http://schemas.microsoft.com/office/drawing/2012/chart">
                      <c:ext xmlns:c15="http://schemas.microsoft.com/office/drawing/2012/chart" uri="{02D57815-91ED-43cb-92C2-25804820EDAC}">
                        <c15:formulaRef>
                          <c15:sqref>Mean_Cfar_2020!$V$16</c15:sqref>
                        </c15:formulaRef>
                      </c:ext>
                    </c:extLst>
                    <c:strCache>
                      <c:ptCount val="1"/>
                      <c:pt idx="0">
                        <c:v>MRC Base</c:v>
                      </c:pt>
                    </c:strCache>
                  </c:strRef>
                </c:tx>
                <c:spPr>
                  <a:ln w="25400" cap="rnd">
                    <a:noFill/>
                    <a:round/>
                  </a:ln>
                  <a:effectLst/>
                </c:spPr>
                <c:marker>
                  <c:symbol val="triangle"/>
                  <c:size val="1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Mean_Cfar_2020!$W$16</c15:sqref>
                        </c15:formulaRef>
                      </c:ext>
                    </c:extLst>
                    <c:numCache>
                      <c:formatCode>0.0%</c:formatCode>
                      <c:ptCount val="1"/>
                      <c:pt idx="0">
                        <c:v>6.913074292053123E-2</c:v>
                      </c:pt>
                    </c:numCache>
                  </c:numRef>
                </c:xVal>
                <c:yVal>
                  <c:numRef>
                    <c:extLst xmlns:c15="http://schemas.microsoft.com/office/drawing/2012/chart">
                      <c:ext xmlns:c15="http://schemas.microsoft.com/office/drawing/2012/chart" uri="{02D57815-91ED-43cb-92C2-25804820EDAC}">
                        <c15:formulaRef>
                          <c15:sqref>Mean_Cfar_2020!$X$16</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F-CB40-43D2-A413-97CA976E175B}"/>
                  </c:ext>
                </c:extLst>
              </c15:ser>
            </c15:filteredScatterSeries>
            <c15:filteredScatterSeries>
              <c15:ser>
                <c:idx val="14"/>
                <c:order val="14"/>
                <c:tx>
                  <c:strRef>
                    <c:extLst xmlns:c15="http://schemas.microsoft.com/office/drawing/2012/chart">
                      <c:ext xmlns:c15="http://schemas.microsoft.com/office/drawing/2012/chart" uri="{02D57815-91ED-43cb-92C2-25804820EDAC}">
                        <c15:formulaRef>
                          <c15:sqref>Mean_Cfar_2020!$V$17</c15:sqref>
                        </c15:formulaRef>
                      </c:ext>
                    </c:extLst>
                    <c:strCache>
                      <c:ptCount val="1"/>
                      <c:pt idx="0">
                        <c:v>MRC M B-B</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Mean_Cfar_2020!$W$17</c15:sqref>
                        </c15:formulaRef>
                      </c:ext>
                    </c:extLst>
                    <c:numCache>
                      <c:formatCode>0.0%</c:formatCode>
                      <c:ptCount val="1"/>
                      <c:pt idx="0">
                        <c:v>7.5632453086001306E-2</c:v>
                      </c:pt>
                    </c:numCache>
                  </c:numRef>
                </c:xVal>
                <c:yVal>
                  <c:numRef>
                    <c:extLst xmlns:c15="http://schemas.microsoft.com/office/drawing/2012/chart">
                      <c:ext xmlns:c15="http://schemas.microsoft.com/office/drawing/2012/chart" uri="{02D57815-91ED-43cb-92C2-25804820EDAC}">
                        <c15:formulaRef>
                          <c15:sqref>Mean_Cfar_2020!$X$17</c15:sqref>
                        </c15:formulaRef>
                      </c:ext>
                    </c:extLst>
                    <c:numCache>
                      <c:formatCode>0.0%</c:formatCode>
                      <c:ptCount val="1"/>
                      <c:pt idx="0">
                        <c:v>1.0030197516408346</c:v>
                      </c:pt>
                    </c:numCache>
                  </c:numRef>
                </c:yVal>
                <c:smooth val="0"/>
                <c:extLst xmlns:c15="http://schemas.microsoft.com/office/drawing/2012/chart">
                  <c:ext xmlns:c16="http://schemas.microsoft.com/office/drawing/2014/chart" uri="{C3380CC4-5D6E-409C-BE32-E72D297353CC}">
                    <c16:uniqueId val="{00000010-CB40-43D2-A413-97CA976E175B}"/>
                  </c:ext>
                </c:extLst>
              </c15:ser>
            </c15:filteredScatterSeries>
            <c15:filteredScatterSeries>
              <c15:ser>
                <c:idx val="16"/>
                <c:order val="16"/>
                <c:tx>
                  <c:strRef>
                    <c:extLst xmlns:c15="http://schemas.microsoft.com/office/drawing/2012/chart">
                      <c:ext xmlns:c15="http://schemas.microsoft.com/office/drawing/2012/chart" uri="{02D57815-91ED-43cb-92C2-25804820EDAC}">
                        <c15:formulaRef>
                          <c15:sqref>Mean_Cfar_2020!$V$19</c15:sqref>
                        </c15:formulaRef>
                      </c:ext>
                    </c:extLst>
                    <c:strCache>
                      <c:ptCount val="1"/>
                      <c:pt idx="0">
                        <c:v>GEN Base</c:v>
                      </c:pt>
                    </c:strCache>
                  </c:strRef>
                </c:tx>
                <c:spPr>
                  <a:ln w="25400" cap="rnd">
                    <a:noFill/>
                    <a:round/>
                  </a:ln>
                  <a:effectLst/>
                </c:spPr>
                <c:marker>
                  <c:symbol val="square"/>
                  <c:size val="14"/>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Mean_Cfar_2020!$W$19</c15:sqref>
                        </c15:formulaRef>
                      </c:ext>
                    </c:extLst>
                    <c:numCache>
                      <c:formatCode>0.0%</c:formatCode>
                      <c:ptCount val="1"/>
                      <c:pt idx="0">
                        <c:v>0.11857967071626249</c:v>
                      </c:pt>
                    </c:numCache>
                  </c:numRef>
                </c:xVal>
                <c:yVal>
                  <c:numRef>
                    <c:extLst xmlns:c15="http://schemas.microsoft.com/office/drawing/2012/chart">
                      <c:ext xmlns:c15="http://schemas.microsoft.com/office/drawing/2012/chart" uri="{02D57815-91ED-43cb-92C2-25804820EDAC}">
                        <c15:formulaRef>
                          <c15:sqref>Mean_Cfar_2020!$X$19</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11-CB40-43D2-A413-97CA976E175B}"/>
                  </c:ext>
                </c:extLst>
              </c15:ser>
            </c15:filteredScatterSeries>
            <c15:filteredScatterSeries>
              <c15:ser>
                <c:idx val="17"/>
                <c:order val="17"/>
                <c:tx>
                  <c:strRef>
                    <c:extLst xmlns:c15="http://schemas.microsoft.com/office/drawing/2012/chart">
                      <c:ext xmlns:c15="http://schemas.microsoft.com/office/drawing/2012/chart" uri="{02D57815-91ED-43cb-92C2-25804820EDAC}">
                        <c15:formulaRef>
                          <c15:sqref>Mean_Cfar_2020!$V$20</c15:sqref>
                        </c15:formulaRef>
                      </c:ext>
                    </c:extLst>
                    <c:strCache>
                      <c:ptCount val="1"/>
                      <c:pt idx="0">
                        <c:v>GEN M B-B</c:v>
                      </c:pt>
                    </c:strCache>
                  </c:strRef>
                </c:tx>
                <c:spPr>
                  <a:ln w="25400" cap="rnd">
                    <a:noFill/>
                    <a:round/>
                  </a:ln>
                  <a:effectLst/>
                </c:spPr>
                <c:marker>
                  <c:symbol val="square"/>
                  <c:size val="24"/>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Mean_Cfar_2020!$W$20</c15:sqref>
                        </c15:formulaRef>
                      </c:ext>
                    </c:extLst>
                    <c:numCache>
                      <c:formatCode>0.0%</c:formatCode>
                      <c:ptCount val="1"/>
                      <c:pt idx="0">
                        <c:v>0.12725737604953327</c:v>
                      </c:pt>
                    </c:numCache>
                  </c:numRef>
                </c:xVal>
                <c:yVal>
                  <c:numRef>
                    <c:extLst xmlns:c15="http://schemas.microsoft.com/office/drawing/2012/chart">
                      <c:ext xmlns:c15="http://schemas.microsoft.com/office/drawing/2012/chart" uri="{02D57815-91ED-43cb-92C2-25804820EDAC}">
                        <c15:formulaRef>
                          <c15:sqref>Mean_Cfar_2020!$X$20</c15:sqref>
                        </c15:formulaRef>
                      </c:ext>
                    </c:extLst>
                    <c:numCache>
                      <c:formatCode>0.0%</c:formatCode>
                      <c:ptCount val="1"/>
                      <c:pt idx="0">
                        <c:v>1.0044561189549228</c:v>
                      </c:pt>
                    </c:numCache>
                  </c:numRef>
                </c:yVal>
                <c:smooth val="0"/>
                <c:extLst xmlns:c15="http://schemas.microsoft.com/office/drawing/2012/chart">
                  <c:ext xmlns:c16="http://schemas.microsoft.com/office/drawing/2014/chart" uri="{C3380CC4-5D6E-409C-BE32-E72D297353CC}">
                    <c16:uniqueId val="{00000012-CB40-43D2-A413-97CA976E175B}"/>
                  </c:ext>
                </c:extLst>
              </c15:ser>
            </c15:filteredScatterSeries>
          </c:ext>
        </c:extLst>
      </c:scatterChart>
      <c:valAx>
        <c:axId val="119162825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crossAx val="1191642816"/>
        <c:crosses val="autoZero"/>
        <c:crossBetween val="midCat"/>
      </c:valAx>
      <c:valAx>
        <c:axId val="1191642816"/>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162825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1"/>
          <c:tx>
            <c:strRef>
              <c:f>Mean_Cfar_2020!$V$4</c:f>
              <c:strCache>
                <c:ptCount val="1"/>
                <c:pt idx="0">
                  <c:v>MRD Base</c:v>
                </c:pt>
              </c:strCache>
            </c:strRef>
          </c:tx>
          <c:spPr>
            <a:ln w="25400" cap="rnd">
              <a:noFill/>
              <a:round/>
            </a:ln>
            <a:effectLst/>
          </c:spPr>
          <c:marker>
            <c:symbol val="diamond"/>
            <c:size val="14"/>
            <c:spPr>
              <a:solidFill>
                <a:srgbClr val="7030A0"/>
              </a:solidFill>
              <a:ln w="25400">
                <a:noFill/>
              </a:ln>
              <a:effectLst/>
            </c:spPr>
          </c:marker>
          <c:xVal>
            <c:numRef>
              <c:f>Mean_Cfar_2020!$W$4</c:f>
              <c:numCache>
                <c:formatCode>0.0%</c:formatCode>
                <c:ptCount val="1"/>
                <c:pt idx="0">
                  <c:v>0.1325635324774678</c:v>
                </c:pt>
              </c:numCache>
            </c:numRef>
          </c:xVal>
          <c:yVal>
            <c:numRef>
              <c:f>Mean_Cfar_2020!$X$4</c:f>
              <c:numCache>
                <c:formatCode>0.0%</c:formatCode>
                <c:ptCount val="1"/>
                <c:pt idx="0">
                  <c:v>1</c:v>
                </c:pt>
              </c:numCache>
            </c:numRef>
          </c:yVal>
          <c:smooth val="0"/>
          <c:extLst>
            <c:ext xmlns:c16="http://schemas.microsoft.com/office/drawing/2014/chart" uri="{C3380CC4-5D6E-409C-BE32-E72D297353CC}">
              <c16:uniqueId val="{00000000-393A-42BD-B0E5-275B245C6083}"/>
            </c:ext>
          </c:extLst>
        </c:ser>
        <c:ser>
          <c:idx val="4"/>
          <c:order val="4"/>
          <c:tx>
            <c:strRef>
              <c:f>Mean_Cfar_2020!$V$7</c:f>
              <c:strCache>
                <c:ptCount val="1"/>
                <c:pt idx="0">
                  <c:v>CEN Base</c:v>
                </c:pt>
              </c:strCache>
            </c:strRef>
          </c:tx>
          <c:spPr>
            <a:ln w="25400" cap="rnd">
              <a:noFill/>
              <a:round/>
            </a:ln>
            <a:effectLst/>
          </c:spPr>
          <c:marker>
            <c:symbol val="plus"/>
            <c:size val="14"/>
            <c:spPr>
              <a:noFill/>
              <a:ln w="9525">
                <a:solidFill>
                  <a:srgbClr val="5B9BD5"/>
                </a:solidFill>
                <a:prstDash val="solid"/>
              </a:ln>
              <a:effectLst/>
            </c:spPr>
          </c:marker>
          <c:xVal>
            <c:numRef>
              <c:f>Mean_Cfar_2020!$W$7</c:f>
              <c:numCache>
                <c:formatCode>0.0%</c:formatCode>
                <c:ptCount val="1"/>
                <c:pt idx="0">
                  <c:v>7.5294631165429934E-2</c:v>
                </c:pt>
              </c:numCache>
            </c:numRef>
          </c:xVal>
          <c:yVal>
            <c:numRef>
              <c:f>Mean_Cfar_2020!$X$7</c:f>
              <c:numCache>
                <c:formatCode>0.0%</c:formatCode>
                <c:ptCount val="1"/>
                <c:pt idx="0">
                  <c:v>1</c:v>
                </c:pt>
              </c:numCache>
            </c:numRef>
          </c:yVal>
          <c:smooth val="0"/>
          <c:extLst>
            <c:ext xmlns:c16="http://schemas.microsoft.com/office/drawing/2014/chart" uri="{C3380CC4-5D6E-409C-BE32-E72D297353CC}">
              <c16:uniqueId val="{00000001-393A-42BD-B0E5-275B245C6083}"/>
            </c:ext>
          </c:extLst>
        </c:ser>
        <c:ser>
          <c:idx val="7"/>
          <c:order val="7"/>
          <c:tx>
            <c:strRef>
              <c:f>Mean_Cfar_2020!$V$10</c:f>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f>Mean_Cfar_2020!$W$10</c:f>
              <c:numCache>
                <c:formatCode>0.0%</c:formatCode>
                <c:ptCount val="1"/>
                <c:pt idx="0">
                  <c:v>0.14341741688207504</c:v>
                </c:pt>
              </c:numCache>
            </c:numRef>
          </c:xVal>
          <c:yVal>
            <c:numRef>
              <c:f>Mean_Cfar_2020!$X$10</c:f>
              <c:numCache>
                <c:formatCode>0.0%</c:formatCode>
                <c:ptCount val="1"/>
                <c:pt idx="0">
                  <c:v>1</c:v>
                </c:pt>
              </c:numCache>
            </c:numRef>
          </c:yVal>
          <c:smooth val="0"/>
          <c:extLst>
            <c:ext xmlns:c16="http://schemas.microsoft.com/office/drawing/2014/chart" uri="{C3380CC4-5D6E-409C-BE32-E72D297353CC}">
              <c16:uniqueId val="{00000002-393A-42BD-B0E5-275B245C6083}"/>
            </c:ext>
          </c:extLst>
        </c:ser>
        <c:ser>
          <c:idx val="10"/>
          <c:order val="10"/>
          <c:tx>
            <c:strRef>
              <c:f>Mean_Cfar_2020!$V$13</c:f>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f>Mean_Cfar_2020!$W$13</c:f>
              <c:numCache>
                <c:formatCode>0.0%</c:formatCode>
                <c:ptCount val="1"/>
                <c:pt idx="0">
                  <c:v>0.12772262557415914</c:v>
                </c:pt>
              </c:numCache>
            </c:numRef>
          </c:xVal>
          <c:yVal>
            <c:numRef>
              <c:f>Mean_Cfar_2020!$X$13</c:f>
              <c:numCache>
                <c:formatCode>0.0%</c:formatCode>
                <c:ptCount val="1"/>
                <c:pt idx="0">
                  <c:v>1</c:v>
                </c:pt>
              </c:numCache>
            </c:numRef>
          </c:yVal>
          <c:smooth val="0"/>
          <c:extLst>
            <c:ext xmlns:c16="http://schemas.microsoft.com/office/drawing/2014/chart" uri="{C3380CC4-5D6E-409C-BE32-E72D297353CC}">
              <c16:uniqueId val="{00000003-393A-42BD-B0E5-275B245C6083}"/>
            </c:ext>
          </c:extLst>
        </c:ser>
        <c:ser>
          <c:idx val="13"/>
          <c:order val="13"/>
          <c:tx>
            <c:strRef>
              <c:f>Mean_Cfar_2020!$V$16</c:f>
              <c:strCache>
                <c:ptCount val="1"/>
                <c:pt idx="0">
                  <c:v>MRC Base</c:v>
                </c:pt>
              </c:strCache>
            </c:strRef>
          </c:tx>
          <c:spPr>
            <a:ln w="25400" cap="rnd">
              <a:noFill/>
              <a:round/>
            </a:ln>
            <a:effectLst/>
          </c:spPr>
          <c:marker>
            <c:symbol val="triangle"/>
            <c:size val="14"/>
            <c:spPr>
              <a:solidFill>
                <a:srgbClr val="FF0000"/>
              </a:solidFill>
              <a:ln w="25400">
                <a:noFill/>
              </a:ln>
              <a:effectLst/>
            </c:spPr>
          </c:marker>
          <c:xVal>
            <c:numRef>
              <c:f>Mean_Cfar_2020!$W$16</c:f>
              <c:numCache>
                <c:formatCode>0.0%</c:formatCode>
                <c:ptCount val="1"/>
                <c:pt idx="0">
                  <c:v>6.913074292053123E-2</c:v>
                </c:pt>
              </c:numCache>
            </c:numRef>
          </c:xVal>
          <c:yVal>
            <c:numRef>
              <c:f>Mean_Cfar_2020!$X$16</c:f>
              <c:numCache>
                <c:formatCode>0.0%</c:formatCode>
                <c:ptCount val="1"/>
                <c:pt idx="0">
                  <c:v>1</c:v>
                </c:pt>
              </c:numCache>
            </c:numRef>
          </c:yVal>
          <c:smooth val="0"/>
          <c:extLst>
            <c:ext xmlns:c16="http://schemas.microsoft.com/office/drawing/2014/chart" uri="{C3380CC4-5D6E-409C-BE32-E72D297353CC}">
              <c16:uniqueId val="{00000004-393A-42BD-B0E5-275B245C6083}"/>
            </c:ext>
          </c:extLst>
        </c:ser>
        <c:ser>
          <c:idx val="16"/>
          <c:order val="16"/>
          <c:tx>
            <c:strRef>
              <c:f>Mean_Cfar_2020!$V$19</c:f>
              <c:strCache>
                <c:ptCount val="1"/>
                <c:pt idx="0">
                  <c:v>GEN Base</c:v>
                </c:pt>
              </c:strCache>
            </c:strRef>
          </c:tx>
          <c:spPr>
            <a:ln w="25400" cap="rnd">
              <a:noFill/>
              <a:round/>
            </a:ln>
            <a:effectLst/>
          </c:spPr>
          <c:marker>
            <c:symbol val="square"/>
            <c:size val="14"/>
            <c:spPr>
              <a:solidFill>
                <a:srgbClr val="ED7D31"/>
              </a:solidFill>
              <a:ln w="25400">
                <a:noFill/>
              </a:ln>
              <a:effectLst/>
            </c:spPr>
          </c:marker>
          <c:xVal>
            <c:numRef>
              <c:f>Mean_Cfar_2020!$W$19</c:f>
              <c:numCache>
                <c:formatCode>0.0%</c:formatCode>
                <c:ptCount val="1"/>
                <c:pt idx="0">
                  <c:v>0.11857967071626249</c:v>
                </c:pt>
              </c:numCache>
            </c:numRef>
          </c:xVal>
          <c:yVal>
            <c:numRef>
              <c:f>Mean_Cfar_2020!$X$19</c:f>
              <c:numCache>
                <c:formatCode>0.0%</c:formatCode>
                <c:ptCount val="1"/>
                <c:pt idx="0">
                  <c:v>1</c:v>
                </c:pt>
              </c:numCache>
            </c:numRef>
          </c:yVal>
          <c:smooth val="0"/>
          <c:extLst>
            <c:ext xmlns:c16="http://schemas.microsoft.com/office/drawing/2014/chart" uri="{C3380CC4-5D6E-409C-BE32-E72D297353CC}">
              <c16:uniqueId val="{00000005-393A-42BD-B0E5-275B245C6083}"/>
            </c:ext>
          </c:extLst>
        </c:ser>
        <c:dLbls>
          <c:showLegendKey val="0"/>
          <c:showVal val="0"/>
          <c:showCatName val="0"/>
          <c:showSerName val="0"/>
          <c:showPercent val="0"/>
          <c:showBubbleSize val="0"/>
        </c:dLbls>
        <c:axId val="1191628256"/>
        <c:axId val="1191642816"/>
        <c:extLst>
          <c:ext xmlns:c15="http://schemas.microsoft.com/office/drawing/2012/chart" uri="{02D57815-91ED-43cb-92C2-25804820EDAC}">
            <c15:filteredScatterSeries>
              <c15:ser>
                <c:idx val="0"/>
                <c:order val="0"/>
                <c:tx>
                  <c:strRef>
                    <c:extLst>
                      <c:ext uri="{02D57815-91ED-43cb-92C2-25804820EDAC}">
                        <c15:formulaRef>
                          <c15:sqref>Mean_Cfar_2020!$V$3</c15:sqref>
                        </c15:formulaRef>
                      </c:ext>
                    </c:extLst>
                    <c:strCache>
                      <c:ptCount val="1"/>
                      <c:pt idx="0">
                        <c:v>MRD L B-B</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Mean_Cfar_2020!$W$3</c15:sqref>
                        </c15:formulaRef>
                      </c:ext>
                    </c:extLst>
                    <c:numCache>
                      <c:formatCode>0.0%</c:formatCode>
                      <c:ptCount val="1"/>
                      <c:pt idx="0">
                        <c:v>0.11425087857706376</c:v>
                      </c:pt>
                    </c:numCache>
                  </c:numRef>
                </c:xVal>
                <c:yVal>
                  <c:numRef>
                    <c:extLst>
                      <c:ext uri="{02D57815-91ED-43cb-92C2-25804820EDAC}">
                        <c15:formulaRef>
                          <c15:sqref>Mean_Cfar_2020!$X$3</c15:sqref>
                        </c15:formulaRef>
                      </c:ext>
                    </c:extLst>
                    <c:numCache>
                      <c:formatCode>0.0%</c:formatCode>
                      <c:ptCount val="1"/>
                      <c:pt idx="0">
                        <c:v>0.99283989576609533</c:v>
                      </c:pt>
                    </c:numCache>
                  </c:numRef>
                </c:yVal>
                <c:smooth val="0"/>
                <c:extLst>
                  <c:ext xmlns:c16="http://schemas.microsoft.com/office/drawing/2014/chart" uri="{C3380CC4-5D6E-409C-BE32-E72D297353CC}">
                    <c16:uniqueId val="{00000006-393A-42BD-B0E5-275B245C6083}"/>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Mean_Cfar_2020!$V$5</c15:sqref>
                        </c15:formulaRef>
                      </c:ext>
                    </c:extLst>
                    <c:strCache>
                      <c:ptCount val="1"/>
                      <c:pt idx="0">
                        <c:v>MRD M B-B</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Mean_Cfar_2020!$W$5</c15:sqref>
                        </c15:formulaRef>
                      </c:ext>
                    </c:extLst>
                    <c:numCache>
                      <c:formatCode>0.0%</c:formatCode>
                      <c:ptCount val="1"/>
                      <c:pt idx="0">
                        <c:v>0.14032130818331778</c:v>
                      </c:pt>
                    </c:numCache>
                  </c:numRef>
                </c:xVal>
                <c:yVal>
                  <c:numRef>
                    <c:extLst xmlns:c15="http://schemas.microsoft.com/office/drawing/2012/chart">
                      <c:ext xmlns:c15="http://schemas.microsoft.com/office/drawing/2012/chart" uri="{02D57815-91ED-43cb-92C2-25804820EDAC}">
                        <c15:formulaRef>
                          <c15:sqref>Mean_Cfar_2020!$X$5</c15:sqref>
                        </c15:formulaRef>
                      </c:ext>
                    </c:extLst>
                    <c:numCache>
                      <c:formatCode>0.0%</c:formatCode>
                      <c:ptCount val="1"/>
                      <c:pt idx="0">
                        <c:v>1.0012790169499628</c:v>
                      </c:pt>
                    </c:numCache>
                  </c:numRef>
                </c:yVal>
                <c:smooth val="0"/>
                <c:extLst xmlns:c15="http://schemas.microsoft.com/office/drawing/2012/chart">
                  <c:ext xmlns:c16="http://schemas.microsoft.com/office/drawing/2014/chart" uri="{C3380CC4-5D6E-409C-BE32-E72D297353CC}">
                    <c16:uniqueId val="{00000007-393A-42BD-B0E5-275B245C6083}"/>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Mean_Cfar_2020!$V$6</c15:sqref>
                        </c15:formulaRef>
                      </c:ext>
                    </c:extLst>
                    <c:strCache>
                      <c:ptCount val="1"/>
                      <c:pt idx="0">
                        <c:v>CEN L B-B</c:v>
                      </c:pt>
                    </c:strCache>
                  </c:strRef>
                </c:tx>
                <c:spPr>
                  <a:ln w="25400" cap="rnd">
                    <a:noFill/>
                    <a:round/>
                  </a:ln>
                  <a:effectLst/>
                </c:spPr>
                <c:marker>
                  <c:symbol val="plus"/>
                  <c:size val="9"/>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Mean_Cfar_2020!$W$6</c15:sqref>
                        </c15:formulaRef>
                      </c:ext>
                    </c:extLst>
                    <c:numCache>
                      <c:formatCode>0.0%</c:formatCode>
                      <c:ptCount val="1"/>
                      <c:pt idx="0">
                        <c:v>6.9547504728648332E-2</c:v>
                      </c:pt>
                    </c:numCache>
                  </c:numRef>
                </c:xVal>
                <c:yVal>
                  <c:numRef>
                    <c:extLst xmlns:c15="http://schemas.microsoft.com/office/drawing/2012/chart">
                      <c:ext xmlns:c15="http://schemas.microsoft.com/office/drawing/2012/chart" uri="{02D57815-91ED-43cb-92C2-25804820EDAC}">
                        <c15:formulaRef>
                          <c15:sqref>Mean_Cfar_2020!$X$6</c15:sqref>
                        </c15:formulaRef>
                      </c:ext>
                    </c:extLst>
                    <c:numCache>
                      <c:formatCode>0.0%</c:formatCode>
                      <c:ptCount val="1"/>
                      <c:pt idx="0">
                        <c:v>1.0028190018914593</c:v>
                      </c:pt>
                    </c:numCache>
                  </c:numRef>
                </c:yVal>
                <c:smooth val="0"/>
                <c:extLst xmlns:c15="http://schemas.microsoft.com/office/drawing/2012/chart">
                  <c:ext xmlns:c16="http://schemas.microsoft.com/office/drawing/2014/chart" uri="{C3380CC4-5D6E-409C-BE32-E72D297353CC}">
                    <c16:uniqueId val="{00000008-393A-42BD-B0E5-275B245C6083}"/>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Mean_Cfar_2020!$V$8</c15:sqref>
                        </c15:formulaRef>
                      </c:ext>
                    </c:extLst>
                    <c:strCache>
                      <c:ptCount val="1"/>
                      <c:pt idx="0">
                        <c:v>CEN M B-B</c:v>
                      </c:pt>
                    </c:strCache>
                  </c:strRef>
                </c:tx>
                <c:spPr>
                  <a:ln w="25400" cap="rnd">
                    <a:noFill/>
                    <a:round/>
                  </a:ln>
                  <a:effectLst/>
                </c:spPr>
                <c:marker>
                  <c:symbol val="plus"/>
                  <c:size val="24"/>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Mean_Cfar_2020!$W$8</c15:sqref>
                        </c15:formulaRef>
                      </c:ext>
                    </c:extLst>
                    <c:numCache>
                      <c:formatCode>0.0%</c:formatCode>
                      <c:ptCount val="1"/>
                      <c:pt idx="0">
                        <c:v>8.3606139967990684E-2</c:v>
                      </c:pt>
                    </c:numCache>
                  </c:numRef>
                </c:xVal>
                <c:yVal>
                  <c:numRef>
                    <c:extLst xmlns:c15="http://schemas.microsoft.com/office/drawing/2012/chart">
                      <c:ext xmlns:c15="http://schemas.microsoft.com/office/drawing/2012/chart" uri="{02D57815-91ED-43cb-92C2-25804820EDAC}">
                        <c15:formulaRef>
                          <c15:sqref>Mean_Cfar_2020!$X$8</c15:sqref>
                        </c15:formulaRef>
                      </c:ext>
                    </c:extLst>
                    <c:numCache>
                      <c:formatCode>0.0%</c:formatCode>
                      <c:ptCount val="1"/>
                      <c:pt idx="0">
                        <c:v>0.99370726029390366</c:v>
                      </c:pt>
                    </c:numCache>
                  </c:numRef>
                </c:yVal>
                <c:smooth val="0"/>
                <c:extLst xmlns:c15="http://schemas.microsoft.com/office/drawing/2012/chart">
                  <c:ext xmlns:c16="http://schemas.microsoft.com/office/drawing/2014/chart" uri="{C3380CC4-5D6E-409C-BE32-E72D297353CC}">
                    <c16:uniqueId val="{00000009-393A-42BD-B0E5-275B245C6083}"/>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Mean_Cfar_2020!$V$9</c15:sqref>
                        </c15:formulaRef>
                      </c:ext>
                    </c:extLst>
                    <c:strCache>
                      <c:ptCount val="1"/>
                      <c:pt idx="0">
                        <c:v>Wind L B-B</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Mean_Cfar_2020!$W$9</c15:sqref>
                        </c15:formulaRef>
                      </c:ext>
                    </c:extLst>
                    <c:numCache>
                      <c:formatCode>0.0%</c:formatCode>
                      <c:ptCount val="1"/>
                      <c:pt idx="0">
                        <c:v>0.13958463321151618</c:v>
                      </c:pt>
                    </c:numCache>
                  </c:numRef>
                </c:xVal>
                <c:yVal>
                  <c:numRef>
                    <c:extLst xmlns:c15="http://schemas.microsoft.com/office/drawing/2012/chart">
                      <c:ext xmlns:c15="http://schemas.microsoft.com/office/drawing/2012/chart" uri="{02D57815-91ED-43cb-92C2-25804820EDAC}">
                        <c15:formulaRef>
                          <c15:sqref>Mean_Cfar_2020!$X$9</c15:sqref>
                        </c15:formulaRef>
                      </c:ext>
                    </c:extLst>
                    <c:numCache>
                      <c:formatCode>0.0%</c:formatCode>
                      <c:ptCount val="1"/>
                      <c:pt idx="0">
                        <c:v>0.99197789464301633</c:v>
                      </c:pt>
                    </c:numCache>
                  </c:numRef>
                </c:yVal>
                <c:smooth val="0"/>
                <c:extLst xmlns:c15="http://schemas.microsoft.com/office/drawing/2012/chart">
                  <c:ext xmlns:c16="http://schemas.microsoft.com/office/drawing/2014/chart" uri="{C3380CC4-5D6E-409C-BE32-E72D297353CC}">
                    <c16:uniqueId val="{0000000A-393A-42BD-B0E5-275B245C6083}"/>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Mean_Cfar_2020!$V$11</c15:sqref>
                        </c15:formulaRef>
                      </c:ext>
                    </c:extLst>
                    <c:strCache>
                      <c:ptCount val="1"/>
                      <c:pt idx="0">
                        <c:v>Wind M B-B</c:v>
                      </c:pt>
                    </c:strCache>
                  </c:strRef>
                </c:tx>
                <c:spPr>
                  <a:ln w="25400" cap="rnd">
                    <a:noFill/>
                    <a:round/>
                  </a:ln>
                  <a:effectLst/>
                </c:spPr>
                <c:marker>
                  <c:symbol val="star"/>
                  <c:size val="24"/>
                  <c:spPr>
                    <a:noFill/>
                    <a:ln w="9525">
                      <a:solidFill>
                        <a:srgbClr val="70AD47"/>
                      </a:solidFill>
                      <a:prstDash val="solid"/>
                    </a:ln>
                    <a:effectLst/>
                  </c:spPr>
                </c:marker>
                <c:dPt>
                  <c:idx val="0"/>
                  <c:marker>
                    <c:symbol val="star"/>
                    <c:size val="24"/>
                    <c:spPr>
                      <a:noFill/>
                      <a:ln w="9525">
                        <a:solidFill>
                          <a:srgbClr val="70AD47"/>
                        </a:solidFill>
                        <a:prstDash val="solid"/>
                      </a:ln>
                      <a:effectLst/>
                    </c:spPr>
                  </c:marker>
                  <c:bubble3D val="0"/>
                  <c:extLst xmlns:c15="http://schemas.microsoft.com/office/drawing/2012/chart">
                    <c:ext xmlns:c16="http://schemas.microsoft.com/office/drawing/2014/chart" uri="{C3380CC4-5D6E-409C-BE32-E72D297353CC}">
                      <c16:uniqueId val="{0000000B-393A-42BD-B0E5-275B245C6083}"/>
                    </c:ext>
                  </c:extLst>
                </c:dPt>
                <c:xVal>
                  <c:numRef>
                    <c:extLst xmlns:c15="http://schemas.microsoft.com/office/drawing/2012/chart">
                      <c:ext xmlns:c15="http://schemas.microsoft.com/office/drawing/2012/chart" uri="{02D57815-91ED-43cb-92C2-25804820EDAC}">
                        <c15:formulaRef>
                          <c15:sqref>Mean_Cfar_2020!$W$11</c15:sqref>
                        </c15:formulaRef>
                      </c:ext>
                    </c:extLst>
                    <c:numCache>
                      <c:formatCode>0.0%</c:formatCode>
                      <c:ptCount val="1"/>
                      <c:pt idx="0">
                        <c:v>0.15143952223905874</c:v>
                      </c:pt>
                    </c:numCache>
                  </c:numRef>
                </c:xVal>
                <c:yVal>
                  <c:numRef>
                    <c:extLst xmlns:c15="http://schemas.microsoft.com/office/drawing/2012/chart">
                      <c:ext xmlns:c15="http://schemas.microsoft.com/office/drawing/2012/chart" uri="{02D57815-91ED-43cb-92C2-25804820EDAC}">
                        <c15:formulaRef>
                          <c15:sqref>Mean_Cfar_2020!$X$11</c15:sqref>
                        </c15:formulaRef>
                      </c:ext>
                    </c:extLst>
                    <c:numCache>
                      <c:formatCode>0.0%</c:formatCode>
                      <c:ptCount val="1"/>
                      <c:pt idx="0">
                        <c:v>0.99946519297620107</c:v>
                      </c:pt>
                    </c:numCache>
                  </c:numRef>
                </c:yVal>
                <c:smooth val="0"/>
                <c:extLst xmlns:c15="http://schemas.microsoft.com/office/drawing/2012/chart">
                  <c:ext xmlns:c16="http://schemas.microsoft.com/office/drawing/2014/chart" uri="{C3380CC4-5D6E-409C-BE32-E72D297353CC}">
                    <c16:uniqueId val="{0000000C-393A-42BD-B0E5-275B245C6083}"/>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Mean_Cfar_2020!$V$12</c15:sqref>
                        </c15:formulaRef>
                      </c:ext>
                    </c:extLst>
                    <c:strCache>
                      <c:ptCount val="1"/>
                      <c:pt idx="0">
                        <c:v>Solar L B-B</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Mean_Cfar_2020!$W$12</c15:sqref>
                        </c15:formulaRef>
                      </c:ext>
                    </c:extLst>
                    <c:numCache>
                      <c:formatCode>0.0%</c:formatCode>
                      <c:ptCount val="1"/>
                      <c:pt idx="0">
                        <c:v>0.11601718773151579</c:v>
                      </c:pt>
                    </c:numCache>
                  </c:numRef>
                </c:xVal>
                <c:yVal>
                  <c:numRef>
                    <c:extLst xmlns:c15="http://schemas.microsoft.com/office/drawing/2012/chart">
                      <c:ext xmlns:c15="http://schemas.microsoft.com/office/drawing/2012/chart" uri="{02D57815-91ED-43cb-92C2-25804820EDAC}">
                        <c15:formulaRef>
                          <c15:sqref>Mean_Cfar_2020!$X$12</c15:sqref>
                        </c15:formulaRef>
                      </c:ext>
                    </c:extLst>
                    <c:numCache>
                      <c:formatCode>0.0%</c:formatCode>
                      <c:ptCount val="1"/>
                      <c:pt idx="0">
                        <c:v>1.005037783375315</c:v>
                      </c:pt>
                    </c:numCache>
                  </c:numRef>
                </c:yVal>
                <c:smooth val="0"/>
                <c:extLst xmlns:c15="http://schemas.microsoft.com/office/drawing/2012/chart">
                  <c:ext xmlns:c16="http://schemas.microsoft.com/office/drawing/2014/chart" uri="{C3380CC4-5D6E-409C-BE32-E72D297353CC}">
                    <c16:uniqueId val="{0000000D-393A-42BD-B0E5-275B245C6083}"/>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Mean_Cfar_2020!$V$14</c15:sqref>
                        </c15:formulaRef>
                      </c:ext>
                    </c:extLst>
                    <c:strCache>
                      <c:ptCount val="1"/>
                      <c:pt idx="0">
                        <c:v>Solar M B-B</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Mean_Cfar_2020!$W$14</c15:sqref>
                        </c15:formulaRef>
                      </c:ext>
                    </c:extLst>
                    <c:numCache>
                      <c:formatCode>0.0%</c:formatCode>
                      <c:ptCount val="1"/>
                      <c:pt idx="0">
                        <c:v>0.14994814046525412</c:v>
                      </c:pt>
                    </c:numCache>
                  </c:numRef>
                </c:xVal>
                <c:yVal>
                  <c:numRef>
                    <c:extLst xmlns:c15="http://schemas.microsoft.com/office/drawing/2012/chart">
                      <c:ext xmlns:c15="http://schemas.microsoft.com/office/drawing/2012/chart" uri="{02D57815-91ED-43cb-92C2-25804820EDAC}">
                        <c15:formulaRef>
                          <c15:sqref>Mean_Cfar_2020!$X$14</c15:sqref>
                        </c15:formulaRef>
                      </c:ext>
                    </c:extLst>
                    <c:numCache>
                      <c:formatCode>0.0%</c:formatCode>
                      <c:ptCount val="1"/>
                      <c:pt idx="0">
                        <c:v>0.99155430434138403</c:v>
                      </c:pt>
                    </c:numCache>
                  </c:numRef>
                </c:yVal>
                <c:smooth val="0"/>
                <c:extLst xmlns:c15="http://schemas.microsoft.com/office/drawing/2012/chart">
                  <c:ext xmlns:c16="http://schemas.microsoft.com/office/drawing/2014/chart" uri="{C3380CC4-5D6E-409C-BE32-E72D297353CC}">
                    <c16:uniqueId val="{0000000E-393A-42BD-B0E5-275B245C6083}"/>
                  </c:ext>
                </c:extLst>
              </c15:ser>
            </c15:filteredScatterSeries>
            <c15:filteredScatterSeries>
              <c15:ser>
                <c:idx val="12"/>
                <c:order val="12"/>
                <c:tx>
                  <c:strRef>
                    <c:extLst xmlns:c15="http://schemas.microsoft.com/office/drawing/2012/chart">
                      <c:ext xmlns:c15="http://schemas.microsoft.com/office/drawing/2012/chart" uri="{02D57815-91ED-43cb-92C2-25804820EDAC}">
                        <c15:formulaRef>
                          <c15:sqref>Mean_Cfar_2020!$V$15</c15:sqref>
                        </c15:formulaRef>
                      </c:ext>
                    </c:extLst>
                    <c:strCache>
                      <c:ptCount val="1"/>
                      <c:pt idx="0">
                        <c:v>MRC L B-B</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Mean_Cfar_2020!$W$15</c15:sqref>
                        </c15:formulaRef>
                      </c:ext>
                    </c:extLst>
                    <c:numCache>
                      <c:formatCode>0.0%</c:formatCode>
                      <c:ptCount val="1"/>
                      <c:pt idx="0">
                        <c:v>6.1211598311404186E-2</c:v>
                      </c:pt>
                    </c:numCache>
                  </c:numRef>
                </c:xVal>
                <c:yVal>
                  <c:numRef>
                    <c:extLst xmlns:c15="http://schemas.microsoft.com/office/drawing/2012/chart">
                      <c:ext xmlns:c15="http://schemas.microsoft.com/office/drawing/2012/chart" uri="{02D57815-91ED-43cb-92C2-25804820EDAC}">
                        <c15:formulaRef>
                          <c15:sqref>Mean_Cfar_2020!$X$15</c15:sqref>
                        </c15:formulaRef>
                      </c:ext>
                    </c:extLst>
                    <c:numCache>
                      <c:formatCode>0.0%</c:formatCode>
                      <c:ptCount val="1"/>
                      <c:pt idx="0">
                        <c:v>0.99177271746833895</c:v>
                      </c:pt>
                    </c:numCache>
                  </c:numRef>
                </c:yVal>
                <c:smooth val="0"/>
                <c:extLst xmlns:c15="http://schemas.microsoft.com/office/drawing/2012/chart">
                  <c:ext xmlns:c16="http://schemas.microsoft.com/office/drawing/2014/chart" uri="{C3380CC4-5D6E-409C-BE32-E72D297353CC}">
                    <c16:uniqueId val="{0000000F-393A-42BD-B0E5-275B245C6083}"/>
                  </c:ext>
                </c:extLst>
              </c15:ser>
            </c15:filteredScatterSeries>
            <c15:filteredScatterSeries>
              <c15:ser>
                <c:idx val="14"/>
                <c:order val="14"/>
                <c:tx>
                  <c:strRef>
                    <c:extLst xmlns:c15="http://schemas.microsoft.com/office/drawing/2012/chart">
                      <c:ext xmlns:c15="http://schemas.microsoft.com/office/drawing/2012/chart" uri="{02D57815-91ED-43cb-92C2-25804820EDAC}">
                        <c15:formulaRef>
                          <c15:sqref>Mean_Cfar_2020!$V$17</c15:sqref>
                        </c15:formulaRef>
                      </c:ext>
                    </c:extLst>
                    <c:strCache>
                      <c:ptCount val="1"/>
                      <c:pt idx="0">
                        <c:v>MRC M B-B</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Mean_Cfar_2020!$W$17</c15:sqref>
                        </c15:formulaRef>
                      </c:ext>
                    </c:extLst>
                    <c:numCache>
                      <c:formatCode>0.0%</c:formatCode>
                      <c:ptCount val="1"/>
                      <c:pt idx="0">
                        <c:v>7.5632453086001306E-2</c:v>
                      </c:pt>
                    </c:numCache>
                  </c:numRef>
                </c:xVal>
                <c:yVal>
                  <c:numRef>
                    <c:extLst xmlns:c15="http://schemas.microsoft.com/office/drawing/2012/chart">
                      <c:ext xmlns:c15="http://schemas.microsoft.com/office/drawing/2012/chart" uri="{02D57815-91ED-43cb-92C2-25804820EDAC}">
                        <c15:formulaRef>
                          <c15:sqref>Mean_Cfar_2020!$X$17</c15:sqref>
                        </c15:formulaRef>
                      </c:ext>
                    </c:extLst>
                    <c:numCache>
                      <c:formatCode>0.0%</c:formatCode>
                      <c:ptCount val="1"/>
                      <c:pt idx="0">
                        <c:v>1.0030197516408346</c:v>
                      </c:pt>
                    </c:numCache>
                  </c:numRef>
                </c:yVal>
                <c:smooth val="0"/>
                <c:extLst xmlns:c15="http://schemas.microsoft.com/office/drawing/2012/chart">
                  <c:ext xmlns:c16="http://schemas.microsoft.com/office/drawing/2014/chart" uri="{C3380CC4-5D6E-409C-BE32-E72D297353CC}">
                    <c16:uniqueId val="{00000010-393A-42BD-B0E5-275B245C6083}"/>
                  </c:ext>
                </c:extLst>
              </c15:ser>
            </c15:filteredScatterSeries>
            <c15:filteredScatterSeries>
              <c15:ser>
                <c:idx val="15"/>
                <c:order val="15"/>
                <c:tx>
                  <c:strRef>
                    <c:extLst xmlns:c15="http://schemas.microsoft.com/office/drawing/2012/chart">
                      <c:ext xmlns:c15="http://schemas.microsoft.com/office/drawing/2012/chart" uri="{02D57815-91ED-43cb-92C2-25804820EDAC}">
                        <c15:formulaRef>
                          <c15:sqref>Mean_Cfar_2020!$V$18</c15:sqref>
                        </c15:formulaRef>
                      </c:ext>
                    </c:extLst>
                    <c:strCache>
                      <c:ptCount val="1"/>
                      <c:pt idx="0">
                        <c:v>GEN L B-B</c:v>
                      </c:pt>
                    </c:strCache>
                  </c:strRef>
                </c:tx>
                <c:spPr>
                  <a:ln w="25400" cap="rnd">
                    <a:noFill/>
                    <a:round/>
                  </a:ln>
                  <a:effectLst/>
                </c:spPr>
                <c:marker>
                  <c:symbol val="square"/>
                  <c:size val="9"/>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Mean_Cfar_2020!$W$18</c15:sqref>
                        </c15:formulaRef>
                      </c:ext>
                    </c:extLst>
                    <c:numCache>
                      <c:formatCode>0.0%</c:formatCode>
                      <c:ptCount val="1"/>
                      <c:pt idx="0">
                        <c:v>0.10356958581546977</c:v>
                      </c:pt>
                    </c:numCache>
                  </c:numRef>
                </c:xVal>
                <c:yVal>
                  <c:numRef>
                    <c:extLst xmlns:c15="http://schemas.microsoft.com/office/drawing/2012/chart">
                      <c:ext xmlns:c15="http://schemas.microsoft.com/office/drawing/2012/chart" uri="{02D57815-91ED-43cb-92C2-25804820EDAC}">
                        <c15:formulaRef>
                          <c15:sqref>Mean_Cfar_2020!$X$18</c15:sqref>
                        </c15:formulaRef>
                      </c:ext>
                    </c:extLst>
                    <c:numCache>
                      <c:formatCode>0.0%</c:formatCode>
                      <c:ptCount val="1"/>
                      <c:pt idx="0">
                        <c:v>0.99155682724330407</c:v>
                      </c:pt>
                    </c:numCache>
                  </c:numRef>
                </c:yVal>
                <c:smooth val="0"/>
                <c:extLst xmlns:c15="http://schemas.microsoft.com/office/drawing/2012/chart">
                  <c:ext xmlns:c16="http://schemas.microsoft.com/office/drawing/2014/chart" uri="{C3380CC4-5D6E-409C-BE32-E72D297353CC}">
                    <c16:uniqueId val="{00000011-393A-42BD-B0E5-275B245C6083}"/>
                  </c:ext>
                </c:extLst>
              </c15:ser>
            </c15:filteredScatterSeries>
            <c15:filteredScatterSeries>
              <c15:ser>
                <c:idx val="17"/>
                <c:order val="17"/>
                <c:tx>
                  <c:strRef>
                    <c:extLst xmlns:c15="http://schemas.microsoft.com/office/drawing/2012/chart">
                      <c:ext xmlns:c15="http://schemas.microsoft.com/office/drawing/2012/chart" uri="{02D57815-91ED-43cb-92C2-25804820EDAC}">
                        <c15:formulaRef>
                          <c15:sqref>Mean_Cfar_2020!$V$20</c15:sqref>
                        </c15:formulaRef>
                      </c:ext>
                    </c:extLst>
                    <c:strCache>
                      <c:ptCount val="1"/>
                      <c:pt idx="0">
                        <c:v>GEN M B-B</c:v>
                      </c:pt>
                    </c:strCache>
                  </c:strRef>
                </c:tx>
                <c:spPr>
                  <a:ln w="25400" cap="rnd">
                    <a:noFill/>
                    <a:round/>
                  </a:ln>
                  <a:effectLst/>
                </c:spPr>
                <c:marker>
                  <c:symbol val="square"/>
                  <c:size val="24"/>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Mean_Cfar_2020!$W$20</c15:sqref>
                        </c15:formulaRef>
                      </c:ext>
                    </c:extLst>
                    <c:numCache>
                      <c:formatCode>0.0%</c:formatCode>
                      <c:ptCount val="1"/>
                      <c:pt idx="0">
                        <c:v>0.12725737604953327</c:v>
                      </c:pt>
                    </c:numCache>
                  </c:numRef>
                </c:xVal>
                <c:yVal>
                  <c:numRef>
                    <c:extLst xmlns:c15="http://schemas.microsoft.com/office/drawing/2012/chart">
                      <c:ext xmlns:c15="http://schemas.microsoft.com/office/drawing/2012/chart" uri="{02D57815-91ED-43cb-92C2-25804820EDAC}">
                        <c15:formulaRef>
                          <c15:sqref>Mean_Cfar_2020!$X$20</c15:sqref>
                        </c15:formulaRef>
                      </c:ext>
                    </c:extLst>
                    <c:numCache>
                      <c:formatCode>0.0%</c:formatCode>
                      <c:ptCount val="1"/>
                      <c:pt idx="0">
                        <c:v>1.0044561189549228</c:v>
                      </c:pt>
                    </c:numCache>
                  </c:numRef>
                </c:yVal>
                <c:smooth val="0"/>
                <c:extLst xmlns:c15="http://schemas.microsoft.com/office/drawing/2012/chart">
                  <c:ext xmlns:c16="http://schemas.microsoft.com/office/drawing/2014/chart" uri="{C3380CC4-5D6E-409C-BE32-E72D297353CC}">
                    <c16:uniqueId val="{00000012-393A-42BD-B0E5-275B245C6083}"/>
                  </c:ext>
                </c:extLst>
              </c15:ser>
            </c15:filteredScatterSeries>
          </c:ext>
        </c:extLst>
      </c:scatterChart>
      <c:valAx>
        <c:axId val="119162825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crossAx val="1191642816"/>
        <c:crosses val="autoZero"/>
        <c:crossBetween val="midCat"/>
      </c:valAx>
      <c:valAx>
        <c:axId val="1191642816"/>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162825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2"/>
          <c:order val="2"/>
          <c:tx>
            <c:strRef>
              <c:f>Mean_Cfar_2020!$V$5</c:f>
              <c:strCache>
                <c:ptCount val="1"/>
                <c:pt idx="0">
                  <c:v>MRD M B-B</c:v>
                </c:pt>
              </c:strCache>
            </c:strRef>
          </c:tx>
          <c:spPr>
            <a:ln w="25400" cap="rnd">
              <a:noFill/>
              <a:round/>
            </a:ln>
            <a:effectLst/>
          </c:spPr>
          <c:marker>
            <c:symbol val="diamond"/>
            <c:size val="24"/>
            <c:spPr>
              <a:solidFill>
                <a:srgbClr val="7030A0"/>
              </a:solidFill>
              <a:ln w="25400">
                <a:noFill/>
              </a:ln>
              <a:effectLst/>
            </c:spPr>
          </c:marker>
          <c:xVal>
            <c:numRef>
              <c:f>Mean_Cfar_2020!$W$5</c:f>
              <c:numCache>
                <c:formatCode>0.0%</c:formatCode>
                <c:ptCount val="1"/>
                <c:pt idx="0">
                  <c:v>0.14032130818331778</c:v>
                </c:pt>
              </c:numCache>
            </c:numRef>
          </c:xVal>
          <c:yVal>
            <c:numRef>
              <c:f>Mean_Cfar_2020!$X$5</c:f>
              <c:numCache>
                <c:formatCode>0.0%</c:formatCode>
                <c:ptCount val="1"/>
                <c:pt idx="0">
                  <c:v>1.0012790169499628</c:v>
                </c:pt>
              </c:numCache>
            </c:numRef>
          </c:yVal>
          <c:smooth val="0"/>
          <c:extLst>
            <c:ext xmlns:c16="http://schemas.microsoft.com/office/drawing/2014/chart" uri="{C3380CC4-5D6E-409C-BE32-E72D297353CC}">
              <c16:uniqueId val="{00000000-C6CD-4B20-810B-1ED51EB303A3}"/>
            </c:ext>
          </c:extLst>
        </c:ser>
        <c:ser>
          <c:idx val="5"/>
          <c:order val="5"/>
          <c:tx>
            <c:strRef>
              <c:f>Mean_Cfar_2020!$V$8</c:f>
              <c:strCache>
                <c:ptCount val="1"/>
                <c:pt idx="0">
                  <c:v>CEN M B-B</c:v>
                </c:pt>
              </c:strCache>
            </c:strRef>
          </c:tx>
          <c:spPr>
            <a:ln w="25400" cap="rnd">
              <a:noFill/>
              <a:round/>
            </a:ln>
            <a:effectLst/>
          </c:spPr>
          <c:marker>
            <c:symbol val="plus"/>
            <c:size val="24"/>
            <c:spPr>
              <a:noFill/>
              <a:ln w="9525">
                <a:solidFill>
                  <a:srgbClr val="5B9BD5"/>
                </a:solidFill>
                <a:prstDash val="solid"/>
              </a:ln>
              <a:effectLst/>
            </c:spPr>
          </c:marker>
          <c:xVal>
            <c:numRef>
              <c:f>Mean_Cfar_2020!$W$8</c:f>
              <c:numCache>
                <c:formatCode>0.0%</c:formatCode>
                <c:ptCount val="1"/>
                <c:pt idx="0">
                  <c:v>8.3606139967990684E-2</c:v>
                </c:pt>
              </c:numCache>
            </c:numRef>
          </c:xVal>
          <c:yVal>
            <c:numRef>
              <c:f>Mean_Cfar_2020!$X$8</c:f>
              <c:numCache>
                <c:formatCode>0.0%</c:formatCode>
                <c:ptCount val="1"/>
                <c:pt idx="0">
                  <c:v>0.99370726029390366</c:v>
                </c:pt>
              </c:numCache>
            </c:numRef>
          </c:yVal>
          <c:smooth val="0"/>
          <c:extLst>
            <c:ext xmlns:c16="http://schemas.microsoft.com/office/drawing/2014/chart" uri="{C3380CC4-5D6E-409C-BE32-E72D297353CC}">
              <c16:uniqueId val="{00000001-C6CD-4B20-810B-1ED51EB303A3}"/>
            </c:ext>
          </c:extLst>
        </c:ser>
        <c:ser>
          <c:idx val="8"/>
          <c:order val="8"/>
          <c:tx>
            <c:strRef>
              <c:f>Mean_Cfar_2020!$V$11</c:f>
              <c:strCache>
                <c:ptCount val="1"/>
                <c:pt idx="0">
                  <c:v>Wind M B-B</c:v>
                </c:pt>
              </c:strCache>
            </c:strRef>
          </c:tx>
          <c:spPr>
            <a:ln w="25400" cap="rnd">
              <a:noFill/>
              <a:round/>
            </a:ln>
            <a:effectLst/>
          </c:spPr>
          <c:marker>
            <c:symbol val="star"/>
            <c:size val="24"/>
            <c:spPr>
              <a:noFill/>
              <a:ln w="9525">
                <a:solidFill>
                  <a:srgbClr val="70AD47"/>
                </a:solidFill>
                <a:prstDash val="solid"/>
              </a:ln>
              <a:effectLst/>
            </c:spPr>
          </c:marker>
          <c:dPt>
            <c:idx val="0"/>
            <c:marker>
              <c:symbol val="star"/>
              <c:size val="24"/>
              <c:spPr>
                <a:noFill/>
                <a:ln w="9525">
                  <a:solidFill>
                    <a:srgbClr val="70AD47"/>
                  </a:solidFill>
                  <a:prstDash val="solid"/>
                </a:ln>
                <a:effectLst/>
              </c:spPr>
            </c:marker>
            <c:bubble3D val="0"/>
            <c:extLst>
              <c:ext xmlns:c16="http://schemas.microsoft.com/office/drawing/2014/chart" uri="{C3380CC4-5D6E-409C-BE32-E72D297353CC}">
                <c16:uniqueId val="{00000002-C6CD-4B20-810B-1ED51EB303A3}"/>
              </c:ext>
            </c:extLst>
          </c:dPt>
          <c:xVal>
            <c:numRef>
              <c:f>Mean_Cfar_2020!$W$11</c:f>
              <c:numCache>
                <c:formatCode>0.0%</c:formatCode>
                <c:ptCount val="1"/>
                <c:pt idx="0">
                  <c:v>0.15143952223905874</c:v>
                </c:pt>
              </c:numCache>
            </c:numRef>
          </c:xVal>
          <c:yVal>
            <c:numRef>
              <c:f>Mean_Cfar_2020!$X$11</c:f>
              <c:numCache>
                <c:formatCode>0.0%</c:formatCode>
                <c:ptCount val="1"/>
                <c:pt idx="0">
                  <c:v>0.99946519297620107</c:v>
                </c:pt>
              </c:numCache>
            </c:numRef>
          </c:yVal>
          <c:smooth val="0"/>
          <c:extLst>
            <c:ext xmlns:c16="http://schemas.microsoft.com/office/drawing/2014/chart" uri="{C3380CC4-5D6E-409C-BE32-E72D297353CC}">
              <c16:uniqueId val="{00000003-C6CD-4B20-810B-1ED51EB303A3}"/>
            </c:ext>
          </c:extLst>
        </c:ser>
        <c:ser>
          <c:idx val="11"/>
          <c:order val="11"/>
          <c:tx>
            <c:strRef>
              <c:f>Mean_Cfar_2020!$V$14</c:f>
              <c:strCache>
                <c:ptCount val="1"/>
                <c:pt idx="0">
                  <c:v>Solar M B-B</c:v>
                </c:pt>
              </c:strCache>
            </c:strRef>
          </c:tx>
          <c:spPr>
            <a:ln w="25400" cap="rnd">
              <a:noFill/>
              <a:round/>
            </a:ln>
            <a:effectLst/>
          </c:spPr>
          <c:marker>
            <c:symbol val="circle"/>
            <c:size val="24"/>
            <c:spPr>
              <a:solidFill>
                <a:srgbClr val="FFC000">
                  <a:alpha val="50000"/>
                </a:srgbClr>
              </a:solidFill>
              <a:ln w="25400">
                <a:noFill/>
              </a:ln>
              <a:effectLst/>
            </c:spPr>
          </c:marker>
          <c:xVal>
            <c:numRef>
              <c:f>Mean_Cfar_2020!$W$14</c:f>
              <c:numCache>
                <c:formatCode>0.0%</c:formatCode>
                <c:ptCount val="1"/>
                <c:pt idx="0">
                  <c:v>0.14994814046525412</c:v>
                </c:pt>
              </c:numCache>
            </c:numRef>
          </c:xVal>
          <c:yVal>
            <c:numRef>
              <c:f>Mean_Cfar_2020!$X$14</c:f>
              <c:numCache>
                <c:formatCode>0.0%</c:formatCode>
                <c:ptCount val="1"/>
                <c:pt idx="0">
                  <c:v>0.99155430434138403</c:v>
                </c:pt>
              </c:numCache>
            </c:numRef>
          </c:yVal>
          <c:smooth val="0"/>
          <c:extLst>
            <c:ext xmlns:c16="http://schemas.microsoft.com/office/drawing/2014/chart" uri="{C3380CC4-5D6E-409C-BE32-E72D297353CC}">
              <c16:uniqueId val="{00000004-C6CD-4B20-810B-1ED51EB303A3}"/>
            </c:ext>
          </c:extLst>
        </c:ser>
        <c:ser>
          <c:idx val="14"/>
          <c:order val="14"/>
          <c:tx>
            <c:strRef>
              <c:f>Mean_Cfar_2020!$V$17</c:f>
              <c:strCache>
                <c:ptCount val="1"/>
                <c:pt idx="0">
                  <c:v>MRC M B-B</c:v>
                </c:pt>
              </c:strCache>
            </c:strRef>
          </c:tx>
          <c:spPr>
            <a:ln w="25400" cap="rnd">
              <a:noFill/>
              <a:round/>
            </a:ln>
            <a:effectLst/>
          </c:spPr>
          <c:marker>
            <c:symbol val="triangle"/>
            <c:size val="24"/>
            <c:spPr>
              <a:solidFill>
                <a:srgbClr val="FF0000"/>
              </a:solidFill>
              <a:ln w="25400">
                <a:noFill/>
              </a:ln>
              <a:effectLst/>
            </c:spPr>
          </c:marker>
          <c:xVal>
            <c:numRef>
              <c:f>Mean_Cfar_2020!$W$17</c:f>
              <c:numCache>
                <c:formatCode>0.0%</c:formatCode>
                <c:ptCount val="1"/>
                <c:pt idx="0">
                  <c:v>7.5632453086001306E-2</c:v>
                </c:pt>
              </c:numCache>
            </c:numRef>
          </c:xVal>
          <c:yVal>
            <c:numRef>
              <c:f>Mean_Cfar_2020!$X$17</c:f>
              <c:numCache>
                <c:formatCode>0.0%</c:formatCode>
                <c:ptCount val="1"/>
                <c:pt idx="0">
                  <c:v>1.0030197516408346</c:v>
                </c:pt>
              </c:numCache>
            </c:numRef>
          </c:yVal>
          <c:smooth val="0"/>
          <c:extLst>
            <c:ext xmlns:c16="http://schemas.microsoft.com/office/drawing/2014/chart" uri="{C3380CC4-5D6E-409C-BE32-E72D297353CC}">
              <c16:uniqueId val="{00000005-C6CD-4B20-810B-1ED51EB303A3}"/>
            </c:ext>
          </c:extLst>
        </c:ser>
        <c:ser>
          <c:idx val="17"/>
          <c:order val="17"/>
          <c:tx>
            <c:strRef>
              <c:f>Mean_Cfar_2020!$V$20</c:f>
              <c:strCache>
                <c:ptCount val="1"/>
                <c:pt idx="0">
                  <c:v>GEN M B-B</c:v>
                </c:pt>
              </c:strCache>
            </c:strRef>
          </c:tx>
          <c:spPr>
            <a:ln w="25400" cap="rnd">
              <a:noFill/>
              <a:round/>
            </a:ln>
            <a:effectLst/>
          </c:spPr>
          <c:marker>
            <c:symbol val="square"/>
            <c:size val="24"/>
            <c:spPr>
              <a:solidFill>
                <a:srgbClr val="ED7D31">
                  <a:alpha val="50000"/>
                </a:srgbClr>
              </a:solidFill>
              <a:ln w="25400">
                <a:noFill/>
              </a:ln>
              <a:effectLst/>
            </c:spPr>
          </c:marker>
          <c:xVal>
            <c:numRef>
              <c:f>Mean_Cfar_2020!$W$20</c:f>
              <c:numCache>
                <c:formatCode>0.0%</c:formatCode>
                <c:ptCount val="1"/>
                <c:pt idx="0">
                  <c:v>0.12725737604953327</c:v>
                </c:pt>
              </c:numCache>
            </c:numRef>
          </c:xVal>
          <c:yVal>
            <c:numRef>
              <c:f>Mean_Cfar_2020!$X$20</c:f>
              <c:numCache>
                <c:formatCode>0.0%</c:formatCode>
                <c:ptCount val="1"/>
                <c:pt idx="0">
                  <c:v>1.0044561189549228</c:v>
                </c:pt>
              </c:numCache>
            </c:numRef>
          </c:yVal>
          <c:smooth val="0"/>
          <c:extLst>
            <c:ext xmlns:c16="http://schemas.microsoft.com/office/drawing/2014/chart" uri="{C3380CC4-5D6E-409C-BE32-E72D297353CC}">
              <c16:uniqueId val="{00000006-C6CD-4B20-810B-1ED51EB303A3}"/>
            </c:ext>
          </c:extLst>
        </c:ser>
        <c:dLbls>
          <c:showLegendKey val="0"/>
          <c:showVal val="0"/>
          <c:showCatName val="0"/>
          <c:showSerName val="0"/>
          <c:showPercent val="0"/>
          <c:showBubbleSize val="0"/>
        </c:dLbls>
        <c:axId val="1191628256"/>
        <c:axId val="1191642816"/>
        <c:extLst>
          <c:ext xmlns:c15="http://schemas.microsoft.com/office/drawing/2012/chart" uri="{02D57815-91ED-43cb-92C2-25804820EDAC}">
            <c15:filteredScatterSeries>
              <c15:ser>
                <c:idx val="0"/>
                <c:order val="0"/>
                <c:tx>
                  <c:strRef>
                    <c:extLst>
                      <c:ext uri="{02D57815-91ED-43cb-92C2-25804820EDAC}">
                        <c15:formulaRef>
                          <c15:sqref>Mean_Cfar_2020!$V$3</c15:sqref>
                        </c15:formulaRef>
                      </c:ext>
                    </c:extLst>
                    <c:strCache>
                      <c:ptCount val="1"/>
                      <c:pt idx="0">
                        <c:v>MRD L B-B</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Mean_Cfar_2020!$W$3</c15:sqref>
                        </c15:formulaRef>
                      </c:ext>
                    </c:extLst>
                    <c:numCache>
                      <c:formatCode>0.0%</c:formatCode>
                      <c:ptCount val="1"/>
                      <c:pt idx="0">
                        <c:v>0.11425087857706376</c:v>
                      </c:pt>
                    </c:numCache>
                  </c:numRef>
                </c:xVal>
                <c:yVal>
                  <c:numRef>
                    <c:extLst>
                      <c:ext uri="{02D57815-91ED-43cb-92C2-25804820EDAC}">
                        <c15:formulaRef>
                          <c15:sqref>Mean_Cfar_2020!$X$3</c15:sqref>
                        </c15:formulaRef>
                      </c:ext>
                    </c:extLst>
                    <c:numCache>
                      <c:formatCode>0.0%</c:formatCode>
                      <c:ptCount val="1"/>
                      <c:pt idx="0">
                        <c:v>0.99283989576609533</c:v>
                      </c:pt>
                    </c:numCache>
                  </c:numRef>
                </c:yVal>
                <c:smooth val="0"/>
                <c:extLst>
                  <c:ext xmlns:c16="http://schemas.microsoft.com/office/drawing/2014/chart" uri="{C3380CC4-5D6E-409C-BE32-E72D297353CC}">
                    <c16:uniqueId val="{00000007-C6CD-4B20-810B-1ED51EB303A3}"/>
                  </c:ext>
                </c:extLst>
              </c15:ser>
            </c15:filteredScatterSeries>
            <c15:filteredScatterSeries>
              <c15:ser>
                <c:idx val="1"/>
                <c:order val="1"/>
                <c:tx>
                  <c:strRef>
                    <c:extLst xmlns:c15="http://schemas.microsoft.com/office/drawing/2012/chart">
                      <c:ext xmlns:c15="http://schemas.microsoft.com/office/drawing/2012/chart" uri="{02D57815-91ED-43cb-92C2-25804820EDAC}">
                        <c15:formulaRef>
                          <c15:sqref>Mean_Cfar_2020!$V$4</c15:sqref>
                        </c15:formulaRef>
                      </c:ext>
                    </c:extLst>
                    <c:strCache>
                      <c:ptCount val="1"/>
                      <c:pt idx="0">
                        <c:v>MRD Base</c:v>
                      </c:pt>
                    </c:strCache>
                  </c:strRef>
                </c:tx>
                <c:spPr>
                  <a:ln w="25400" cap="rnd">
                    <a:noFill/>
                    <a:round/>
                  </a:ln>
                  <a:effectLst/>
                </c:spPr>
                <c:marker>
                  <c:symbol val="diamond"/>
                  <c:size val="1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Mean_Cfar_2020!$W$4</c15:sqref>
                        </c15:formulaRef>
                      </c:ext>
                    </c:extLst>
                    <c:numCache>
                      <c:formatCode>0.0%</c:formatCode>
                      <c:ptCount val="1"/>
                      <c:pt idx="0">
                        <c:v>0.1325635324774678</c:v>
                      </c:pt>
                    </c:numCache>
                  </c:numRef>
                </c:xVal>
                <c:yVal>
                  <c:numRef>
                    <c:extLst xmlns:c15="http://schemas.microsoft.com/office/drawing/2012/chart">
                      <c:ext xmlns:c15="http://schemas.microsoft.com/office/drawing/2012/chart" uri="{02D57815-91ED-43cb-92C2-25804820EDAC}">
                        <c15:formulaRef>
                          <c15:sqref>Mean_Cfar_2020!$X$4</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8-C6CD-4B20-810B-1ED51EB303A3}"/>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Mean_Cfar_2020!$V$6</c15:sqref>
                        </c15:formulaRef>
                      </c:ext>
                    </c:extLst>
                    <c:strCache>
                      <c:ptCount val="1"/>
                      <c:pt idx="0">
                        <c:v>CEN L B-B</c:v>
                      </c:pt>
                    </c:strCache>
                  </c:strRef>
                </c:tx>
                <c:spPr>
                  <a:ln w="25400" cap="rnd">
                    <a:noFill/>
                    <a:round/>
                  </a:ln>
                  <a:effectLst/>
                </c:spPr>
                <c:marker>
                  <c:symbol val="plus"/>
                  <c:size val="9"/>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Mean_Cfar_2020!$W$6</c15:sqref>
                        </c15:formulaRef>
                      </c:ext>
                    </c:extLst>
                    <c:numCache>
                      <c:formatCode>0.0%</c:formatCode>
                      <c:ptCount val="1"/>
                      <c:pt idx="0">
                        <c:v>6.9547504728648332E-2</c:v>
                      </c:pt>
                    </c:numCache>
                  </c:numRef>
                </c:xVal>
                <c:yVal>
                  <c:numRef>
                    <c:extLst xmlns:c15="http://schemas.microsoft.com/office/drawing/2012/chart">
                      <c:ext xmlns:c15="http://schemas.microsoft.com/office/drawing/2012/chart" uri="{02D57815-91ED-43cb-92C2-25804820EDAC}">
                        <c15:formulaRef>
                          <c15:sqref>Mean_Cfar_2020!$X$6</c15:sqref>
                        </c15:formulaRef>
                      </c:ext>
                    </c:extLst>
                    <c:numCache>
                      <c:formatCode>0.0%</c:formatCode>
                      <c:ptCount val="1"/>
                      <c:pt idx="0">
                        <c:v>1.0028190018914593</c:v>
                      </c:pt>
                    </c:numCache>
                  </c:numRef>
                </c:yVal>
                <c:smooth val="0"/>
                <c:extLst xmlns:c15="http://schemas.microsoft.com/office/drawing/2012/chart">
                  <c:ext xmlns:c16="http://schemas.microsoft.com/office/drawing/2014/chart" uri="{C3380CC4-5D6E-409C-BE32-E72D297353CC}">
                    <c16:uniqueId val="{00000009-C6CD-4B20-810B-1ED51EB303A3}"/>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Mean_Cfar_2020!$V$7</c15:sqref>
                        </c15:formulaRef>
                      </c:ext>
                    </c:extLst>
                    <c:strCache>
                      <c:ptCount val="1"/>
                      <c:pt idx="0">
                        <c:v>CEN Base</c:v>
                      </c:pt>
                    </c:strCache>
                  </c:strRef>
                </c:tx>
                <c:spPr>
                  <a:ln w="25400" cap="rnd">
                    <a:noFill/>
                    <a:round/>
                  </a:ln>
                  <a:effectLst/>
                </c:spPr>
                <c:marker>
                  <c:symbol val="plus"/>
                  <c:size val="14"/>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Mean_Cfar_2020!$W$7</c15:sqref>
                        </c15:formulaRef>
                      </c:ext>
                    </c:extLst>
                    <c:numCache>
                      <c:formatCode>0.0%</c:formatCode>
                      <c:ptCount val="1"/>
                      <c:pt idx="0">
                        <c:v>7.5294631165429934E-2</c:v>
                      </c:pt>
                    </c:numCache>
                  </c:numRef>
                </c:xVal>
                <c:yVal>
                  <c:numRef>
                    <c:extLst xmlns:c15="http://schemas.microsoft.com/office/drawing/2012/chart">
                      <c:ext xmlns:c15="http://schemas.microsoft.com/office/drawing/2012/chart" uri="{02D57815-91ED-43cb-92C2-25804820EDAC}">
                        <c15:formulaRef>
                          <c15:sqref>Mean_Cfar_2020!$X$7</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A-C6CD-4B20-810B-1ED51EB303A3}"/>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Mean_Cfar_2020!$V$9</c15:sqref>
                        </c15:formulaRef>
                      </c:ext>
                    </c:extLst>
                    <c:strCache>
                      <c:ptCount val="1"/>
                      <c:pt idx="0">
                        <c:v>Wind L B-B</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Mean_Cfar_2020!$W$9</c15:sqref>
                        </c15:formulaRef>
                      </c:ext>
                    </c:extLst>
                    <c:numCache>
                      <c:formatCode>0.0%</c:formatCode>
                      <c:ptCount val="1"/>
                      <c:pt idx="0">
                        <c:v>0.13958463321151618</c:v>
                      </c:pt>
                    </c:numCache>
                  </c:numRef>
                </c:xVal>
                <c:yVal>
                  <c:numRef>
                    <c:extLst xmlns:c15="http://schemas.microsoft.com/office/drawing/2012/chart">
                      <c:ext xmlns:c15="http://schemas.microsoft.com/office/drawing/2012/chart" uri="{02D57815-91ED-43cb-92C2-25804820EDAC}">
                        <c15:formulaRef>
                          <c15:sqref>Mean_Cfar_2020!$X$9</c15:sqref>
                        </c15:formulaRef>
                      </c:ext>
                    </c:extLst>
                    <c:numCache>
                      <c:formatCode>0.0%</c:formatCode>
                      <c:ptCount val="1"/>
                      <c:pt idx="0">
                        <c:v>0.99197789464301633</c:v>
                      </c:pt>
                    </c:numCache>
                  </c:numRef>
                </c:yVal>
                <c:smooth val="0"/>
                <c:extLst xmlns:c15="http://schemas.microsoft.com/office/drawing/2012/chart">
                  <c:ext xmlns:c16="http://schemas.microsoft.com/office/drawing/2014/chart" uri="{C3380CC4-5D6E-409C-BE32-E72D297353CC}">
                    <c16:uniqueId val="{0000000B-C6CD-4B20-810B-1ED51EB303A3}"/>
                  </c:ext>
                </c:extLst>
              </c15:ser>
            </c15:filteredScatterSeries>
            <c15:filteredScatterSeries>
              <c15:ser>
                <c:idx val="7"/>
                <c:order val="7"/>
                <c:tx>
                  <c:strRef>
                    <c:extLst xmlns:c15="http://schemas.microsoft.com/office/drawing/2012/chart">
                      <c:ext xmlns:c15="http://schemas.microsoft.com/office/drawing/2012/chart" uri="{02D57815-91ED-43cb-92C2-25804820EDAC}">
                        <c15:formulaRef>
                          <c15:sqref>Mean_Cfar_2020!$V$10</c15:sqref>
                        </c15:formulaRef>
                      </c:ext>
                    </c:extLst>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Mean_Cfar_2020!$W$10</c15:sqref>
                        </c15:formulaRef>
                      </c:ext>
                    </c:extLst>
                    <c:numCache>
                      <c:formatCode>0.0%</c:formatCode>
                      <c:ptCount val="1"/>
                      <c:pt idx="0">
                        <c:v>0.14341741688207504</c:v>
                      </c:pt>
                    </c:numCache>
                  </c:numRef>
                </c:xVal>
                <c:yVal>
                  <c:numRef>
                    <c:extLst xmlns:c15="http://schemas.microsoft.com/office/drawing/2012/chart">
                      <c:ext xmlns:c15="http://schemas.microsoft.com/office/drawing/2012/chart" uri="{02D57815-91ED-43cb-92C2-25804820EDAC}">
                        <c15:formulaRef>
                          <c15:sqref>Mean_Cfar_2020!$X$10</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C-C6CD-4B20-810B-1ED51EB303A3}"/>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Mean_Cfar_2020!$V$12</c15:sqref>
                        </c15:formulaRef>
                      </c:ext>
                    </c:extLst>
                    <c:strCache>
                      <c:ptCount val="1"/>
                      <c:pt idx="0">
                        <c:v>Solar L B-B</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Mean_Cfar_2020!$W$12</c15:sqref>
                        </c15:formulaRef>
                      </c:ext>
                    </c:extLst>
                    <c:numCache>
                      <c:formatCode>0.0%</c:formatCode>
                      <c:ptCount val="1"/>
                      <c:pt idx="0">
                        <c:v>0.11601718773151579</c:v>
                      </c:pt>
                    </c:numCache>
                  </c:numRef>
                </c:xVal>
                <c:yVal>
                  <c:numRef>
                    <c:extLst xmlns:c15="http://schemas.microsoft.com/office/drawing/2012/chart">
                      <c:ext xmlns:c15="http://schemas.microsoft.com/office/drawing/2012/chart" uri="{02D57815-91ED-43cb-92C2-25804820EDAC}">
                        <c15:formulaRef>
                          <c15:sqref>Mean_Cfar_2020!$X$12</c15:sqref>
                        </c15:formulaRef>
                      </c:ext>
                    </c:extLst>
                    <c:numCache>
                      <c:formatCode>0.0%</c:formatCode>
                      <c:ptCount val="1"/>
                      <c:pt idx="0">
                        <c:v>1.005037783375315</c:v>
                      </c:pt>
                    </c:numCache>
                  </c:numRef>
                </c:yVal>
                <c:smooth val="0"/>
                <c:extLst xmlns:c15="http://schemas.microsoft.com/office/drawing/2012/chart">
                  <c:ext xmlns:c16="http://schemas.microsoft.com/office/drawing/2014/chart" uri="{C3380CC4-5D6E-409C-BE32-E72D297353CC}">
                    <c16:uniqueId val="{0000000D-C6CD-4B20-810B-1ED51EB303A3}"/>
                  </c:ext>
                </c:extLst>
              </c15:ser>
            </c15:filteredScatterSeries>
            <c15:filteredScatterSeries>
              <c15:ser>
                <c:idx val="10"/>
                <c:order val="10"/>
                <c:tx>
                  <c:strRef>
                    <c:extLst xmlns:c15="http://schemas.microsoft.com/office/drawing/2012/chart">
                      <c:ext xmlns:c15="http://schemas.microsoft.com/office/drawing/2012/chart" uri="{02D57815-91ED-43cb-92C2-25804820EDAC}">
                        <c15:formulaRef>
                          <c15:sqref>Mean_Cfar_2020!$V$13</c15:sqref>
                        </c15:formulaRef>
                      </c:ext>
                    </c:extLst>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Mean_Cfar_2020!$W$13</c15:sqref>
                        </c15:formulaRef>
                      </c:ext>
                    </c:extLst>
                    <c:numCache>
                      <c:formatCode>0.0%</c:formatCode>
                      <c:ptCount val="1"/>
                      <c:pt idx="0">
                        <c:v>0.12772262557415914</c:v>
                      </c:pt>
                    </c:numCache>
                  </c:numRef>
                </c:xVal>
                <c:yVal>
                  <c:numRef>
                    <c:extLst xmlns:c15="http://schemas.microsoft.com/office/drawing/2012/chart">
                      <c:ext xmlns:c15="http://schemas.microsoft.com/office/drawing/2012/chart" uri="{02D57815-91ED-43cb-92C2-25804820EDAC}">
                        <c15:formulaRef>
                          <c15:sqref>Mean_Cfar_2020!$X$13</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0E-C6CD-4B20-810B-1ED51EB303A3}"/>
                  </c:ext>
                </c:extLst>
              </c15:ser>
            </c15:filteredScatterSeries>
            <c15:filteredScatterSeries>
              <c15:ser>
                <c:idx val="12"/>
                <c:order val="12"/>
                <c:tx>
                  <c:strRef>
                    <c:extLst xmlns:c15="http://schemas.microsoft.com/office/drawing/2012/chart">
                      <c:ext xmlns:c15="http://schemas.microsoft.com/office/drawing/2012/chart" uri="{02D57815-91ED-43cb-92C2-25804820EDAC}">
                        <c15:formulaRef>
                          <c15:sqref>Mean_Cfar_2020!$V$15</c15:sqref>
                        </c15:formulaRef>
                      </c:ext>
                    </c:extLst>
                    <c:strCache>
                      <c:ptCount val="1"/>
                      <c:pt idx="0">
                        <c:v>MRC L B-B</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Mean_Cfar_2020!$W$15</c15:sqref>
                        </c15:formulaRef>
                      </c:ext>
                    </c:extLst>
                    <c:numCache>
                      <c:formatCode>0.0%</c:formatCode>
                      <c:ptCount val="1"/>
                      <c:pt idx="0">
                        <c:v>6.1211598311404186E-2</c:v>
                      </c:pt>
                    </c:numCache>
                  </c:numRef>
                </c:xVal>
                <c:yVal>
                  <c:numRef>
                    <c:extLst xmlns:c15="http://schemas.microsoft.com/office/drawing/2012/chart">
                      <c:ext xmlns:c15="http://schemas.microsoft.com/office/drawing/2012/chart" uri="{02D57815-91ED-43cb-92C2-25804820EDAC}">
                        <c15:formulaRef>
                          <c15:sqref>Mean_Cfar_2020!$X$15</c15:sqref>
                        </c15:formulaRef>
                      </c:ext>
                    </c:extLst>
                    <c:numCache>
                      <c:formatCode>0.0%</c:formatCode>
                      <c:ptCount val="1"/>
                      <c:pt idx="0">
                        <c:v>0.99177271746833895</c:v>
                      </c:pt>
                    </c:numCache>
                  </c:numRef>
                </c:yVal>
                <c:smooth val="0"/>
                <c:extLst xmlns:c15="http://schemas.microsoft.com/office/drawing/2012/chart">
                  <c:ext xmlns:c16="http://schemas.microsoft.com/office/drawing/2014/chart" uri="{C3380CC4-5D6E-409C-BE32-E72D297353CC}">
                    <c16:uniqueId val="{0000000F-C6CD-4B20-810B-1ED51EB303A3}"/>
                  </c:ext>
                </c:extLst>
              </c15:ser>
            </c15:filteredScatterSeries>
            <c15:filteredScatterSeries>
              <c15:ser>
                <c:idx val="13"/>
                <c:order val="13"/>
                <c:tx>
                  <c:strRef>
                    <c:extLst xmlns:c15="http://schemas.microsoft.com/office/drawing/2012/chart">
                      <c:ext xmlns:c15="http://schemas.microsoft.com/office/drawing/2012/chart" uri="{02D57815-91ED-43cb-92C2-25804820EDAC}">
                        <c15:formulaRef>
                          <c15:sqref>Mean_Cfar_2020!$V$16</c15:sqref>
                        </c15:formulaRef>
                      </c:ext>
                    </c:extLst>
                    <c:strCache>
                      <c:ptCount val="1"/>
                      <c:pt idx="0">
                        <c:v>MRC Base</c:v>
                      </c:pt>
                    </c:strCache>
                  </c:strRef>
                </c:tx>
                <c:spPr>
                  <a:ln w="25400" cap="rnd">
                    <a:noFill/>
                    <a:round/>
                  </a:ln>
                  <a:effectLst/>
                </c:spPr>
                <c:marker>
                  <c:symbol val="triangle"/>
                  <c:size val="1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Mean_Cfar_2020!$W$16</c15:sqref>
                        </c15:formulaRef>
                      </c:ext>
                    </c:extLst>
                    <c:numCache>
                      <c:formatCode>0.0%</c:formatCode>
                      <c:ptCount val="1"/>
                      <c:pt idx="0">
                        <c:v>6.913074292053123E-2</c:v>
                      </c:pt>
                    </c:numCache>
                  </c:numRef>
                </c:xVal>
                <c:yVal>
                  <c:numRef>
                    <c:extLst xmlns:c15="http://schemas.microsoft.com/office/drawing/2012/chart">
                      <c:ext xmlns:c15="http://schemas.microsoft.com/office/drawing/2012/chart" uri="{02D57815-91ED-43cb-92C2-25804820EDAC}">
                        <c15:formulaRef>
                          <c15:sqref>Mean_Cfar_2020!$X$16</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10-C6CD-4B20-810B-1ED51EB303A3}"/>
                  </c:ext>
                </c:extLst>
              </c15:ser>
            </c15:filteredScatterSeries>
            <c15:filteredScatterSeries>
              <c15:ser>
                <c:idx val="15"/>
                <c:order val="15"/>
                <c:tx>
                  <c:strRef>
                    <c:extLst xmlns:c15="http://schemas.microsoft.com/office/drawing/2012/chart">
                      <c:ext xmlns:c15="http://schemas.microsoft.com/office/drawing/2012/chart" uri="{02D57815-91ED-43cb-92C2-25804820EDAC}">
                        <c15:formulaRef>
                          <c15:sqref>Mean_Cfar_2020!$V$18</c15:sqref>
                        </c15:formulaRef>
                      </c:ext>
                    </c:extLst>
                    <c:strCache>
                      <c:ptCount val="1"/>
                      <c:pt idx="0">
                        <c:v>GEN L B-B</c:v>
                      </c:pt>
                    </c:strCache>
                  </c:strRef>
                </c:tx>
                <c:spPr>
                  <a:ln w="25400" cap="rnd">
                    <a:noFill/>
                    <a:round/>
                  </a:ln>
                  <a:effectLst/>
                </c:spPr>
                <c:marker>
                  <c:symbol val="square"/>
                  <c:size val="9"/>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Mean_Cfar_2020!$W$18</c15:sqref>
                        </c15:formulaRef>
                      </c:ext>
                    </c:extLst>
                    <c:numCache>
                      <c:formatCode>0.0%</c:formatCode>
                      <c:ptCount val="1"/>
                      <c:pt idx="0">
                        <c:v>0.10356958581546977</c:v>
                      </c:pt>
                    </c:numCache>
                  </c:numRef>
                </c:xVal>
                <c:yVal>
                  <c:numRef>
                    <c:extLst xmlns:c15="http://schemas.microsoft.com/office/drawing/2012/chart">
                      <c:ext xmlns:c15="http://schemas.microsoft.com/office/drawing/2012/chart" uri="{02D57815-91ED-43cb-92C2-25804820EDAC}">
                        <c15:formulaRef>
                          <c15:sqref>Mean_Cfar_2020!$X$18</c15:sqref>
                        </c15:formulaRef>
                      </c:ext>
                    </c:extLst>
                    <c:numCache>
                      <c:formatCode>0.0%</c:formatCode>
                      <c:ptCount val="1"/>
                      <c:pt idx="0">
                        <c:v>0.99155682724330407</c:v>
                      </c:pt>
                    </c:numCache>
                  </c:numRef>
                </c:yVal>
                <c:smooth val="0"/>
                <c:extLst xmlns:c15="http://schemas.microsoft.com/office/drawing/2012/chart">
                  <c:ext xmlns:c16="http://schemas.microsoft.com/office/drawing/2014/chart" uri="{C3380CC4-5D6E-409C-BE32-E72D297353CC}">
                    <c16:uniqueId val="{00000011-C6CD-4B20-810B-1ED51EB303A3}"/>
                  </c:ext>
                </c:extLst>
              </c15:ser>
            </c15:filteredScatterSeries>
            <c15:filteredScatterSeries>
              <c15:ser>
                <c:idx val="16"/>
                <c:order val="16"/>
                <c:tx>
                  <c:strRef>
                    <c:extLst xmlns:c15="http://schemas.microsoft.com/office/drawing/2012/chart">
                      <c:ext xmlns:c15="http://schemas.microsoft.com/office/drawing/2012/chart" uri="{02D57815-91ED-43cb-92C2-25804820EDAC}">
                        <c15:formulaRef>
                          <c15:sqref>Mean_Cfar_2020!$V$19</c15:sqref>
                        </c15:formulaRef>
                      </c:ext>
                    </c:extLst>
                    <c:strCache>
                      <c:ptCount val="1"/>
                      <c:pt idx="0">
                        <c:v>GEN Base</c:v>
                      </c:pt>
                    </c:strCache>
                  </c:strRef>
                </c:tx>
                <c:spPr>
                  <a:ln w="25400" cap="rnd">
                    <a:noFill/>
                    <a:round/>
                  </a:ln>
                  <a:effectLst/>
                </c:spPr>
                <c:marker>
                  <c:symbol val="square"/>
                  <c:size val="14"/>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Mean_Cfar_2020!$W$19</c15:sqref>
                        </c15:formulaRef>
                      </c:ext>
                    </c:extLst>
                    <c:numCache>
                      <c:formatCode>0.0%</c:formatCode>
                      <c:ptCount val="1"/>
                      <c:pt idx="0">
                        <c:v>0.11857967071626249</c:v>
                      </c:pt>
                    </c:numCache>
                  </c:numRef>
                </c:xVal>
                <c:yVal>
                  <c:numRef>
                    <c:extLst xmlns:c15="http://schemas.microsoft.com/office/drawing/2012/chart">
                      <c:ext xmlns:c15="http://schemas.microsoft.com/office/drawing/2012/chart" uri="{02D57815-91ED-43cb-92C2-25804820EDAC}">
                        <c15:formulaRef>
                          <c15:sqref>Mean_Cfar_2020!$X$19</c15:sqref>
                        </c15:formulaRef>
                      </c:ext>
                    </c:extLst>
                    <c:numCache>
                      <c:formatCode>0.0%</c:formatCode>
                      <c:ptCount val="1"/>
                      <c:pt idx="0">
                        <c:v>1</c:v>
                      </c:pt>
                    </c:numCache>
                  </c:numRef>
                </c:yVal>
                <c:smooth val="0"/>
                <c:extLst xmlns:c15="http://schemas.microsoft.com/office/drawing/2012/chart">
                  <c:ext xmlns:c16="http://schemas.microsoft.com/office/drawing/2014/chart" uri="{C3380CC4-5D6E-409C-BE32-E72D297353CC}">
                    <c16:uniqueId val="{00000012-C6CD-4B20-810B-1ED51EB303A3}"/>
                  </c:ext>
                </c:extLst>
              </c15:ser>
            </c15:filteredScatterSeries>
          </c:ext>
        </c:extLst>
      </c:scatterChart>
      <c:valAx>
        <c:axId val="119162825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crossAx val="1191642816"/>
        <c:crosses val="autoZero"/>
        <c:crossBetween val="midCat"/>
      </c:valAx>
      <c:valAx>
        <c:axId val="1191642816"/>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162825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1"/>
          <c:tx>
            <c:strRef>
              <c:f>Mean_Cfar_2020!$V$4</c:f>
              <c:strCache>
                <c:ptCount val="1"/>
                <c:pt idx="0">
                  <c:v>MRD Base</c:v>
                </c:pt>
              </c:strCache>
            </c:strRef>
          </c:tx>
          <c:spPr>
            <a:ln w="25400" cap="rnd">
              <a:noFill/>
              <a:round/>
            </a:ln>
            <a:effectLst/>
          </c:spPr>
          <c:marker>
            <c:symbol val="diamond"/>
            <c:size val="14"/>
            <c:spPr>
              <a:solidFill>
                <a:srgbClr val="7030A0"/>
              </a:solidFill>
              <a:ln w="25400">
                <a:noFill/>
              </a:ln>
              <a:effectLst/>
            </c:spPr>
          </c:marker>
          <c:xVal>
            <c:numRef>
              <c:f>Mean_Cfar_2020!$W$4</c:f>
              <c:numCache>
                <c:formatCode>0.0%</c:formatCode>
                <c:ptCount val="1"/>
                <c:pt idx="0">
                  <c:v>0.1325635324774678</c:v>
                </c:pt>
              </c:numCache>
            </c:numRef>
          </c:xVal>
          <c:yVal>
            <c:numRef>
              <c:f>Mean_Cfar_2020!$X$4</c:f>
              <c:numCache>
                <c:formatCode>0.0%</c:formatCode>
                <c:ptCount val="1"/>
                <c:pt idx="0">
                  <c:v>1</c:v>
                </c:pt>
              </c:numCache>
            </c:numRef>
          </c:yVal>
          <c:smooth val="0"/>
          <c:extLst>
            <c:ext xmlns:c16="http://schemas.microsoft.com/office/drawing/2014/chart" uri="{C3380CC4-5D6E-409C-BE32-E72D297353CC}">
              <c16:uniqueId val="{00000000-BA6C-4DD8-979A-096CEFCE60C1}"/>
            </c:ext>
          </c:extLst>
        </c:ser>
        <c:ser>
          <c:idx val="4"/>
          <c:order val="4"/>
          <c:tx>
            <c:strRef>
              <c:f>Mean_Cfar_2020!$V$7</c:f>
              <c:strCache>
                <c:ptCount val="1"/>
                <c:pt idx="0">
                  <c:v>CEN Base</c:v>
                </c:pt>
              </c:strCache>
            </c:strRef>
          </c:tx>
          <c:spPr>
            <a:ln w="25400" cap="rnd">
              <a:noFill/>
              <a:round/>
            </a:ln>
            <a:effectLst/>
          </c:spPr>
          <c:marker>
            <c:symbol val="plus"/>
            <c:size val="14"/>
            <c:spPr>
              <a:noFill/>
              <a:ln w="9525">
                <a:solidFill>
                  <a:srgbClr val="5B9BD5"/>
                </a:solidFill>
                <a:prstDash val="solid"/>
              </a:ln>
              <a:effectLst/>
            </c:spPr>
          </c:marker>
          <c:xVal>
            <c:numRef>
              <c:f>Mean_Cfar_2020!$W$7</c:f>
              <c:numCache>
                <c:formatCode>0.0%</c:formatCode>
                <c:ptCount val="1"/>
                <c:pt idx="0">
                  <c:v>7.5294631165429934E-2</c:v>
                </c:pt>
              </c:numCache>
            </c:numRef>
          </c:xVal>
          <c:yVal>
            <c:numRef>
              <c:f>Mean_Cfar_2020!$X$7</c:f>
              <c:numCache>
                <c:formatCode>0.0%</c:formatCode>
                <c:ptCount val="1"/>
                <c:pt idx="0">
                  <c:v>1</c:v>
                </c:pt>
              </c:numCache>
            </c:numRef>
          </c:yVal>
          <c:smooth val="0"/>
          <c:extLst>
            <c:ext xmlns:c16="http://schemas.microsoft.com/office/drawing/2014/chart" uri="{C3380CC4-5D6E-409C-BE32-E72D297353CC}">
              <c16:uniqueId val="{00000001-BA6C-4DD8-979A-096CEFCE60C1}"/>
            </c:ext>
          </c:extLst>
        </c:ser>
        <c:ser>
          <c:idx val="7"/>
          <c:order val="7"/>
          <c:tx>
            <c:strRef>
              <c:f>Mean_Cfar_2020!$V$10</c:f>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f>Mean_Cfar_2020!$W$10</c:f>
              <c:numCache>
                <c:formatCode>0.0%</c:formatCode>
                <c:ptCount val="1"/>
                <c:pt idx="0">
                  <c:v>0.14341741688207504</c:v>
                </c:pt>
              </c:numCache>
            </c:numRef>
          </c:xVal>
          <c:yVal>
            <c:numRef>
              <c:f>Mean_Cfar_2020!$X$10</c:f>
              <c:numCache>
                <c:formatCode>0.0%</c:formatCode>
                <c:ptCount val="1"/>
                <c:pt idx="0">
                  <c:v>1</c:v>
                </c:pt>
              </c:numCache>
            </c:numRef>
          </c:yVal>
          <c:smooth val="0"/>
          <c:extLst>
            <c:ext xmlns:c16="http://schemas.microsoft.com/office/drawing/2014/chart" uri="{C3380CC4-5D6E-409C-BE32-E72D297353CC}">
              <c16:uniqueId val="{00000002-BA6C-4DD8-979A-096CEFCE60C1}"/>
            </c:ext>
          </c:extLst>
        </c:ser>
        <c:ser>
          <c:idx val="10"/>
          <c:order val="10"/>
          <c:tx>
            <c:strRef>
              <c:f>Mean_Cfar_2020!$V$13</c:f>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f>Mean_Cfar_2020!$W$13</c:f>
              <c:numCache>
                <c:formatCode>0.0%</c:formatCode>
                <c:ptCount val="1"/>
                <c:pt idx="0">
                  <c:v>0.12772262557415914</c:v>
                </c:pt>
              </c:numCache>
            </c:numRef>
          </c:xVal>
          <c:yVal>
            <c:numRef>
              <c:f>Mean_Cfar_2020!$X$13</c:f>
              <c:numCache>
                <c:formatCode>0.0%</c:formatCode>
                <c:ptCount val="1"/>
                <c:pt idx="0">
                  <c:v>1</c:v>
                </c:pt>
              </c:numCache>
            </c:numRef>
          </c:yVal>
          <c:smooth val="0"/>
          <c:extLst>
            <c:ext xmlns:c16="http://schemas.microsoft.com/office/drawing/2014/chart" uri="{C3380CC4-5D6E-409C-BE32-E72D297353CC}">
              <c16:uniqueId val="{00000003-BA6C-4DD8-979A-096CEFCE60C1}"/>
            </c:ext>
          </c:extLst>
        </c:ser>
        <c:ser>
          <c:idx val="13"/>
          <c:order val="13"/>
          <c:tx>
            <c:strRef>
              <c:f>Mean_Cfar_2020!$V$16</c:f>
              <c:strCache>
                <c:ptCount val="1"/>
                <c:pt idx="0">
                  <c:v>MRC Base</c:v>
                </c:pt>
              </c:strCache>
            </c:strRef>
          </c:tx>
          <c:spPr>
            <a:ln w="25400" cap="rnd">
              <a:noFill/>
              <a:round/>
            </a:ln>
            <a:effectLst/>
          </c:spPr>
          <c:marker>
            <c:symbol val="triangle"/>
            <c:size val="14"/>
            <c:spPr>
              <a:solidFill>
                <a:srgbClr val="FF0000"/>
              </a:solidFill>
              <a:ln w="25400">
                <a:noFill/>
              </a:ln>
              <a:effectLst/>
            </c:spPr>
          </c:marker>
          <c:xVal>
            <c:numRef>
              <c:f>Mean_Cfar_2020!$W$16</c:f>
              <c:numCache>
                <c:formatCode>0.0%</c:formatCode>
                <c:ptCount val="1"/>
                <c:pt idx="0">
                  <c:v>6.913074292053123E-2</c:v>
                </c:pt>
              </c:numCache>
            </c:numRef>
          </c:xVal>
          <c:yVal>
            <c:numRef>
              <c:f>Mean_Cfar_2020!$X$16</c:f>
              <c:numCache>
                <c:formatCode>0.0%</c:formatCode>
                <c:ptCount val="1"/>
                <c:pt idx="0">
                  <c:v>1</c:v>
                </c:pt>
              </c:numCache>
            </c:numRef>
          </c:yVal>
          <c:smooth val="0"/>
          <c:extLst>
            <c:ext xmlns:c16="http://schemas.microsoft.com/office/drawing/2014/chart" uri="{C3380CC4-5D6E-409C-BE32-E72D297353CC}">
              <c16:uniqueId val="{00000004-BA6C-4DD8-979A-096CEFCE60C1}"/>
            </c:ext>
          </c:extLst>
        </c:ser>
        <c:ser>
          <c:idx val="16"/>
          <c:order val="16"/>
          <c:tx>
            <c:strRef>
              <c:f>Mean_Cfar_2020!$V$19</c:f>
              <c:strCache>
                <c:ptCount val="1"/>
                <c:pt idx="0">
                  <c:v>GEN Base</c:v>
                </c:pt>
              </c:strCache>
            </c:strRef>
          </c:tx>
          <c:spPr>
            <a:ln w="25400" cap="rnd">
              <a:noFill/>
              <a:round/>
            </a:ln>
            <a:effectLst/>
          </c:spPr>
          <c:marker>
            <c:symbol val="square"/>
            <c:size val="14"/>
            <c:spPr>
              <a:solidFill>
                <a:srgbClr val="ED7D31"/>
              </a:solidFill>
              <a:ln w="25400">
                <a:noFill/>
              </a:ln>
              <a:effectLst/>
            </c:spPr>
          </c:marker>
          <c:xVal>
            <c:numRef>
              <c:f>Mean_Cfar_2020!$W$19</c:f>
              <c:numCache>
                <c:formatCode>0.0%</c:formatCode>
                <c:ptCount val="1"/>
                <c:pt idx="0">
                  <c:v>0.11857967071626249</c:v>
                </c:pt>
              </c:numCache>
            </c:numRef>
          </c:xVal>
          <c:yVal>
            <c:numRef>
              <c:f>Mean_Cfar_2020!$X$19</c:f>
              <c:numCache>
                <c:formatCode>0.0%</c:formatCode>
                <c:ptCount val="1"/>
                <c:pt idx="0">
                  <c:v>1</c:v>
                </c:pt>
              </c:numCache>
            </c:numRef>
          </c:yVal>
          <c:smooth val="0"/>
          <c:extLst>
            <c:ext xmlns:c16="http://schemas.microsoft.com/office/drawing/2014/chart" uri="{C3380CC4-5D6E-409C-BE32-E72D297353CC}">
              <c16:uniqueId val="{00000005-BA6C-4DD8-979A-096CEFCE60C1}"/>
            </c:ext>
          </c:extLst>
        </c:ser>
        <c:dLbls>
          <c:showLegendKey val="0"/>
          <c:showVal val="0"/>
          <c:showCatName val="0"/>
          <c:showSerName val="0"/>
          <c:showPercent val="0"/>
          <c:showBubbleSize val="0"/>
        </c:dLbls>
        <c:axId val="1191628256"/>
        <c:axId val="1191642816"/>
        <c:extLst>
          <c:ext xmlns:c15="http://schemas.microsoft.com/office/drawing/2012/chart" uri="{02D57815-91ED-43cb-92C2-25804820EDAC}">
            <c15:filteredScatterSeries>
              <c15:ser>
                <c:idx val="0"/>
                <c:order val="0"/>
                <c:tx>
                  <c:strRef>
                    <c:extLst>
                      <c:ext uri="{02D57815-91ED-43cb-92C2-25804820EDAC}">
                        <c15:formulaRef>
                          <c15:sqref>Mean_Cfar_2020!$V$3</c15:sqref>
                        </c15:formulaRef>
                      </c:ext>
                    </c:extLst>
                    <c:strCache>
                      <c:ptCount val="1"/>
                      <c:pt idx="0">
                        <c:v>MRD L B-B</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Mean_Cfar_2020!$W$3</c15:sqref>
                        </c15:formulaRef>
                      </c:ext>
                    </c:extLst>
                    <c:numCache>
                      <c:formatCode>0.0%</c:formatCode>
                      <c:ptCount val="1"/>
                      <c:pt idx="0">
                        <c:v>0.11425087857706376</c:v>
                      </c:pt>
                    </c:numCache>
                  </c:numRef>
                </c:xVal>
                <c:yVal>
                  <c:numRef>
                    <c:extLst>
                      <c:ext uri="{02D57815-91ED-43cb-92C2-25804820EDAC}">
                        <c15:formulaRef>
                          <c15:sqref>Mean_Cfar_2020!$X$3</c15:sqref>
                        </c15:formulaRef>
                      </c:ext>
                    </c:extLst>
                    <c:numCache>
                      <c:formatCode>0.0%</c:formatCode>
                      <c:ptCount val="1"/>
                      <c:pt idx="0">
                        <c:v>0.99283989576609533</c:v>
                      </c:pt>
                    </c:numCache>
                  </c:numRef>
                </c:yVal>
                <c:smooth val="0"/>
                <c:extLst>
                  <c:ext xmlns:c16="http://schemas.microsoft.com/office/drawing/2014/chart" uri="{C3380CC4-5D6E-409C-BE32-E72D297353CC}">
                    <c16:uniqueId val="{00000006-BA6C-4DD8-979A-096CEFCE60C1}"/>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Mean_Cfar_2020!$V$5</c15:sqref>
                        </c15:formulaRef>
                      </c:ext>
                    </c:extLst>
                    <c:strCache>
                      <c:ptCount val="1"/>
                      <c:pt idx="0">
                        <c:v>MRD M B-B</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Mean_Cfar_2020!$W$5</c15:sqref>
                        </c15:formulaRef>
                      </c:ext>
                    </c:extLst>
                    <c:numCache>
                      <c:formatCode>0.0%</c:formatCode>
                      <c:ptCount val="1"/>
                      <c:pt idx="0">
                        <c:v>0.14032130818331778</c:v>
                      </c:pt>
                    </c:numCache>
                  </c:numRef>
                </c:xVal>
                <c:yVal>
                  <c:numRef>
                    <c:extLst xmlns:c15="http://schemas.microsoft.com/office/drawing/2012/chart">
                      <c:ext xmlns:c15="http://schemas.microsoft.com/office/drawing/2012/chart" uri="{02D57815-91ED-43cb-92C2-25804820EDAC}">
                        <c15:formulaRef>
                          <c15:sqref>Mean_Cfar_2020!$X$5</c15:sqref>
                        </c15:formulaRef>
                      </c:ext>
                    </c:extLst>
                    <c:numCache>
                      <c:formatCode>0.0%</c:formatCode>
                      <c:ptCount val="1"/>
                      <c:pt idx="0">
                        <c:v>1.0012790169499628</c:v>
                      </c:pt>
                    </c:numCache>
                  </c:numRef>
                </c:yVal>
                <c:smooth val="0"/>
                <c:extLst xmlns:c15="http://schemas.microsoft.com/office/drawing/2012/chart">
                  <c:ext xmlns:c16="http://schemas.microsoft.com/office/drawing/2014/chart" uri="{C3380CC4-5D6E-409C-BE32-E72D297353CC}">
                    <c16:uniqueId val="{00000007-BA6C-4DD8-979A-096CEFCE60C1}"/>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Mean_Cfar_2020!$V$6</c15:sqref>
                        </c15:formulaRef>
                      </c:ext>
                    </c:extLst>
                    <c:strCache>
                      <c:ptCount val="1"/>
                      <c:pt idx="0">
                        <c:v>CEN L B-B</c:v>
                      </c:pt>
                    </c:strCache>
                  </c:strRef>
                </c:tx>
                <c:spPr>
                  <a:ln w="25400" cap="rnd">
                    <a:noFill/>
                    <a:round/>
                  </a:ln>
                  <a:effectLst/>
                </c:spPr>
                <c:marker>
                  <c:symbol val="plus"/>
                  <c:size val="9"/>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Mean_Cfar_2020!$W$6</c15:sqref>
                        </c15:formulaRef>
                      </c:ext>
                    </c:extLst>
                    <c:numCache>
                      <c:formatCode>0.0%</c:formatCode>
                      <c:ptCount val="1"/>
                      <c:pt idx="0">
                        <c:v>6.9547504728648332E-2</c:v>
                      </c:pt>
                    </c:numCache>
                  </c:numRef>
                </c:xVal>
                <c:yVal>
                  <c:numRef>
                    <c:extLst xmlns:c15="http://schemas.microsoft.com/office/drawing/2012/chart">
                      <c:ext xmlns:c15="http://schemas.microsoft.com/office/drawing/2012/chart" uri="{02D57815-91ED-43cb-92C2-25804820EDAC}">
                        <c15:formulaRef>
                          <c15:sqref>Mean_Cfar_2020!$X$6</c15:sqref>
                        </c15:formulaRef>
                      </c:ext>
                    </c:extLst>
                    <c:numCache>
                      <c:formatCode>0.0%</c:formatCode>
                      <c:ptCount val="1"/>
                      <c:pt idx="0">
                        <c:v>1.0028190018914593</c:v>
                      </c:pt>
                    </c:numCache>
                  </c:numRef>
                </c:yVal>
                <c:smooth val="0"/>
                <c:extLst xmlns:c15="http://schemas.microsoft.com/office/drawing/2012/chart">
                  <c:ext xmlns:c16="http://schemas.microsoft.com/office/drawing/2014/chart" uri="{C3380CC4-5D6E-409C-BE32-E72D297353CC}">
                    <c16:uniqueId val="{00000008-BA6C-4DD8-979A-096CEFCE60C1}"/>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Mean_Cfar_2020!$V$8</c15:sqref>
                        </c15:formulaRef>
                      </c:ext>
                    </c:extLst>
                    <c:strCache>
                      <c:ptCount val="1"/>
                      <c:pt idx="0">
                        <c:v>CEN M B-B</c:v>
                      </c:pt>
                    </c:strCache>
                  </c:strRef>
                </c:tx>
                <c:spPr>
                  <a:ln w="25400" cap="rnd">
                    <a:noFill/>
                    <a:round/>
                  </a:ln>
                  <a:effectLst/>
                </c:spPr>
                <c:marker>
                  <c:symbol val="plus"/>
                  <c:size val="24"/>
                  <c:spPr>
                    <a:noFill/>
                    <a:ln w="9525">
                      <a:solidFill>
                        <a:srgbClr val="5B9BD5"/>
                      </a:solidFill>
                      <a:prstDash val="solid"/>
                    </a:ln>
                    <a:effectLst/>
                  </c:spPr>
                </c:marker>
                <c:xVal>
                  <c:numRef>
                    <c:extLst xmlns:c15="http://schemas.microsoft.com/office/drawing/2012/chart">
                      <c:ext xmlns:c15="http://schemas.microsoft.com/office/drawing/2012/chart" uri="{02D57815-91ED-43cb-92C2-25804820EDAC}">
                        <c15:formulaRef>
                          <c15:sqref>Mean_Cfar_2020!$W$8</c15:sqref>
                        </c15:formulaRef>
                      </c:ext>
                    </c:extLst>
                    <c:numCache>
                      <c:formatCode>0.0%</c:formatCode>
                      <c:ptCount val="1"/>
                      <c:pt idx="0">
                        <c:v>8.3606139967990684E-2</c:v>
                      </c:pt>
                    </c:numCache>
                  </c:numRef>
                </c:xVal>
                <c:yVal>
                  <c:numRef>
                    <c:extLst xmlns:c15="http://schemas.microsoft.com/office/drawing/2012/chart">
                      <c:ext xmlns:c15="http://schemas.microsoft.com/office/drawing/2012/chart" uri="{02D57815-91ED-43cb-92C2-25804820EDAC}">
                        <c15:formulaRef>
                          <c15:sqref>Mean_Cfar_2020!$X$8</c15:sqref>
                        </c15:formulaRef>
                      </c:ext>
                    </c:extLst>
                    <c:numCache>
                      <c:formatCode>0.0%</c:formatCode>
                      <c:ptCount val="1"/>
                      <c:pt idx="0">
                        <c:v>0.99370726029390366</c:v>
                      </c:pt>
                    </c:numCache>
                  </c:numRef>
                </c:yVal>
                <c:smooth val="0"/>
                <c:extLst xmlns:c15="http://schemas.microsoft.com/office/drawing/2012/chart">
                  <c:ext xmlns:c16="http://schemas.microsoft.com/office/drawing/2014/chart" uri="{C3380CC4-5D6E-409C-BE32-E72D297353CC}">
                    <c16:uniqueId val="{00000009-BA6C-4DD8-979A-096CEFCE60C1}"/>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Mean_Cfar_2020!$V$9</c15:sqref>
                        </c15:formulaRef>
                      </c:ext>
                    </c:extLst>
                    <c:strCache>
                      <c:ptCount val="1"/>
                      <c:pt idx="0">
                        <c:v>Wind L B-B</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Mean_Cfar_2020!$W$9</c15:sqref>
                        </c15:formulaRef>
                      </c:ext>
                    </c:extLst>
                    <c:numCache>
                      <c:formatCode>0.0%</c:formatCode>
                      <c:ptCount val="1"/>
                      <c:pt idx="0">
                        <c:v>0.13958463321151618</c:v>
                      </c:pt>
                    </c:numCache>
                  </c:numRef>
                </c:xVal>
                <c:yVal>
                  <c:numRef>
                    <c:extLst xmlns:c15="http://schemas.microsoft.com/office/drawing/2012/chart">
                      <c:ext xmlns:c15="http://schemas.microsoft.com/office/drawing/2012/chart" uri="{02D57815-91ED-43cb-92C2-25804820EDAC}">
                        <c15:formulaRef>
                          <c15:sqref>Mean_Cfar_2020!$X$9</c15:sqref>
                        </c15:formulaRef>
                      </c:ext>
                    </c:extLst>
                    <c:numCache>
                      <c:formatCode>0.0%</c:formatCode>
                      <c:ptCount val="1"/>
                      <c:pt idx="0">
                        <c:v>0.99197789464301633</c:v>
                      </c:pt>
                    </c:numCache>
                  </c:numRef>
                </c:yVal>
                <c:smooth val="0"/>
                <c:extLst xmlns:c15="http://schemas.microsoft.com/office/drawing/2012/chart">
                  <c:ext xmlns:c16="http://schemas.microsoft.com/office/drawing/2014/chart" uri="{C3380CC4-5D6E-409C-BE32-E72D297353CC}">
                    <c16:uniqueId val="{0000000A-BA6C-4DD8-979A-096CEFCE60C1}"/>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Mean_Cfar_2020!$V$11</c15:sqref>
                        </c15:formulaRef>
                      </c:ext>
                    </c:extLst>
                    <c:strCache>
                      <c:ptCount val="1"/>
                      <c:pt idx="0">
                        <c:v>Wind M B-B</c:v>
                      </c:pt>
                    </c:strCache>
                  </c:strRef>
                </c:tx>
                <c:spPr>
                  <a:ln w="25400" cap="rnd">
                    <a:noFill/>
                    <a:round/>
                  </a:ln>
                  <a:effectLst/>
                </c:spPr>
                <c:marker>
                  <c:symbol val="star"/>
                  <c:size val="24"/>
                  <c:spPr>
                    <a:noFill/>
                    <a:ln w="9525">
                      <a:solidFill>
                        <a:srgbClr val="70AD47"/>
                      </a:solidFill>
                      <a:prstDash val="solid"/>
                    </a:ln>
                    <a:effectLst/>
                  </c:spPr>
                </c:marker>
                <c:dPt>
                  <c:idx val="0"/>
                  <c:marker>
                    <c:symbol val="star"/>
                    <c:size val="24"/>
                    <c:spPr>
                      <a:noFill/>
                      <a:ln w="9525">
                        <a:solidFill>
                          <a:srgbClr val="70AD47"/>
                        </a:solidFill>
                        <a:prstDash val="solid"/>
                      </a:ln>
                      <a:effectLst/>
                    </c:spPr>
                  </c:marker>
                  <c:bubble3D val="0"/>
                  <c:extLst xmlns:c15="http://schemas.microsoft.com/office/drawing/2012/chart">
                    <c:ext xmlns:c16="http://schemas.microsoft.com/office/drawing/2014/chart" uri="{C3380CC4-5D6E-409C-BE32-E72D297353CC}">
                      <c16:uniqueId val="{0000000B-BA6C-4DD8-979A-096CEFCE60C1}"/>
                    </c:ext>
                  </c:extLst>
                </c:dPt>
                <c:xVal>
                  <c:numRef>
                    <c:extLst xmlns:c15="http://schemas.microsoft.com/office/drawing/2012/chart">
                      <c:ext xmlns:c15="http://schemas.microsoft.com/office/drawing/2012/chart" uri="{02D57815-91ED-43cb-92C2-25804820EDAC}">
                        <c15:formulaRef>
                          <c15:sqref>Mean_Cfar_2020!$W$11</c15:sqref>
                        </c15:formulaRef>
                      </c:ext>
                    </c:extLst>
                    <c:numCache>
                      <c:formatCode>0.0%</c:formatCode>
                      <c:ptCount val="1"/>
                      <c:pt idx="0">
                        <c:v>0.15143952223905874</c:v>
                      </c:pt>
                    </c:numCache>
                  </c:numRef>
                </c:xVal>
                <c:yVal>
                  <c:numRef>
                    <c:extLst xmlns:c15="http://schemas.microsoft.com/office/drawing/2012/chart">
                      <c:ext xmlns:c15="http://schemas.microsoft.com/office/drawing/2012/chart" uri="{02D57815-91ED-43cb-92C2-25804820EDAC}">
                        <c15:formulaRef>
                          <c15:sqref>Mean_Cfar_2020!$X$11</c15:sqref>
                        </c15:formulaRef>
                      </c:ext>
                    </c:extLst>
                    <c:numCache>
                      <c:formatCode>0.0%</c:formatCode>
                      <c:ptCount val="1"/>
                      <c:pt idx="0">
                        <c:v>0.99946519297620107</c:v>
                      </c:pt>
                    </c:numCache>
                  </c:numRef>
                </c:yVal>
                <c:smooth val="0"/>
                <c:extLst xmlns:c15="http://schemas.microsoft.com/office/drawing/2012/chart">
                  <c:ext xmlns:c16="http://schemas.microsoft.com/office/drawing/2014/chart" uri="{C3380CC4-5D6E-409C-BE32-E72D297353CC}">
                    <c16:uniqueId val="{0000000C-BA6C-4DD8-979A-096CEFCE60C1}"/>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Mean_Cfar_2020!$V$12</c15:sqref>
                        </c15:formulaRef>
                      </c:ext>
                    </c:extLst>
                    <c:strCache>
                      <c:ptCount val="1"/>
                      <c:pt idx="0">
                        <c:v>Solar L B-B</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Mean_Cfar_2020!$W$12</c15:sqref>
                        </c15:formulaRef>
                      </c:ext>
                    </c:extLst>
                    <c:numCache>
                      <c:formatCode>0.0%</c:formatCode>
                      <c:ptCount val="1"/>
                      <c:pt idx="0">
                        <c:v>0.11601718773151579</c:v>
                      </c:pt>
                    </c:numCache>
                  </c:numRef>
                </c:xVal>
                <c:yVal>
                  <c:numRef>
                    <c:extLst xmlns:c15="http://schemas.microsoft.com/office/drawing/2012/chart">
                      <c:ext xmlns:c15="http://schemas.microsoft.com/office/drawing/2012/chart" uri="{02D57815-91ED-43cb-92C2-25804820EDAC}">
                        <c15:formulaRef>
                          <c15:sqref>Mean_Cfar_2020!$X$12</c15:sqref>
                        </c15:formulaRef>
                      </c:ext>
                    </c:extLst>
                    <c:numCache>
                      <c:formatCode>0.0%</c:formatCode>
                      <c:ptCount val="1"/>
                      <c:pt idx="0">
                        <c:v>1.005037783375315</c:v>
                      </c:pt>
                    </c:numCache>
                  </c:numRef>
                </c:yVal>
                <c:smooth val="0"/>
                <c:extLst xmlns:c15="http://schemas.microsoft.com/office/drawing/2012/chart">
                  <c:ext xmlns:c16="http://schemas.microsoft.com/office/drawing/2014/chart" uri="{C3380CC4-5D6E-409C-BE32-E72D297353CC}">
                    <c16:uniqueId val="{0000000D-BA6C-4DD8-979A-096CEFCE60C1}"/>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Mean_Cfar_2020!$V$14</c15:sqref>
                        </c15:formulaRef>
                      </c:ext>
                    </c:extLst>
                    <c:strCache>
                      <c:ptCount val="1"/>
                      <c:pt idx="0">
                        <c:v>Solar M B-B</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Mean_Cfar_2020!$W$14</c15:sqref>
                        </c15:formulaRef>
                      </c:ext>
                    </c:extLst>
                    <c:numCache>
                      <c:formatCode>0.0%</c:formatCode>
                      <c:ptCount val="1"/>
                      <c:pt idx="0">
                        <c:v>0.14994814046525412</c:v>
                      </c:pt>
                    </c:numCache>
                  </c:numRef>
                </c:xVal>
                <c:yVal>
                  <c:numRef>
                    <c:extLst xmlns:c15="http://schemas.microsoft.com/office/drawing/2012/chart">
                      <c:ext xmlns:c15="http://schemas.microsoft.com/office/drawing/2012/chart" uri="{02D57815-91ED-43cb-92C2-25804820EDAC}">
                        <c15:formulaRef>
                          <c15:sqref>Mean_Cfar_2020!$X$14</c15:sqref>
                        </c15:formulaRef>
                      </c:ext>
                    </c:extLst>
                    <c:numCache>
                      <c:formatCode>0.0%</c:formatCode>
                      <c:ptCount val="1"/>
                      <c:pt idx="0">
                        <c:v>0.99155430434138403</c:v>
                      </c:pt>
                    </c:numCache>
                  </c:numRef>
                </c:yVal>
                <c:smooth val="0"/>
                <c:extLst xmlns:c15="http://schemas.microsoft.com/office/drawing/2012/chart">
                  <c:ext xmlns:c16="http://schemas.microsoft.com/office/drawing/2014/chart" uri="{C3380CC4-5D6E-409C-BE32-E72D297353CC}">
                    <c16:uniqueId val="{0000000E-BA6C-4DD8-979A-096CEFCE60C1}"/>
                  </c:ext>
                </c:extLst>
              </c15:ser>
            </c15:filteredScatterSeries>
            <c15:filteredScatterSeries>
              <c15:ser>
                <c:idx val="12"/>
                <c:order val="12"/>
                <c:tx>
                  <c:strRef>
                    <c:extLst xmlns:c15="http://schemas.microsoft.com/office/drawing/2012/chart">
                      <c:ext xmlns:c15="http://schemas.microsoft.com/office/drawing/2012/chart" uri="{02D57815-91ED-43cb-92C2-25804820EDAC}">
                        <c15:formulaRef>
                          <c15:sqref>Mean_Cfar_2020!$V$15</c15:sqref>
                        </c15:formulaRef>
                      </c:ext>
                    </c:extLst>
                    <c:strCache>
                      <c:ptCount val="1"/>
                      <c:pt idx="0">
                        <c:v>MRC L B-B</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Mean_Cfar_2020!$W$15</c15:sqref>
                        </c15:formulaRef>
                      </c:ext>
                    </c:extLst>
                    <c:numCache>
                      <c:formatCode>0.0%</c:formatCode>
                      <c:ptCount val="1"/>
                      <c:pt idx="0">
                        <c:v>6.1211598311404186E-2</c:v>
                      </c:pt>
                    </c:numCache>
                  </c:numRef>
                </c:xVal>
                <c:yVal>
                  <c:numRef>
                    <c:extLst xmlns:c15="http://schemas.microsoft.com/office/drawing/2012/chart">
                      <c:ext xmlns:c15="http://schemas.microsoft.com/office/drawing/2012/chart" uri="{02D57815-91ED-43cb-92C2-25804820EDAC}">
                        <c15:formulaRef>
                          <c15:sqref>Mean_Cfar_2020!$X$15</c15:sqref>
                        </c15:formulaRef>
                      </c:ext>
                    </c:extLst>
                    <c:numCache>
                      <c:formatCode>0.0%</c:formatCode>
                      <c:ptCount val="1"/>
                      <c:pt idx="0">
                        <c:v>0.99177271746833895</c:v>
                      </c:pt>
                    </c:numCache>
                  </c:numRef>
                </c:yVal>
                <c:smooth val="0"/>
                <c:extLst xmlns:c15="http://schemas.microsoft.com/office/drawing/2012/chart">
                  <c:ext xmlns:c16="http://schemas.microsoft.com/office/drawing/2014/chart" uri="{C3380CC4-5D6E-409C-BE32-E72D297353CC}">
                    <c16:uniqueId val="{0000000F-BA6C-4DD8-979A-096CEFCE60C1}"/>
                  </c:ext>
                </c:extLst>
              </c15:ser>
            </c15:filteredScatterSeries>
            <c15:filteredScatterSeries>
              <c15:ser>
                <c:idx val="14"/>
                <c:order val="14"/>
                <c:tx>
                  <c:strRef>
                    <c:extLst xmlns:c15="http://schemas.microsoft.com/office/drawing/2012/chart">
                      <c:ext xmlns:c15="http://schemas.microsoft.com/office/drawing/2012/chart" uri="{02D57815-91ED-43cb-92C2-25804820EDAC}">
                        <c15:formulaRef>
                          <c15:sqref>Mean_Cfar_2020!$V$17</c15:sqref>
                        </c15:formulaRef>
                      </c:ext>
                    </c:extLst>
                    <c:strCache>
                      <c:ptCount val="1"/>
                      <c:pt idx="0">
                        <c:v>MRC M B-B</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Mean_Cfar_2020!$W$17</c15:sqref>
                        </c15:formulaRef>
                      </c:ext>
                    </c:extLst>
                    <c:numCache>
                      <c:formatCode>0.0%</c:formatCode>
                      <c:ptCount val="1"/>
                      <c:pt idx="0">
                        <c:v>7.5632453086001306E-2</c:v>
                      </c:pt>
                    </c:numCache>
                  </c:numRef>
                </c:xVal>
                <c:yVal>
                  <c:numRef>
                    <c:extLst xmlns:c15="http://schemas.microsoft.com/office/drawing/2012/chart">
                      <c:ext xmlns:c15="http://schemas.microsoft.com/office/drawing/2012/chart" uri="{02D57815-91ED-43cb-92C2-25804820EDAC}">
                        <c15:formulaRef>
                          <c15:sqref>Mean_Cfar_2020!$X$17</c15:sqref>
                        </c15:formulaRef>
                      </c:ext>
                    </c:extLst>
                    <c:numCache>
                      <c:formatCode>0.0%</c:formatCode>
                      <c:ptCount val="1"/>
                      <c:pt idx="0">
                        <c:v>1.0030197516408346</c:v>
                      </c:pt>
                    </c:numCache>
                  </c:numRef>
                </c:yVal>
                <c:smooth val="0"/>
                <c:extLst xmlns:c15="http://schemas.microsoft.com/office/drawing/2012/chart">
                  <c:ext xmlns:c16="http://schemas.microsoft.com/office/drawing/2014/chart" uri="{C3380CC4-5D6E-409C-BE32-E72D297353CC}">
                    <c16:uniqueId val="{00000010-BA6C-4DD8-979A-096CEFCE60C1}"/>
                  </c:ext>
                </c:extLst>
              </c15:ser>
            </c15:filteredScatterSeries>
            <c15:filteredScatterSeries>
              <c15:ser>
                <c:idx val="15"/>
                <c:order val="15"/>
                <c:tx>
                  <c:strRef>
                    <c:extLst xmlns:c15="http://schemas.microsoft.com/office/drawing/2012/chart">
                      <c:ext xmlns:c15="http://schemas.microsoft.com/office/drawing/2012/chart" uri="{02D57815-91ED-43cb-92C2-25804820EDAC}">
                        <c15:formulaRef>
                          <c15:sqref>Mean_Cfar_2020!$V$18</c15:sqref>
                        </c15:formulaRef>
                      </c:ext>
                    </c:extLst>
                    <c:strCache>
                      <c:ptCount val="1"/>
                      <c:pt idx="0">
                        <c:v>GEN L B-B</c:v>
                      </c:pt>
                    </c:strCache>
                  </c:strRef>
                </c:tx>
                <c:spPr>
                  <a:ln w="25400" cap="rnd">
                    <a:noFill/>
                    <a:round/>
                  </a:ln>
                  <a:effectLst/>
                </c:spPr>
                <c:marker>
                  <c:symbol val="square"/>
                  <c:size val="9"/>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Mean_Cfar_2020!$W$18</c15:sqref>
                        </c15:formulaRef>
                      </c:ext>
                    </c:extLst>
                    <c:numCache>
                      <c:formatCode>0.0%</c:formatCode>
                      <c:ptCount val="1"/>
                      <c:pt idx="0">
                        <c:v>0.10356958581546977</c:v>
                      </c:pt>
                    </c:numCache>
                  </c:numRef>
                </c:xVal>
                <c:yVal>
                  <c:numRef>
                    <c:extLst xmlns:c15="http://schemas.microsoft.com/office/drawing/2012/chart">
                      <c:ext xmlns:c15="http://schemas.microsoft.com/office/drawing/2012/chart" uri="{02D57815-91ED-43cb-92C2-25804820EDAC}">
                        <c15:formulaRef>
                          <c15:sqref>Mean_Cfar_2020!$X$18</c15:sqref>
                        </c15:formulaRef>
                      </c:ext>
                    </c:extLst>
                    <c:numCache>
                      <c:formatCode>0.0%</c:formatCode>
                      <c:ptCount val="1"/>
                      <c:pt idx="0">
                        <c:v>0.99155682724330407</c:v>
                      </c:pt>
                    </c:numCache>
                  </c:numRef>
                </c:yVal>
                <c:smooth val="0"/>
                <c:extLst xmlns:c15="http://schemas.microsoft.com/office/drawing/2012/chart">
                  <c:ext xmlns:c16="http://schemas.microsoft.com/office/drawing/2014/chart" uri="{C3380CC4-5D6E-409C-BE32-E72D297353CC}">
                    <c16:uniqueId val="{00000011-BA6C-4DD8-979A-096CEFCE60C1}"/>
                  </c:ext>
                </c:extLst>
              </c15:ser>
            </c15:filteredScatterSeries>
            <c15:filteredScatterSeries>
              <c15:ser>
                <c:idx val="17"/>
                <c:order val="17"/>
                <c:tx>
                  <c:strRef>
                    <c:extLst xmlns:c15="http://schemas.microsoft.com/office/drawing/2012/chart">
                      <c:ext xmlns:c15="http://schemas.microsoft.com/office/drawing/2012/chart" uri="{02D57815-91ED-43cb-92C2-25804820EDAC}">
                        <c15:formulaRef>
                          <c15:sqref>Mean_Cfar_2020!$V$20</c15:sqref>
                        </c15:formulaRef>
                      </c:ext>
                    </c:extLst>
                    <c:strCache>
                      <c:ptCount val="1"/>
                      <c:pt idx="0">
                        <c:v>GEN M B-B</c:v>
                      </c:pt>
                    </c:strCache>
                  </c:strRef>
                </c:tx>
                <c:spPr>
                  <a:ln w="25400" cap="rnd">
                    <a:noFill/>
                    <a:round/>
                  </a:ln>
                  <a:effectLst/>
                </c:spPr>
                <c:marker>
                  <c:symbol val="square"/>
                  <c:size val="24"/>
                  <c:spPr>
                    <a:solidFill>
                      <a:srgbClr val="ED7D31"/>
                    </a:solidFill>
                    <a:ln w="25400">
                      <a:noFill/>
                    </a:ln>
                    <a:effectLst/>
                  </c:spPr>
                </c:marker>
                <c:xVal>
                  <c:numRef>
                    <c:extLst xmlns:c15="http://schemas.microsoft.com/office/drawing/2012/chart">
                      <c:ext xmlns:c15="http://schemas.microsoft.com/office/drawing/2012/chart" uri="{02D57815-91ED-43cb-92C2-25804820EDAC}">
                        <c15:formulaRef>
                          <c15:sqref>Mean_Cfar_2020!$W$20</c15:sqref>
                        </c15:formulaRef>
                      </c:ext>
                    </c:extLst>
                    <c:numCache>
                      <c:formatCode>0.0%</c:formatCode>
                      <c:ptCount val="1"/>
                      <c:pt idx="0">
                        <c:v>0.12725737604953327</c:v>
                      </c:pt>
                    </c:numCache>
                  </c:numRef>
                </c:xVal>
                <c:yVal>
                  <c:numRef>
                    <c:extLst xmlns:c15="http://schemas.microsoft.com/office/drawing/2012/chart">
                      <c:ext xmlns:c15="http://schemas.microsoft.com/office/drawing/2012/chart" uri="{02D57815-91ED-43cb-92C2-25804820EDAC}">
                        <c15:formulaRef>
                          <c15:sqref>Mean_Cfar_2020!$X$20</c15:sqref>
                        </c15:formulaRef>
                      </c:ext>
                    </c:extLst>
                    <c:numCache>
                      <c:formatCode>0.0%</c:formatCode>
                      <c:ptCount val="1"/>
                      <c:pt idx="0">
                        <c:v>1.0044561189549228</c:v>
                      </c:pt>
                    </c:numCache>
                  </c:numRef>
                </c:yVal>
                <c:smooth val="0"/>
                <c:extLst xmlns:c15="http://schemas.microsoft.com/office/drawing/2012/chart">
                  <c:ext xmlns:c16="http://schemas.microsoft.com/office/drawing/2014/chart" uri="{C3380CC4-5D6E-409C-BE32-E72D297353CC}">
                    <c16:uniqueId val="{00000012-BA6C-4DD8-979A-096CEFCE60C1}"/>
                  </c:ext>
                </c:extLst>
              </c15:ser>
            </c15:filteredScatterSeries>
          </c:ext>
        </c:extLst>
      </c:scatterChart>
      <c:valAx>
        <c:axId val="119162825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crossAx val="1191642816"/>
        <c:crosses val="autoZero"/>
        <c:crossBetween val="midCat"/>
      </c:valAx>
      <c:valAx>
        <c:axId val="1191642816"/>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162825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1"/>
          <c:tx>
            <c:strRef>
              <c:f>Mean_Cfar!$V$4</c:f>
              <c:strCache>
                <c:ptCount val="1"/>
                <c:pt idx="0">
                  <c:v>MRD Base</c:v>
                </c:pt>
              </c:strCache>
            </c:strRef>
          </c:tx>
          <c:spPr>
            <a:ln w="25400" cap="rnd">
              <a:noFill/>
              <a:round/>
            </a:ln>
            <a:effectLst/>
          </c:spPr>
          <c:marker>
            <c:symbol val="diamond"/>
            <c:size val="14"/>
            <c:spPr>
              <a:solidFill>
                <a:srgbClr val="7030A0"/>
              </a:solidFill>
              <a:ln w="25400">
                <a:noFill/>
              </a:ln>
              <a:effectLst/>
            </c:spPr>
          </c:marker>
          <c:xVal>
            <c:numRef>
              <c:f>Mean_Cfar!$W$4</c:f>
              <c:numCache>
                <c:formatCode>0%</c:formatCode>
                <c:ptCount val="1"/>
                <c:pt idx="0">
                  <c:v>0.12430667382358203</c:v>
                </c:pt>
              </c:numCache>
            </c:numRef>
          </c:xVal>
          <c:yVal>
            <c:numRef>
              <c:f>Mean_Cfar!$X$4</c:f>
              <c:numCache>
                <c:formatCode>0%</c:formatCode>
                <c:ptCount val="1"/>
                <c:pt idx="0">
                  <c:v>1</c:v>
                </c:pt>
              </c:numCache>
            </c:numRef>
          </c:yVal>
          <c:smooth val="0"/>
          <c:extLst>
            <c:ext xmlns:c16="http://schemas.microsoft.com/office/drawing/2014/chart" uri="{C3380CC4-5D6E-409C-BE32-E72D297353CC}">
              <c16:uniqueId val="{00000000-0125-46B5-9BCF-284C06FC55B4}"/>
            </c:ext>
          </c:extLst>
        </c:ser>
        <c:ser>
          <c:idx val="4"/>
          <c:order val="4"/>
          <c:tx>
            <c:strRef>
              <c:f>Mean_Cfar!$V$7</c:f>
              <c:strCache>
                <c:ptCount val="1"/>
                <c:pt idx="0">
                  <c:v>CEN Base</c:v>
                </c:pt>
              </c:strCache>
            </c:strRef>
          </c:tx>
          <c:spPr>
            <a:ln w="25400" cap="rnd">
              <a:noFill/>
              <a:round/>
            </a:ln>
            <a:effectLst/>
          </c:spPr>
          <c:marker>
            <c:symbol val="plus"/>
            <c:size val="14"/>
            <c:spPr>
              <a:noFill/>
              <a:ln w="9525">
                <a:solidFill>
                  <a:srgbClr val="4472C4"/>
                </a:solidFill>
                <a:prstDash val="solid"/>
              </a:ln>
              <a:effectLst/>
            </c:spPr>
          </c:marker>
          <c:xVal>
            <c:numRef>
              <c:f>Mean_Cfar!$W$7</c:f>
              <c:numCache>
                <c:formatCode>0%</c:formatCode>
                <c:ptCount val="1"/>
                <c:pt idx="0">
                  <c:v>7.9306969459671098E-2</c:v>
                </c:pt>
              </c:numCache>
            </c:numRef>
          </c:xVal>
          <c:yVal>
            <c:numRef>
              <c:f>Mean_Cfar!$X$7</c:f>
              <c:numCache>
                <c:formatCode>0%</c:formatCode>
                <c:ptCount val="1"/>
                <c:pt idx="0">
                  <c:v>1</c:v>
                </c:pt>
              </c:numCache>
            </c:numRef>
          </c:yVal>
          <c:smooth val="0"/>
          <c:extLst>
            <c:ext xmlns:c16="http://schemas.microsoft.com/office/drawing/2014/chart" uri="{C3380CC4-5D6E-409C-BE32-E72D297353CC}">
              <c16:uniqueId val="{00000001-0125-46B5-9BCF-284C06FC55B4}"/>
            </c:ext>
          </c:extLst>
        </c:ser>
        <c:ser>
          <c:idx val="7"/>
          <c:order val="7"/>
          <c:tx>
            <c:strRef>
              <c:f>Mean_Cfar!$V$10</c:f>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f>Mean_Cfar!$W$10</c:f>
              <c:numCache>
                <c:formatCode>0%</c:formatCode>
                <c:ptCount val="1"/>
                <c:pt idx="0">
                  <c:v>0.23243518047788511</c:v>
                </c:pt>
              </c:numCache>
            </c:numRef>
          </c:xVal>
          <c:yVal>
            <c:numRef>
              <c:f>Mean_Cfar!$X$10</c:f>
              <c:numCache>
                <c:formatCode>0%</c:formatCode>
                <c:ptCount val="1"/>
                <c:pt idx="0">
                  <c:v>1</c:v>
                </c:pt>
              </c:numCache>
            </c:numRef>
          </c:yVal>
          <c:smooth val="0"/>
          <c:extLst>
            <c:ext xmlns:c16="http://schemas.microsoft.com/office/drawing/2014/chart" uri="{C3380CC4-5D6E-409C-BE32-E72D297353CC}">
              <c16:uniqueId val="{00000002-0125-46B5-9BCF-284C06FC55B4}"/>
            </c:ext>
          </c:extLst>
        </c:ser>
        <c:ser>
          <c:idx val="10"/>
          <c:order val="10"/>
          <c:tx>
            <c:strRef>
              <c:f>Mean_Cfar!$V$13</c:f>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f>Mean_Cfar!$W$13</c:f>
              <c:numCache>
                <c:formatCode>0%</c:formatCode>
                <c:ptCount val="1"/>
                <c:pt idx="0">
                  <c:v>0.14015444015444015</c:v>
                </c:pt>
              </c:numCache>
            </c:numRef>
          </c:xVal>
          <c:yVal>
            <c:numRef>
              <c:f>Mean_Cfar!$X$13</c:f>
              <c:numCache>
                <c:formatCode>0%</c:formatCode>
                <c:ptCount val="1"/>
                <c:pt idx="0">
                  <c:v>1</c:v>
                </c:pt>
              </c:numCache>
            </c:numRef>
          </c:yVal>
          <c:smooth val="0"/>
          <c:extLst>
            <c:ext xmlns:c16="http://schemas.microsoft.com/office/drawing/2014/chart" uri="{C3380CC4-5D6E-409C-BE32-E72D297353CC}">
              <c16:uniqueId val="{00000003-0125-46B5-9BCF-284C06FC55B4}"/>
            </c:ext>
          </c:extLst>
        </c:ser>
        <c:ser>
          <c:idx val="13"/>
          <c:order val="13"/>
          <c:tx>
            <c:strRef>
              <c:f>Mean_Cfar!$V$16</c:f>
              <c:strCache>
                <c:ptCount val="1"/>
                <c:pt idx="0">
                  <c:v>MRC Base</c:v>
                </c:pt>
              </c:strCache>
            </c:strRef>
          </c:tx>
          <c:spPr>
            <a:ln w="25400" cap="rnd">
              <a:noFill/>
              <a:round/>
            </a:ln>
            <a:effectLst/>
          </c:spPr>
          <c:marker>
            <c:symbol val="triangle"/>
            <c:size val="14"/>
            <c:spPr>
              <a:solidFill>
                <a:srgbClr val="FF0000"/>
              </a:solidFill>
              <a:ln w="25400">
                <a:noFill/>
              </a:ln>
              <a:effectLst/>
            </c:spPr>
          </c:marker>
          <c:xVal>
            <c:numRef>
              <c:f>Mean_Cfar!$W$16</c:f>
              <c:numCache>
                <c:formatCode>0%</c:formatCode>
                <c:ptCount val="1"/>
                <c:pt idx="0">
                  <c:v>6.0933511447352755E-2</c:v>
                </c:pt>
              </c:numCache>
            </c:numRef>
          </c:xVal>
          <c:yVal>
            <c:numRef>
              <c:f>Mean_Cfar!$X$16</c:f>
              <c:numCache>
                <c:formatCode>0%</c:formatCode>
                <c:ptCount val="1"/>
                <c:pt idx="0">
                  <c:v>1</c:v>
                </c:pt>
              </c:numCache>
            </c:numRef>
          </c:yVal>
          <c:smooth val="0"/>
          <c:extLst>
            <c:ext xmlns:c16="http://schemas.microsoft.com/office/drawing/2014/chart" uri="{C3380CC4-5D6E-409C-BE32-E72D297353CC}">
              <c16:uniqueId val="{00000004-0125-46B5-9BCF-284C06FC55B4}"/>
            </c:ext>
          </c:extLst>
        </c:ser>
        <c:ser>
          <c:idx val="16"/>
          <c:order val="16"/>
          <c:tx>
            <c:strRef>
              <c:f>Mean_Cfar!$V$19</c:f>
              <c:strCache>
                <c:ptCount val="1"/>
                <c:pt idx="0">
                  <c:v>GEN Base</c:v>
                </c:pt>
              </c:strCache>
            </c:strRef>
          </c:tx>
          <c:spPr>
            <a:ln w="25400" cap="rnd">
              <a:noFill/>
              <a:round/>
            </a:ln>
            <a:effectLst/>
          </c:spPr>
          <c:marker>
            <c:symbol val="square"/>
            <c:size val="14"/>
            <c:spPr>
              <a:solidFill>
                <a:srgbClr val="ED7D31"/>
              </a:solidFill>
              <a:ln w="25400">
                <a:noFill/>
              </a:ln>
              <a:effectLst/>
            </c:spPr>
          </c:marker>
          <c:xVal>
            <c:numRef>
              <c:f>Mean_Cfar!$W$19</c:f>
              <c:numCache>
                <c:formatCode>0%</c:formatCode>
                <c:ptCount val="1"/>
                <c:pt idx="0">
                  <c:v>9.7816622053084779E-2</c:v>
                </c:pt>
              </c:numCache>
            </c:numRef>
          </c:xVal>
          <c:yVal>
            <c:numRef>
              <c:f>Mean_Cfar!$X$19</c:f>
              <c:numCache>
                <c:formatCode>0%</c:formatCode>
                <c:ptCount val="1"/>
                <c:pt idx="0">
                  <c:v>1</c:v>
                </c:pt>
              </c:numCache>
            </c:numRef>
          </c:yVal>
          <c:smooth val="0"/>
          <c:extLst>
            <c:ext xmlns:c16="http://schemas.microsoft.com/office/drawing/2014/chart" uri="{C3380CC4-5D6E-409C-BE32-E72D297353CC}">
              <c16:uniqueId val="{00000005-0125-46B5-9BCF-284C06FC55B4}"/>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0"/>
                <c:order val="0"/>
                <c:tx>
                  <c:strRef>
                    <c:extLst>
                      <c:ext uri="{02D57815-91ED-43cb-92C2-25804820EDAC}">
                        <c15:formulaRef>
                          <c15:sqref>Mean_Cfar!$V$3</c15:sqref>
                        </c15:formulaRef>
                      </c:ext>
                    </c:extLst>
                    <c:strCache>
                      <c:ptCount val="1"/>
                      <c:pt idx="0">
                        <c:v>MRD L B-B</c:v>
                      </c:pt>
                    </c:strCache>
                  </c:strRef>
                </c:tx>
                <c:spPr>
                  <a:ln w="25400" cap="rnd">
                    <a:noFill/>
                    <a:round/>
                  </a:ln>
                  <a:effectLst/>
                </c:spPr>
                <c:marker>
                  <c:symbol val="circle"/>
                  <c:size val="5"/>
                  <c:spPr>
                    <a:solidFill>
                      <a:schemeClr val="accent1"/>
                    </a:solidFill>
                    <a:ln w="9525">
                      <a:solidFill>
                        <a:schemeClr val="accent1"/>
                      </a:solidFill>
                    </a:ln>
                    <a:effectLst/>
                  </c:spPr>
                </c:marker>
                <c:xVal>
                  <c:numRef>
                    <c:extLst>
                      <c:ext uri="{02D57815-91ED-43cb-92C2-25804820EDAC}">
                        <c15:formulaRef>
                          <c15:sqref>Mean_Cfar!$W$3</c15:sqref>
                        </c15:formulaRef>
                      </c:ext>
                    </c:extLst>
                    <c:numCache>
                      <c:formatCode>0%</c:formatCode>
                      <c:ptCount val="1"/>
                      <c:pt idx="0">
                        <c:v>0.10450214707461085</c:v>
                      </c:pt>
                    </c:numCache>
                  </c:numRef>
                </c:xVal>
                <c:yVal>
                  <c:numRef>
                    <c:extLst>
                      <c:ext uri="{02D57815-91ED-43cb-92C2-25804820EDAC}">
                        <c15:formulaRef>
                          <c15:sqref>Mean_Cfar!$X$3</c15:sqref>
                        </c15:formulaRef>
                      </c:ext>
                    </c:extLst>
                    <c:numCache>
                      <c:formatCode>0%</c:formatCode>
                      <c:ptCount val="1"/>
                      <c:pt idx="0">
                        <c:v>0.98486983360171765</c:v>
                      </c:pt>
                    </c:numCache>
                  </c:numRef>
                </c:yVal>
                <c:smooth val="0"/>
                <c:extLst>
                  <c:ext xmlns:c16="http://schemas.microsoft.com/office/drawing/2014/chart" uri="{C3380CC4-5D6E-409C-BE32-E72D297353CC}">
                    <c16:uniqueId val="{00000006-0125-46B5-9BCF-284C06FC55B4}"/>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Mean_Cfar!$V$5</c15:sqref>
                        </c15:formulaRef>
                      </c:ext>
                    </c:extLst>
                    <c:strCache>
                      <c:ptCount val="1"/>
                      <c:pt idx="0">
                        <c:v>MRD M B-B</c:v>
                      </c:pt>
                    </c:strCache>
                  </c:strRef>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Mean_Cfar!$W$5</c15:sqref>
                        </c15:formulaRef>
                      </c:ext>
                    </c:extLst>
                    <c:numCache>
                      <c:formatCode>0%</c:formatCode>
                      <c:ptCount val="1"/>
                      <c:pt idx="0">
                        <c:v>0.15077607801037754</c:v>
                      </c:pt>
                    </c:numCache>
                  </c:numRef>
                </c:xVal>
                <c:yVal>
                  <c:numRef>
                    <c:extLst xmlns:c15="http://schemas.microsoft.com/office/drawing/2012/chart">
                      <c:ext xmlns:c15="http://schemas.microsoft.com/office/drawing/2012/chart" uri="{02D57815-91ED-43cb-92C2-25804820EDAC}">
                        <c15:formulaRef>
                          <c15:sqref>Mean_Cfar!$X$5</c15:sqref>
                        </c15:formulaRef>
                      </c:ext>
                    </c:extLst>
                    <c:numCache>
                      <c:formatCode>0%</c:formatCode>
                      <c:ptCount val="1"/>
                      <c:pt idx="0">
                        <c:v>1.0546497584541064</c:v>
                      </c:pt>
                    </c:numCache>
                  </c:numRef>
                </c:yVal>
                <c:smooth val="0"/>
                <c:extLst xmlns:c15="http://schemas.microsoft.com/office/drawing/2012/chart">
                  <c:ext xmlns:c16="http://schemas.microsoft.com/office/drawing/2014/chart" uri="{C3380CC4-5D6E-409C-BE32-E72D297353CC}">
                    <c16:uniqueId val="{00000007-0125-46B5-9BCF-284C06FC55B4}"/>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Mean_Cfar!$V$6</c15:sqref>
                        </c15:formulaRef>
                      </c:ext>
                    </c:extLst>
                    <c:strCache>
                      <c:ptCount val="1"/>
                      <c:pt idx="0">
                        <c:v>CEN L B-B</c:v>
                      </c:pt>
                    </c:strCache>
                  </c:strRef>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Mean_Cfar!$W$6</c15:sqref>
                        </c15:formulaRef>
                      </c:ext>
                    </c:extLst>
                    <c:numCache>
                      <c:formatCode>0%</c:formatCode>
                      <c:ptCount val="1"/>
                      <c:pt idx="0">
                        <c:v>7.7995301487862184E-2</c:v>
                      </c:pt>
                    </c:numCache>
                  </c:numRef>
                </c:xVal>
                <c:yVal>
                  <c:numRef>
                    <c:extLst xmlns:c15="http://schemas.microsoft.com/office/drawing/2012/chart">
                      <c:ext xmlns:c15="http://schemas.microsoft.com/office/drawing/2012/chart" uri="{02D57815-91ED-43cb-92C2-25804820EDAC}">
                        <c15:formulaRef>
                          <c15:sqref>Mean_Cfar!$X$6</c15:sqref>
                        </c15:formulaRef>
                      </c:ext>
                    </c:extLst>
                    <c:numCache>
                      <c:formatCode>0%</c:formatCode>
                      <c:ptCount val="1"/>
                      <c:pt idx="0">
                        <c:v>0.99929522317932651</c:v>
                      </c:pt>
                    </c:numCache>
                  </c:numRef>
                </c:yVal>
                <c:smooth val="0"/>
                <c:extLst xmlns:c15="http://schemas.microsoft.com/office/drawing/2012/chart">
                  <c:ext xmlns:c16="http://schemas.microsoft.com/office/drawing/2014/chart" uri="{C3380CC4-5D6E-409C-BE32-E72D297353CC}">
                    <c16:uniqueId val="{00000008-0125-46B5-9BCF-284C06FC55B4}"/>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Mean_Cfar!$V$8</c15:sqref>
                        </c15:formulaRef>
                      </c:ext>
                    </c:extLst>
                    <c:strCache>
                      <c:ptCount val="1"/>
                      <c:pt idx="0">
                        <c:v>CEN M B-B</c:v>
                      </c:pt>
                    </c:strCache>
                  </c:strRef>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Mean_Cfar!$W$8</c15:sqref>
                        </c15:formulaRef>
                      </c:ext>
                    </c:extLst>
                    <c:numCache>
                      <c:formatCode>0%</c:formatCode>
                      <c:ptCount val="1"/>
                      <c:pt idx="0">
                        <c:v>9.6339075959279555E-2</c:v>
                      </c:pt>
                    </c:numCache>
                  </c:numRef>
                </c:xVal>
                <c:yVal>
                  <c:numRef>
                    <c:extLst xmlns:c15="http://schemas.microsoft.com/office/drawing/2012/chart">
                      <c:ext xmlns:c15="http://schemas.microsoft.com/office/drawing/2012/chart" uri="{02D57815-91ED-43cb-92C2-25804820EDAC}">
                        <c15:formulaRef>
                          <c15:sqref>Mean_Cfar!$X$8</c15:sqref>
                        </c15:formulaRef>
                      </c:ext>
                    </c:extLst>
                    <c:numCache>
                      <c:formatCode>0%</c:formatCode>
                      <c:ptCount val="1"/>
                      <c:pt idx="0">
                        <c:v>1.0290524667188723</c:v>
                      </c:pt>
                    </c:numCache>
                  </c:numRef>
                </c:yVal>
                <c:smooth val="0"/>
                <c:extLst xmlns:c15="http://schemas.microsoft.com/office/drawing/2012/chart">
                  <c:ext xmlns:c16="http://schemas.microsoft.com/office/drawing/2014/chart" uri="{C3380CC4-5D6E-409C-BE32-E72D297353CC}">
                    <c16:uniqueId val="{00000009-0125-46B5-9BCF-284C06FC55B4}"/>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Mean_Cfar!$V$9</c15:sqref>
                        </c15:formulaRef>
                      </c:ext>
                    </c:extLst>
                    <c:strCache>
                      <c:ptCount val="1"/>
                      <c:pt idx="0">
                        <c:v>Wind L B-B</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extLst xmlns:c15="http://schemas.microsoft.com/office/drawing/2012/chart">
                      <c:ext xmlns:c15="http://schemas.microsoft.com/office/drawing/2012/chart" uri="{02D57815-91ED-43cb-92C2-25804820EDAC}">
                        <c15:formulaRef>
                          <c15:sqref>Mean_Cfar!$W$9</c15:sqref>
                        </c15:formulaRef>
                      </c:ext>
                    </c:extLst>
                    <c:numCache>
                      <c:formatCode>0%</c:formatCode>
                      <c:ptCount val="1"/>
                      <c:pt idx="0">
                        <c:v>0.21209964412811388</c:v>
                      </c:pt>
                    </c:numCache>
                  </c:numRef>
                </c:xVal>
                <c:yVal>
                  <c:numRef>
                    <c:extLst xmlns:c15="http://schemas.microsoft.com/office/drawing/2012/chart">
                      <c:ext xmlns:c15="http://schemas.microsoft.com/office/drawing/2012/chart" uri="{02D57815-91ED-43cb-92C2-25804820EDAC}">
                        <c15:formulaRef>
                          <c15:sqref>Mean_Cfar!$X$9</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A-0125-46B5-9BCF-284C06FC55B4}"/>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Mean_Cfar!$V$11</c15:sqref>
                        </c15:formulaRef>
                      </c:ext>
                    </c:extLst>
                    <c:strCache>
                      <c:ptCount val="1"/>
                      <c:pt idx="0">
                        <c:v>Wind M B-B</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extLst xmlns:c15="http://schemas.microsoft.com/office/drawing/2012/chart">
                      <c:ext xmlns:c15="http://schemas.microsoft.com/office/drawing/2012/chart" uri="{02D57815-91ED-43cb-92C2-25804820EDAC}">
                        <c15:formulaRef>
                          <c15:sqref>Mean_Cfar!$W$11</c15:sqref>
                        </c15:formulaRef>
                      </c:ext>
                    </c:extLst>
                    <c:numCache>
                      <c:formatCode>0%</c:formatCode>
                      <c:ptCount val="1"/>
                      <c:pt idx="0">
                        <c:v>0.28042704626334519</c:v>
                      </c:pt>
                    </c:numCache>
                  </c:numRef>
                </c:xVal>
                <c:yVal>
                  <c:numRef>
                    <c:extLst xmlns:c15="http://schemas.microsoft.com/office/drawing/2012/chart">
                      <c:ext xmlns:c15="http://schemas.microsoft.com/office/drawing/2012/chart" uri="{02D57815-91ED-43cb-92C2-25804820EDAC}">
                        <c15:formulaRef>
                          <c15:sqref>Mean_Cfar!$X$11</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B-0125-46B5-9BCF-284C06FC55B4}"/>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Mean_Cfar!$V$12</c15:sqref>
                        </c15:formulaRef>
                      </c:ext>
                    </c:extLst>
                    <c:strCache>
                      <c:ptCount val="1"/>
                      <c:pt idx="0">
                        <c:v>Solar L B-B</c:v>
                      </c:pt>
                    </c:strCache>
                  </c:strRef>
                </c:tx>
                <c:spPr>
                  <a:ln w="25400" cap="rnd">
                    <a:noFill/>
                    <a:round/>
                  </a:ln>
                  <a:effectLst/>
                </c:spPr>
                <c:marker>
                  <c:symbol val="circle"/>
                  <c:size val="5"/>
                  <c:spPr>
                    <a:solidFill>
                      <a:schemeClr val="accent4">
                        <a:lumMod val="60000"/>
                      </a:schemeClr>
                    </a:solidFill>
                    <a:ln w="9525">
                      <a:solidFill>
                        <a:schemeClr val="accent4">
                          <a:lumMod val="60000"/>
                        </a:schemeClr>
                      </a:solidFill>
                    </a:ln>
                    <a:effectLst/>
                  </c:spPr>
                </c:marker>
                <c:xVal>
                  <c:numRef>
                    <c:extLst xmlns:c15="http://schemas.microsoft.com/office/drawing/2012/chart">
                      <c:ext xmlns:c15="http://schemas.microsoft.com/office/drawing/2012/chart" uri="{02D57815-91ED-43cb-92C2-25804820EDAC}">
                        <c15:formulaRef>
                          <c15:sqref>Mean_Cfar!$W$12</c15:sqref>
                        </c15:formulaRef>
                      </c:ext>
                    </c:extLst>
                    <c:numCache>
                      <c:formatCode>0%</c:formatCode>
                      <c:ptCount val="1"/>
                      <c:pt idx="0">
                        <c:v>0.1333976833976834</c:v>
                      </c:pt>
                    </c:numCache>
                  </c:numRef>
                </c:xVal>
                <c:yVal>
                  <c:numRef>
                    <c:extLst xmlns:c15="http://schemas.microsoft.com/office/drawing/2012/chart">
                      <c:ext xmlns:c15="http://schemas.microsoft.com/office/drawing/2012/chart" uri="{02D57815-91ED-43cb-92C2-25804820EDAC}">
                        <c15:formulaRef>
                          <c15:sqref>Mean_Cfar!$X$12</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C-0125-46B5-9BCF-284C06FC55B4}"/>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Mean_Cfar!$V$14</c15:sqref>
                        </c15:formulaRef>
                      </c:ext>
                    </c:extLst>
                    <c:strCache>
                      <c:ptCount val="1"/>
                      <c:pt idx="0">
                        <c:v>Solar M B-B</c:v>
                      </c:pt>
                    </c:strCache>
                  </c:strRef>
                </c:tx>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Ref>
                    <c:extLst xmlns:c15="http://schemas.microsoft.com/office/drawing/2012/chart">
                      <c:ext xmlns:c15="http://schemas.microsoft.com/office/drawing/2012/chart" uri="{02D57815-91ED-43cb-92C2-25804820EDAC}">
                        <c15:formulaRef>
                          <c15:sqref>Mean_Cfar!$W$14</c15:sqref>
                        </c15:formulaRef>
                      </c:ext>
                    </c:extLst>
                    <c:numCache>
                      <c:formatCode>0%</c:formatCode>
                      <c:ptCount val="1"/>
                      <c:pt idx="0">
                        <c:v>0.24864864864864869</c:v>
                      </c:pt>
                    </c:numCache>
                  </c:numRef>
                </c:xVal>
                <c:yVal>
                  <c:numRef>
                    <c:extLst xmlns:c15="http://schemas.microsoft.com/office/drawing/2012/chart">
                      <c:ext xmlns:c15="http://schemas.microsoft.com/office/drawing/2012/chart" uri="{02D57815-91ED-43cb-92C2-25804820EDAC}">
                        <c15:formulaRef>
                          <c15:sqref>Mean_Cfar!$X$14</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D-0125-46B5-9BCF-284C06FC55B4}"/>
                  </c:ext>
                </c:extLst>
              </c15:ser>
            </c15:filteredScatterSeries>
            <c15:filteredScatterSeries>
              <c15:ser>
                <c:idx val="12"/>
                <c:order val="12"/>
                <c:tx>
                  <c:strRef>
                    <c:extLst xmlns:c15="http://schemas.microsoft.com/office/drawing/2012/chart">
                      <c:ext xmlns:c15="http://schemas.microsoft.com/office/drawing/2012/chart" uri="{02D57815-91ED-43cb-92C2-25804820EDAC}">
                        <c15:formulaRef>
                          <c15:sqref>Mean_Cfar!$V$15</c15:sqref>
                        </c15:formulaRef>
                      </c:ext>
                    </c:extLst>
                    <c:strCache>
                      <c:ptCount val="1"/>
                      <c:pt idx="0">
                        <c:v>MRC L B-B</c:v>
                      </c:pt>
                    </c:strCache>
                  </c:strRef>
                </c:tx>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Mean_Cfar!$W$15</c15:sqref>
                        </c15:formulaRef>
                      </c:ext>
                    </c:extLst>
                    <c:numCache>
                      <c:formatCode>0%</c:formatCode>
                      <c:ptCount val="1"/>
                      <c:pt idx="0">
                        <c:v>5.6172047561733697E-2</c:v>
                      </c:pt>
                    </c:numCache>
                  </c:numRef>
                </c:xVal>
                <c:yVal>
                  <c:numRef>
                    <c:extLst xmlns:c15="http://schemas.microsoft.com/office/drawing/2012/chart">
                      <c:ext xmlns:c15="http://schemas.microsoft.com/office/drawing/2012/chart" uri="{02D57815-91ED-43cb-92C2-25804820EDAC}">
                        <c15:formulaRef>
                          <c15:sqref>Mean_Cfar!$X$15</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E-0125-46B5-9BCF-284C06FC55B4}"/>
                  </c:ext>
                </c:extLst>
              </c15:ser>
            </c15:filteredScatterSeries>
            <c15:filteredScatterSeries>
              <c15:ser>
                <c:idx val="14"/>
                <c:order val="14"/>
                <c:tx>
                  <c:strRef>
                    <c:extLst xmlns:c15="http://schemas.microsoft.com/office/drawing/2012/chart">
                      <c:ext xmlns:c15="http://schemas.microsoft.com/office/drawing/2012/chart" uri="{02D57815-91ED-43cb-92C2-25804820EDAC}">
                        <c15:formulaRef>
                          <c15:sqref>Mean_Cfar!$V$17</c15:sqref>
                        </c15:formulaRef>
                      </c:ext>
                    </c:extLst>
                    <c:strCache>
                      <c:ptCount val="1"/>
                      <c:pt idx="0">
                        <c:v>MRC M B-B</c:v>
                      </c:pt>
                    </c:strCache>
                  </c:strRef>
                </c:tx>
                <c:spPr>
                  <a:ln w="25400" cap="rnd">
                    <a:no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Mean_Cfar!$W$17</c15:sqref>
                        </c15:formulaRef>
                      </c:ext>
                    </c:extLst>
                    <c:numCache>
                      <c:formatCode>0%</c:formatCode>
                      <c:ptCount val="1"/>
                      <c:pt idx="0">
                        <c:v>6.49278505958443E-2</c:v>
                      </c:pt>
                    </c:numCache>
                  </c:numRef>
                </c:xVal>
                <c:yVal>
                  <c:numLit>
                    <c:formatCode>General</c:formatCode>
                    <c:ptCount val="1"/>
                    <c:pt idx="0">
                      <c:v>1</c:v>
                    </c:pt>
                  </c:numLit>
                </c:yVal>
                <c:smooth val="0"/>
                <c:extLst xmlns:c15="http://schemas.microsoft.com/office/drawing/2012/chart">
                  <c:ext xmlns:c16="http://schemas.microsoft.com/office/drawing/2014/chart" uri="{C3380CC4-5D6E-409C-BE32-E72D297353CC}">
                    <c16:uniqueId val="{0000000F-0125-46B5-9BCF-284C06FC55B4}"/>
                  </c:ext>
                </c:extLst>
              </c15:ser>
            </c15:filteredScatterSeries>
            <c15:filteredScatterSeries>
              <c15:ser>
                <c:idx val="15"/>
                <c:order val="15"/>
                <c:tx>
                  <c:strRef>
                    <c:extLst xmlns:c15="http://schemas.microsoft.com/office/drawing/2012/chart">
                      <c:ext xmlns:c15="http://schemas.microsoft.com/office/drawing/2012/chart" uri="{02D57815-91ED-43cb-92C2-25804820EDAC}">
                        <c15:formulaRef>
                          <c15:sqref>Mean_Cfar!$V$18</c15:sqref>
                        </c15:formulaRef>
                      </c:ext>
                    </c:extLst>
                    <c:strCache>
                      <c:ptCount val="1"/>
                      <c:pt idx="0">
                        <c:v>GEN L B-B</c:v>
                      </c:pt>
                    </c:strCache>
                  </c:strRef>
                </c:tx>
                <c:spPr>
                  <a:ln w="25400" cap="rnd">
                    <a:no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Mean_Cfar!$W$18</c15:sqref>
                        </c15:formulaRef>
                      </c:ext>
                    </c:extLst>
                    <c:numCache>
                      <c:formatCode>0%</c:formatCode>
                      <c:ptCount val="1"/>
                      <c:pt idx="0">
                        <c:v>9.2366239881317119E-2</c:v>
                      </c:pt>
                    </c:numCache>
                  </c:numRef>
                </c:xVal>
                <c:yVal>
                  <c:numRef>
                    <c:extLst xmlns:c15="http://schemas.microsoft.com/office/drawing/2012/chart">
                      <c:ext xmlns:c15="http://schemas.microsoft.com/office/drawing/2012/chart" uri="{02D57815-91ED-43cb-92C2-25804820EDAC}">
                        <c15:formulaRef>
                          <c15:sqref>Mean_Cfar!$X$18</c15:sqref>
                        </c15:formulaRef>
                      </c:ext>
                    </c:extLst>
                    <c:numCache>
                      <c:formatCode>0%</c:formatCode>
                      <c:ptCount val="1"/>
                      <c:pt idx="0">
                        <c:v>0.98958299738768662</c:v>
                      </c:pt>
                    </c:numCache>
                  </c:numRef>
                </c:yVal>
                <c:smooth val="0"/>
                <c:extLst xmlns:c15="http://schemas.microsoft.com/office/drawing/2012/chart">
                  <c:ext xmlns:c16="http://schemas.microsoft.com/office/drawing/2014/chart" uri="{C3380CC4-5D6E-409C-BE32-E72D297353CC}">
                    <c16:uniqueId val="{00000010-0125-46B5-9BCF-284C06FC55B4}"/>
                  </c:ext>
                </c:extLst>
              </c15:ser>
            </c15:filteredScatterSeries>
            <c15:filteredScatterSeries>
              <c15:ser>
                <c:idx val="17"/>
                <c:order val="17"/>
                <c:tx>
                  <c:strRef>
                    <c:extLst xmlns:c15="http://schemas.microsoft.com/office/drawing/2012/chart">
                      <c:ext xmlns:c15="http://schemas.microsoft.com/office/drawing/2012/chart" uri="{02D57815-91ED-43cb-92C2-25804820EDAC}">
                        <c15:formulaRef>
                          <c15:sqref>Mean_Cfar!$V$20</c15:sqref>
                        </c15:formulaRef>
                      </c:ext>
                    </c:extLst>
                    <c:strCache>
                      <c:ptCount val="1"/>
                      <c:pt idx="0">
                        <c:v>GEN M B-B</c:v>
                      </c:pt>
                    </c:strCache>
                  </c:strRef>
                </c:tx>
                <c:spPr>
                  <a:ln w="25400" cap="rnd">
                    <a:no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Mean_Cfar!$W$20</c15:sqref>
                        </c15:formulaRef>
                      </c:ext>
                    </c:extLst>
                    <c:numCache>
                      <c:formatCode>0%</c:formatCode>
                      <c:ptCount val="1"/>
                      <c:pt idx="0">
                        <c:v>0.10907214499951624</c:v>
                      </c:pt>
                    </c:numCache>
                  </c:numRef>
                </c:xVal>
                <c:yVal>
                  <c:numRef>
                    <c:extLst xmlns:c15="http://schemas.microsoft.com/office/drawing/2012/chart">
                      <c:ext xmlns:c15="http://schemas.microsoft.com/office/drawing/2012/chart" uri="{02D57815-91ED-43cb-92C2-25804820EDAC}">
                        <c15:formulaRef>
                          <c15:sqref>Mean_Cfar!$X$20</c15:sqref>
                        </c15:formulaRef>
                      </c:ext>
                    </c:extLst>
                    <c:numCache>
                      <c:formatCode>0%</c:formatCode>
                      <c:ptCount val="1"/>
                      <c:pt idx="0">
                        <c:v>1.040248976037669</c:v>
                      </c:pt>
                    </c:numCache>
                  </c:numRef>
                </c:yVal>
                <c:smooth val="0"/>
                <c:extLst xmlns:c15="http://schemas.microsoft.com/office/drawing/2012/chart">
                  <c:ext xmlns:c16="http://schemas.microsoft.com/office/drawing/2014/chart" uri="{C3380CC4-5D6E-409C-BE32-E72D297353CC}">
                    <c16:uniqueId val="{00000011-0125-46B5-9BCF-284C06FC55B4}"/>
                  </c:ext>
                </c:extLst>
              </c15:ser>
            </c15:filteredScatterSeries>
          </c:ext>
        </c:extLst>
      </c:scatterChart>
      <c:valAx>
        <c:axId val="10494961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04942960"/>
        <c:crosses val="autoZero"/>
        <c:crossBetween val="midCat"/>
      </c:valAx>
      <c:valAx>
        <c:axId val="104942960"/>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2"/>
          <c:order val="2"/>
          <c:tx>
            <c:strRef>
              <c:f>Mean_Cfar!$V$5</c:f>
              <c:strCache>
                <c:ptCount val="1"/>
                <c:pt idx="0">
                  <c:v>MRD M B-B</c:v>
                </c:pt>
              </c:strCache>
            </c:strRef>
          </c:tx>
          <c:spPr>
            <a:ln w="25400" cap="rnd">
              <a:noFill/>
              <a:round/>
            </a:ln>
            <a:effectLst/>
          </c:spPr>
          <c:marker>
            <c:symbol val="diamond"/>
            <c:size val="24"/>
            <c:spPr>
              <a:solidFill>
                <a:srgbClr val="7030A0"/>
              </a:solidFill>
              <a:ln w="25400">
                <a:noFill/>
              </a:ln>
              <a:effectLst/>
            </c:spPr>
          </c:marker>
          <c:xVal>
            <c:numRef>
              <c:f>Mean_Cfar!$W$5</c:f>
              <c:numCache>
                <c:formatCode>0%</c:formatCode>
                <c:ptCount val="1"/>
                <c:pt idx="0">
                  <c:v>0.15077607801037754</c:v>
                </c:pt>
              </c:numCache>
            </c:numRef>
          </c:xVal>
          <c:yVal>
            <c:numRef>
              <c:f>Mean_Cfar!$X$5</c:f>
              <c:numCache>
                <c:formatCode>0%</c:formatCode>
                <c:ptCount val="1"/>
                <c:pt idx="0">
                  <c:v>1.0546497584541064</c:v>
                </c:pt>
              </c:numCache>
            </c:numRef>
          </c:yVal>
          <c:smooth val="0"/>
          <c:extLst>
            <c:ext xmlns:c16="http://schemas.microsoft.com/office/drawing/2014/chart" uri="{C3380CC4-5D6E-409C-BE32-E72D297353CC}">
              <c16:uniqueId val="{00000000-508C-4533-9352-1F331D842AE7}"/>
            </c:ext>
          </c:extLst>
        </c:ser>
        <c:ser>
          <c:idx val="5"/>
          <c:order val="5"/>
          <c:tx>
            <c:strRef>
              <c:f>Mean_Cfar!$V$8</c:f>
              <c:strCache>
                <c:ptCount val="1"/>
                <c:pt idx="0">
                  <c:v>CEN M B-B</c:v>
                </c:pt>
              </c:strCache>
            </c:strRef>
          </c:tx>
          <c:spPr>
            <a:ln w="25400" cap="rnd">
              <a:noFill/>
              <a:round/>
            </a:ln>
            <a:effectLst/>
          </c:spPr>
          <c:marker>
            <c:symbol val="plus"/>
            <c:size val="24"/>
            <c:spPr>
              <a:noFill/>
              <a:ln w="9525">
                <a:solidFill>
                  <a:srgbClr val="4472C4"/>
                </a:solidFill>
                <a:prstDash val="solid"/>
              </a:ln>
              <a:effectLst/>
            </c:spPr>
          </c:marker>
          <c:xVal>
            <c:numRef>
              <c:f>Mean_Cfar!$W$8</c:f>
              <c:numCache>
                <c:formatCode>0%</c:formatCode>
                <c:ptCount val="1"/>
                <c:pt idx="0">
                  <c:v>9.6339075959279555E-2</c:v>
                </c:pt>
              </c:numCache>
            </c:numRef>
          </c:xVal>
          <c:yVal>
            <c:numRef>
              <c:f>Mean_Cfar!$X$8</c:f>
              <c:numCache>
                <c:formatCode>0%</c:formatCode>
                <c:ptCount val="1"/>
                <c:pt idx="0">
                  <c:v>1.0290524667188723</c:v>
                </c:pt>
              </c:numCache>
            </c:numRef>
          </c:yVal>
          <c:smooth val="0"/>
          <c:extLst>
            <c:ext xmlns:c16="http://schemas.microsoft.com/office/drawing/2014/chart" uri="{C3380CC4-5D6E-409C-BE32-E72D297353CC}">
              <c16:uniqueId val="{00000001-508C-4533-9352-1F331D842AE7}"/>
            </c:ext>
          </c:extLst>
        </c:ser>
        <c:ser>
          <c:idx val="8"/>
          <c:order val="8"/>
          <c:tx>
            <c:strRef>
              <c:f>Mean_Cfar!$V$11</c:f>
              <c:strCache>
                <c:ptCount val="1"/>
                <c:pt idx="0">
                  <c:v>Wind M B-B</c:v>
                </c:pt>
              </c:strCache>
            </c:strRef>
          </c:tx>
          <c:spPr>
            <a:ln w="25400" cap="rnd">
              <a:noFill/>
              <a:round/>
            </a:ln>
            <a:effectLst/>
          </c:spPr>
          <c:marker>
            <c:symbol val="star"/>
            <c:size val="24"/>
            <c:spPr>
              <a:noFill/>
              <a:ln w="9525">
                <a:solidFill>
                  <a:srgbClr val="70AD47"/>
                </a:solidFill>
                <a:prstDash val="solid"/>
              </a:ln>
              <a:effectLst/>
            </c:spPr>
          </c:marker>
          <c:xVal>
            <c:numRef>
              <c:f>Mean_Cfar!$W$11</c:f>
              <c:numCache>
                <c:formatCode>0%</c:formatCode>
                <c:ptCount val="1"/>
                <c:pt idx="0">
                  <c:v>0.28042704626334519</c:v>
                </c:pt>
              </c:numCache>
            </c:numRef>
          </c:xVal>
          <c:yVal>
            <c:numRef>
              <c:f>Mean_Cfar!$X$11</c:f>
              <c:numCache>
                <c:formatCode>0%</c:formatCode>
                <c:ptCount val="1"/>
                <c:pt idx="0">
                  <c:v>0.99156075241484498</c:v>
                </c:pt>
              </c:numCache>
            </c:numRef>
          </c:yVal>
          <c:smooth val="0"/>
          <c:extLst>
            <c:ext xmlns:c16="http://schemas.microsoft.com/office/drawing/2014/chart" uri="{C3380CC4-5D6E-409C-BE32-E72D297353CC}">
              <c16:uniqueId val="{00000002-508C-4533-9352-1F331D842AE7}"/>
            </c:ext>
          </c:extLst>
        </c:ser>
        <c:ser>
          <c:idx val="11"/>
          <c:order val="11"/>
          <c:tx>
            <c:strRef>
              <c:f>Mean_Cfar!$V$14</c:f>
              <c:strCache>
                <c:ptCount val="1"/>
                <c:pt idx="0">
                  <c:v>Solar M B-B</c:v>
                </c:pt>
              </c:strCache>
            </c:strRef>
          </c:tx>
          <c:spPr>
            <a:ln w="25400" cap="rnd">
              <a:noFill/>
              <a:round/>
            </a:ln>
            <a:effectLst/>
          </c:spPr>
          <c:marker>
            <c:symbol val="circle"/>
            <c:size val="24"/>
            <c:spPr>
              <a:solidFill>
                <a:srgbClr val="FFC000"/>
              </a:solidFill>
              <a:ln w="25400">
                <a:noFill/>
              </a:ln>
              <a:effectLst/>
            </c:spPr>
          </c:marker>
          <c:xVal>
            <c:numRef>
              <c:f>Mean_Cfar!$W$14</c:f>
              <c:numCache>
                <c:formatCode>0%</c:formatCode>
                <c:ptCount val="1"/>
                <c:pt idx="0">
                  <c:v>0.24864864864864869</c:v>
                </c:pt>
              </c:numCache>
            </c:numRef>
          </c:xVal>
          <c:yVal>
            <c:numRef>
              <c:f>Mean_Cfar!$X$14</c:f>
              <c:numCache>
                <c:formatCode>0%</c:formatCode>
                <c:ptCount val="1"/>
                <c:pt idx="0">
                  <c:v>1.0171814671814672</c:v>
                </c:pt>
              </c:numCache>
            </c:numRef>
          </c:yVal>
          <c:smooth val="0"/>
          <c:extLst>
            <c:ext xmlns:c16="http://schemas.microsoft.com/office/drawing/2014/chart" uri="{C3380CC4-5D6E-409C-BE32-E72D297353CC}">
              <c16:uniqueId val="{00000003-508C-4533-9352-1F331D842AE7}"/>
            </c:ext>
          </c:extLst>
        </c:ser>
        <c:ser>
          <c:idx val="14"/>
          <c:order val="14"/>
          <c:tx>
            <c:strRef>
              <c:f>Mean_Cfar!$V$17</c:f>
              <c:strCache>
                <c:ptCount val="1"/>
                <c:pt idx="0">
                  <c:v>MRC M B-B</c:v>
                </c:pt>
              </c:strCache>
            </c:strRef>
          </c:tx>
          <c:spPr>
            <a:ln w="25400" cap="rnd">
              <a:noFill/>
              <a:round/>
            </a:ln>
            <a:effectLst/>
          </c:spPr>
          <c:marker>
            <c:symbol val="triangle"/>
            <c:size val="24"/>
            <c:spPr>
              <a:solidFill>
                <a:srgbClr val="FF0000"/>
              </a:solidFill>
              <a:ln w="25400">
                <a:noFill/>
              </a:ln>
              <a:effectLst/>
            </c:spPr>
          </c:marker>
          <c:xVal>
            <c:numRef>
              <c:f>Mean_Cfar!$W$17</c:f>
              <c:numCache>
                <c:formatCode>0%</c:formatCode>
                <c:ptCount val="1"/>
                <c:pt idx="0">
                  <c:v>6.49278505958443E-2</c:v>
                </c:pt>
              </c:numCache>
            </c:numRef>
          </c:xVal>
          <c:yVal>
            <c:numRef>
              <c:f>Mean_Cfar!$X$17</c:f>
              <c:numCache>
                <c:formatCode>0%</c:formatCode>
                <c:ptCount val="1"/>
                <c:pt idx="0">
                  <c:v>1.0390572301506473</c:v>
                </c:pt>
              </c:numCache>
            </c:numRef>
          </c:yVal>
          <c:smooth val="0"/>
          <c:extLst>
            <c:ext xmlns:c16="http://schemas.microsoft.com/office/drawing/2014/chart" uri="{C3380CC4-5D6E-409C-BE32-E72D297353CC}">
              <c16:uniqueId val="{00000004-508C-4533-9352-1F331D842AE7}"/>
            </c:ext>
          </c:extLst>
        </c:ser>
        <c:ser>
          <c:idx val="17"/>
          <c:order val="17"/>
          <c:tx>
            <c:strRef>
              <c:f>Mean_Cfar!$V$20</c:f>
              <c:strCache>
                <c:ptCount val="1"/>
                <c:pt idx="0">
                  <c:v>GEN M B-B</c:v>
                </c:pt>
              </c:strCache>
            </c:strRef>
          </c:tx>
          <c:spPr>
            <a:ln w="25400" cap="rnd">
              <a:noFill/>
              <a:round/>
            </a:ln>
            <a:effectLst/>
          </c:spPr>
          <c:marker>
            <c:symbol val="square"/>
            <c:size val="24"/>
            <c:spPr>
              <a:solidFill>
                <a:srgbClr val="ED7D31">
                  <a:alpha val="50000"/>
                </a:srgbClr>
              </a:solidFill>
              <a:ln w="25400">
                <a:noFill/>
              </a:ln>
              <a:effectLst/>
            </c:spPr>
          </c:marker>
          <c:xVal>
            <c:numRef>
              <c:f>Mean_Cfar!$W$20</c:f>
              <c:numCache>
                <c:formatCode>0%</c:formatCode>
                <c:ptCount val="1"/>
                <c:pt idx="0">
                  <c:v>0.10907214499951624</c:v>
                </c:pt>
              </c:numCache>
            </c:numRef>
          </c:xVal>
          <c:yVal>
            <c:numRef>
              <c:f>Mean_Cfar!$X$20</c:f>
              <c:numCache>
                <c:formatCode>0%</c:formatCode>
                <c:ptCount val="1"/>
                <c:pt idx="0">
                  <c:v>1.040248976037669</c:v>
                </c:pt>
              </c:numCache>
            </c:numRef>
          </c:yVal>
          <c:smooth val="0"/>
          <c:extLst>
            <c:ext xmlns:c16="http://schemas.microsoft.com/office/drawing/2014/chart" uri="{C3380CC4-5D6E-409C-BE32-E72D297353CC}">
              <c16:uniqueId val="{00000005-508C-4533-9352-1F331D842AE7}"/>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0"/>
                <c:order val="0"/>
                <c:tx>
                  <c:strRef>
                    <c:extLst>
                      <c:ext uri="{02D57815-91ED-43cb-92C2-25804820EDAC}">
                        <c15:formulaRef>
                          <c15:sqref>Mean_Cfar!$V$3</c15:sqref>
                        </c15:formulaRef>
                      </c:ext>
                    </c:extLst>
                    <c:strCache>
                      <c:ptCount val="1"/>
                      <c:pt idx="0">
                        <c:v>MRD L B-B</c:v>
                      </c:pt>
                    </c:strCache>
                  </c:strRef>
                </c:tx>
                <c:spPr>
                  <a:ln w="25400" cap="rnd">
                    <a:noFill/>
                    <a:round/>
                  </a:ln>
                  <a:effectLst/>
                </c:spPr>
                <c:marker>
                  <c:symbol val="circle"/>
                  <c:size val="5"/>
                  <c:spPr>
                    <a:solidFill>
                      <a:schemeClr val="accent1"/>
                    </a:solidFill>
                    <a:ln w="9525">
                      <a:solidFill>
                        <a:schemeClr val="accent1"/>
                      </a:solidFill>
                    </a:ln>
                    <a:effectLst/>
                  </c:spPr>
                </c:marker>
                <c:xVal>
                  <c:numRef>
                    <c:extLst>
                      <c:ext uri="{02D57815-91ED-43cb-92C2-25804820EDAC}">
                        <c15:formulaRef>
                          <c15:sqref>Mean_Cfar!$W$3</c15:sqref>
                        </c15:formulaRef>
                      </c:ext>
                    </c:extLst>
                    <c:numCache>
                      <c:formatCode>0%</c:formatCode>
                      <c:ptCount val="1"/>
                      <c:pt idx="0">
                        <c:v>0.10450214707461085</c:v>
                      </c:pt>
                    </c:numCache>
                  </c:numRef>
                </c:xVal>
                <c:yVal>
                  <c:numRef>
                    <c:extLst>
                      <c:ext uri="{02D57815-91ED-43cb-92C2-25804820EDAC}">
                        <c15:formulaRef>
                          <c15:sqref>Mean_Cfar!$X$3</c15:sqref>
                        </c15:formulaRef>
                      </c:ext>
                    </c:extLst>
                    <c:numCache>
                      <c:formatCode>0%</c:formatCode>
                      <c:ptCount val="1"/>
                      <c:pt idx="0">
                        <c:v>0.98486983360171765</c:v>
                      </c:pt>
                    </c:numCache>
                  </c:numRef>
                </c:yVal>
                <c:smooth val="0"/>
                <c:extLst>
                  <c:ext xmlns:c16="http://schemas.microsoft.com/office/drawing/2014/chart" uri="{C3380CC4-5D6E-409C-BE32-E72D297353CC}">
                    <c16:uniqueId val="{00000006-508C-4533-9352-1F331D842AE7}"/>
                  </c:ext>
                </c:extLst>
              </c15:ser>
            </c15:filteredScatterSeries>
            <c15:filteredScatterSeries>
              <c15:ser>
                <c:idx val="1"/>
                <c:order val="1"/>
                <c:tx>
                  <c:strRef>
                    <c:extLst xmlns:c15="http://schemas.microsoft.com/office/drawing/2012/chart">
                      <c:ext xmlns:c15="http://schemas.microsoft.com/office/drawing/2012/chart" uri="{02D57815-91ED-43cb-92C2-25804820EDAC}">
                        <c15:formulaRef>
                          <c15:sqref>Mean_Cfar!$V$4</c15:sqref>
                        </c15:formulaRef>
                      </c:ext>
                    </c:extLst>
                    <c:strCache>
                      <c:ptCount val="1"/>
                      <c:pt idx="0">
                        <c:v>MRD Base</c:v>
                      </c:pt>
                    </c:strCache>
                  </c:strRef>
                </c:tx>
                <c:spPr>
                  <a:ln w="25400" cap="rnd">
                    <a:noFill/>
                    <a:round/>
                  </a:ln>
                  <a:effectLst/>
                </c:spPr>
                <c:marker>
                  <c:symbol val="circle"/>
                  <c:size val="5"/>
                  <c:spPr>
                    <a:solidFill>
                      <a:schemeClr val="accent2"/>
                    </a:solidFill>
                    <a:ln w="9525">
                      <a:solidFill>
                        <a:schemeClr val="accent2"/>
                      </a:solidFill>
                    </a:ln>
                    <a:effectLst/>
                  </c:spPr>
                </c:marker>
                <c:xVal>
                  <c:numRef>
                    <c:extLst xmlns:c15="http://schemas.microsoft.com/office/drawing/2012/chart">
                      <c:ext xmlns:c15="http://schemas.microsoft.com/office/drawing/2012/chart" uri="{02D57815-91ED-43cb-92C2-25804820EDAC}">
                        <c15:formulaRef>
                          <c15:sqref>Mean_Cfar!$W$4</c15:sqref>
                        </c15:formulaRef>
                      </c:ext>
                    </c:extLst>
                    <c:numCache>
                      <c:formatCode>0%</c:formatCode>
                      <c:ptCount val="1"/>
                      <c:pt idx="0">
                        <c:v>0.12430667382358203</c:v>
                      </c:pt>
                    </c:numCache>
                  </c:numRef>
                </c:xVal>
                <c:yVal>
                  <c:numRef>
                    <c:extLst xmlns:c15="http://schemas.microsoft.com/office/drawing/2012/chart">
                      <c:ext xmlns:c15="http://schemas.microsoft.com/office/drawing/2012/chart" uri="{02D57815-91ED-43cb-92C2-25804820EDAC}">
                        <c15:formulaRef>
                          <c15:sqref>Mean_Cfar!$X$4</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7-508C-4533-9352-1F331D842AE7}"/>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Mean_Cfar!$V$6</c15:sqref>
                        </c15:formulaRef>
                      </c:ext>
                    </c:extLst>
                    <c:strCache>
                      <c:ptCount val="1"/>
                      <c:pt idx="0">
                        <c:v>CEN L B-B</c:v>
                      </c:pt>
                    </c:strCache>
                  </c:strRef>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Mean_Cfar!$W$6</c15:sqref>
                        </c15:formulaRef>
                      </c:ext>
                    </c:extLst>
                    <c:numCache>
                      <c:formatCode>0%</c:formatCode>
                      <c:ptCount val="1"/>
                      <c:pt idx="0">
                        <c:v>7.7995301487862184E-2</c:v>
                      </c:pt>
                    </c:numCache>
                  </c:numRef>
                </c:xVal>
                <c:yVal>
                  <c:numRef>
                    <c:extLst xmlns:c15="http://schemas.microsoft.com/office/drawing/2012/chart">
                      <c:ext xmlns:c15="http://schemas.microsoft.com/office/drawing/2012/chart" uri="{02D57815-91ED-43cb-92C2-25804820EDAC}">
                        <c15:formulaRef>
                          <c15:sqref>Mean_Cfar!$X$6</c15:sqref>
                        </c15:formulaRef>
                      </c:ext>
                    </c:extLst>
                    <c:numCache>
                      <c:formatCode>0%</c:formatCode>
                      <c:ptCount val="1"/>
                      <c:pt idx="0">
                        <c:v>0.99929522317932651</c:v>
                      </c:pt>
                    </c:numCache>
                  </c:numRef>
                </c:yVal>
                <c:smooth val="0"/>
                <c:extLst xmlns:c15="http://schemas.microsoft.com/office/drawing/2012/chart">
                  <c:ext xmlns:c16="http://schemas.microsoft.com/office/drawing/2014/chart" uri="{C3380CC4-5D6E-409C-BE32-E72D297353CC}">
                    <c16:uniqueId val="{00000008-508C-4533-9352-1F331D842AE7}"/>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Mean_Cfar!$V$7</c15:sqref>
                        </c15:formulaRef>
                      </c:ext>
                    </c:extLst>
                    <c:strCache>
                      <c:ptCount val="1"/>
                      <c:pt idx="0">
                        <c:v>CEN Base</c:v>
                      </c:pt>
                    </c:strCache>
                  </c:strRef>
                </c:tx>
                <c:spPr>
                  <a:ln w="25400" cap="rnd">
                    <a:noFill/>
                    <a:round/>
                  </a:ln>
                  <a:effectLst/>
                </c:spPr>
                <c:marker>
                  <c:symbol val="circle"/>
                  <c:size val="5"/>
                  <c:spPr>
                    <a:solidFill>
                      <a:schemeClr val="accent5"/>
                    </a:solidFill>
                    <a:ln w="9525">
                      <a:solidFill>
                        <a:schemeClr val="accent5"/>
                      </a:solidFill>
                    </a:ln>
                    <a:effectLst/>
                  </c:spPr>
                </c:marker>
                <c:xVal>
                  <c:numRef>
                    <c:extLst xmlns:c15="http://schemas.microsoft.com/office/drawing/2012/chart">
                      <c:ext xmlns:c15="http://schemas.microsoft.com/office/drawing/2012/chart" uri="{02D57815-91ED-43cb-92C2-25804820EDAC}">
                        <c15:formulaRef>
                          <c15:sqref>Mean_Cfar!$W$7</c15:sqref>
                        </c15:formulaRef>
                      </c:ext>
                    </c:extLst>
                    <c:numCache>
                      <c:formatCode>0%</c:formatCode>
                      <c:ptCount val="1"/>
                      <c:pt idx="0">
                        <c:v>7.9306969459671098E-2</c:v>
                      </c:pt>
                    </c:numCache>
                  </c:numRef>
                </c:xVal>
                <c:yVal>
                  <c:numRef>
                    <c:extLst xmlns:c15="http://schemas.microsoft.com/office/drawing/2012/chart">
                      <c:ext xmlns:c15="http://schemas.microsoft.com/office/drawing/2012/chart" uri="{02D57815-91ED-43cb-92C2-25804820EDAC}">
                        <c15:formulaRef>
                          <c15:sqref>Mean_Cfar!$X$7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9-508C-4533-9352-1F331D842AE7}"/>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Mean_Cfar!$V$9</c15:sqref>
                        </c15:formulaRef>
                      </c:ext>
                    </c:extLst>
                    <c:strCache>
                      <c:ptCount val="1"/>
                      <c:pt idx="0">
                        <c:v>Wind L B-B</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extLst xmlns:c15="http://schemas.microsoft.com/office/drawing/2012/chart">
                      <c:ext xmlns:c15="http://schemas.microsoft.com/office/drawing/2012/chart" uri="{02D57815-91ED-43cb-92C2-25804820EDAC}">
                        <c15:formulaRef>
                          <c15:sqref>Mean_Cfar!$W$9</c15:sqref>
                        </c15:formulaRef>
                      </c:ext>
                    </c:extLst>
                    <c:numCache>
                      <c:formatCode>0%</c:formatCode>
                      <c:ptCount val="1"/>
                      <c:pt idx="0">
                        <c:v>0.21209964412811388</c:v>
                      </c:pt>
                    </c:numCache>
                  </c:numRef>
                </c:xVal>
                <c:yVal>
                  <c:numRef>
                    <c:extLst xmlns:c15="http://schemas.microsoft.com/office/drawing/2012/chart">
                      <c:ext xmlns:c15="http://schemas.microsoft.com/office/drawing/2012/chart" uri="{02D57815-91ED-43cb-92C2-25804820EDAC}">
                        <c15:formulaRef>
                          <c15:sqref>Mean_Cfar!$X$9</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A-508C-4533-9352-1F331D842AE7}"/>
                  </c:ext>
                </c:extLst>
              </c15:ser>
            </c15:filteredScatterSeries>
            <c15:filteredScatterSeries>
              <c15:ser>
                <c:idx val="7"/>
                <c:order val="7"/>
                <c:tx>
                  <c:strRef>
                    <c:extLst xmlns:c15="http://schemas.microsoft.com/office/drawing/2012/chart">
                      <c:ext xmlns:c15="http://schemas.microsoft.com/office/drawing/2012/chart" uri="{02D57815-91ED-43cb-92C2-25804820EDAC}">
                        <c15:formulaRef>
                          <c15:sqref>Mean_Cfar!$V$10</c15:sqref>
                        </c15:formulaRef>
                      </c:ext>
                    </c:extLst>
                    <c:strCache>
                      <c:ptCount val="1"/>
                      <c:pt idx="0">
                        <c:v>Wind Base</c:v>
                      </c:pt>
                    </c:strCache>
                  </c:strRef>
                </c:tx>
                <c:spPr>
                  <a:ln w="25400" cap="rnd">
                    <a:noFill/>
                    <a:round/>
                  </a:ln>
                  <a:effectLst/>
                </c:spPr>
                <c:marker>
                  <c:symbol val="circle"/>
                  <c:size val="5"/>
                  <c:spPr>
                    <a:solidFill>
                      <a:schemeClr val="accent2">
                        <a:lumMod val="60000"/>
                      </a:schemeClr>
                    </a:solidFill>
                    <a:ln w="9525">
                      <a:solidFill>
                        <a:schemeClr val="accent2">
                          <a:lumMod val="60000"/>
                        </a:schemeClr>
                      </a:solidFill>
                    </a:ln>
                    <a:effectLst/>
                  </c:spPr>
                </c:marker>
                <c:xVal>
                  <c:numRef>
                    <c:extLst xmlns:c15="http://schemas.microsoft.com/office/drawing/2012/chart">
                      <c:ext xmlns:c15="http://schemas.microsoft.com/office/drawing/2012/chart" uri="{02D57815-91ED-43cb-92C2-25804820EDAC}">
                        <c15:formulaRef>
                          <c15:sqref>Mean_Cfar!$W$10</c15:sqref>
                        </c15:formulaRef>
                      </c:ext>
                    </c:extLst>
                    <c:numCache>
                      <c:formatCode>0%</c:formatCode>
                      <c:ptCount val="1"/>
                      <c:pt idx="0">
                        <c:v>0.23243518047788511</c:v>
                      </c:pt>
                    </c:numCache>
                  </c:numRef>
                </c:xVal>
                <c:yVal>
                  <c:numRef>
                    <c:extLst xmlns:c15="http://schemas.microsoft.com/office/drawing/2012/chart">
                      <c:ext xmlns:c15="http://schemas.microsoft.com/office/drawing/2012/chart" uri="{02D57815-91ED-43cb-92C2-25804820EDAC}">
                        <c15:formulaRef>
                          <c15:sqref>Mean_Cfar!$X$10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B-508C-4533-9352-1F331D842AE7}"/>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Mean_Cfar!$V$12</c15:sqref>
                        </c15:formulaRef>
                      </c:ext>
                    </c:extLst>
                    <c:strCache>
                      <c:ptCount val="1"/>
                      <c:pt idx="0">
                        <c:v>Solar L B-B</c:v>
                      </c:pt>
                    </c:strCache>
                  </c:strRef>
                </c:tx>
                <c:spPr>
                  <a:ln w="25400" cap="rnd">
                    <a:noFill/>
                    <a:round/>
                  </a:ln>
                  <a:effectLst/>
                </c:spPr>
                <c:marker>
                  <c:symbol val="circle"/>
                  <c:size val="5"/>
                  <c:spPr>
                    <a:solidFill>
                      <a:schemeClr val="accent4">
                        <a:lumMod val="60000"/>
                      </a:schemeClr>
                    </a:solidFill>
                    <a:ln w="9525">
                      <a:solidFill>
                        <a:schemeClr val="accent4">
                          <a:lumMod val="60000"/>
                        </a:schemeClr>
                      </a:solidFill>
                    </a:ln>
                    <a:effectLst/>
                  </c:spPr>
                </c:marker>
                <c:xVal>
                  <c:numRef>
                    <c:extLst xmlns:c15="http://schemas.microsoft.com/office/drawing/2012/chart">
                      <c:ext xmlns:c15="http://schemas.microsoft.com/office/drawing/2012/chart" uri="{02D57815-91ED-43cb-92C2-25804820EDAC}">
                        <c15:formulaRef>
                          <c15:sqref>Mean_Cfar!$W$12</c15:sqref>
                        </c15:formulaRef>
                      </c:ext>
                    </c:extLst>
                    <c:numCache>
                      <c:formatCode>0%</c:formatCode>
                      <c:ptCount val="1"/>
                      <c:pt idx="0">
                        <c:v>0.1333976833976834</c:v>
                      </c:pt>
                    </c:numCache>
                  </c:numRef>
                </c:xVal>
                <c:yVal>
                  <c:numRef>
                    <c:extLst xmlns:c15="http://schemas.microsoft.com/office/drawing/2012/chart">
                      <c:ext xmlns:c15="http://schemas.microsoft.com/office/drawing/2012/chart" uri="{02D57815-91ED-43cb-92C2-25804820EDAC}">
                        <c15:formulaRef>
                          <c15:sqref>Mean_Cfar!$X$12</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C-508C-4533-9352-1F331D842AE7}"/>
                  </c:ext>
                </c:extLst>
              </c15:ser>
            </c15:filteredScatterSeries>
            <c15:filteredScatterSeries>
              <c15:ser>
                <c:idx val="10"/>
                <c:order val="10"/>
                <c:tx>
                  <c:strRef>
                    <c:extLst xmlns:c15="http://schemas.microsoft.com/office/drawing/2012/chart">
                      <c:ext xmlns:c15="http://schemas.microsoft.com/office/drawing/2012/chart" uri="{02D57815-91ED-43cb-92C2-25804820EDAC}">
                        <c15:formulaRef>
                          <c15:sqref>Mean_Cfar!$V$13</c15:sqref>
                        </c15:formulaRef>
                      </c:ext>
                    </c:extLst>
                    <c:strCache>
                      <c:ptCount val="1"/>
                      <c:pt idx="0">
                        <c:v>Solar Base</c:v>
                      </c:pt>
                    </c:strCache>
                  </c:strRef>
                </c:tx>
                <c:spPr>
                  <a:ln w="25400" cap="rnd">
                    <a:noFill/>
                    <a:round/>
                  </a:ln>
                  <a:effectLst/>
                </c:spPr>
                <c:marker>
                  <c:symbol val="circle"/>
                  <c:size val="5"/>
                  <c:spPr>
                    <a:solidFill>
                      <a:schemeClr val="accent5">
                        <a:lumMod val="60000"/>
                      </a:schemeClr>
                    </a:solidFill>
                    <a:ln w="9525">
                      <a:solidFill>
                        <a:schemeClr val="accent5">
                          <a:lumMod val="60000"/>
                        </a:schemeClr>
                      </a:solidFill>
                    </a:ln>
                    <a:effectLst/>
                  </c:spPr>
                </c:marker>
                <c:xVal>
                  <c:numRef>
                    <c:extLst xmlns:c15="http://schemas.microsoft.com/office/drawing/2012/chart">
                      <c:ext xmlns:c15="http://schemas.microsoft.com/office/drawing/2012/chart" uri="{02D57815-91ED-43cb-92C2-25804820EDAC}">
                        <c15:formulaRef>
                          <c15:sqref>Mean_Cfar!$W$13</c15:sqref>
                        </c15:formulaRef>
                      </c:ext>
                    </c:extLst>
                    <c:numCache>
                      <c:formatCode>0%</c:formatCode>
                      <c:ptCount val="1"/>
                      <c:pt idx="0">
                        <c:v>0.14015444015444015</c:v>
                      </c:pt>
                    </c:numCache>
                  </c:numRef>
                </c:xVal>
                <c:yVal>
                  <c:numRef>
                    <c:extLst xmlns:c15="http://schemas.microsoft.com/office/drawing/2012/chart">
                      <c:ext xmlns:c15="http://schemas.microsoft.com/office/drawing/2012/chart" uri="{02D57815-91ED-43cb-92C2-25804820EDAC}">
                        <c15:formulaRef>
                          <c15:sqref>Mean_Cfar!$X$13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D-508C-4533-9352-1F331D842AE7}"/>
                  </c:ext>
                </c:extLst>
              </c15:ser>
            </c15:filteredScatterSeries>
            <c15:filteredScatterSeries>
              <c15:ser>
                <c:idx val="12"/>
                <c:order val="12"/>
                <c:tx>
                  <c:strRef>
                    <c:extLst xmlns:c15="http://schemas.microsoft.com/office/drawing/2012/chart">
                      <c:ext xmlns:c15="http://schemas.microsoft.com/office/drawing/2012/chart" uri="{02D57815-91ED-43cb-92C2-25804820EDAC}">
                        <c15:formulaRef>
                          <c15:sqref>Mean_Cfar!$V$15</c15:sqref>
                        </c15:formulaRef>
                      </c:ext>
                    </c:extLst>
                    <c:strCache>
                      <c:ptCount val="1"/>
                      <c:pt idx="0">
                        <c:v>MRC L B-B</c:v>
                      </c:pt>
                    </c:strCache>
                  </c:strRef>
                </c:tx>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Mean_Cfar!$W$15</c15:sqref>
                        </c15:formulaRef>
                      </c:ext>
                    </c:extLst>
                    <c:numCache>
                      <c:formatCode>0%</c:formatCode>
                      <c:ptCount val="1"/>
                      <c:pt idx="0">
                        <c:v>5.6172047561733697E-2</c:v>
                      </c:pt>
                    </c:numCache>
                  </c:numRef>
                </c:xVal>
                <c:yVal>
                  <c:numRef>
                    <c:extLst xmlns:c15="http://schemas.microsoft.com/office/drawing/2012/chart">
                      <c:ext xmlns:c15="http://schemas.microsoft.com/office/drawing/2012/chart" uri="{02D57815-91ED-43cb-92C2-25804820EDAC}">
                        <c15:formulaRef>
                          <c15:sqref>Mean_Cfar!$X$15</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E-508C-4533-9352-1F331D842AE7}"/>
                  </c:ext>
                </c:extLst>
              </c15:ser>
            </c15:filteredScatterSeries>
            <c15:filteredScatterSeries>
              <c15:ser>
                <c:idx val="13"/>
                <c:order val="13"/>
                <c:tx>
                  <c:strRef>
                    <c:extLst xmlns:c15="http://schemas.microsoft.com/office/drawing/2012/chart">
                      <c:ext xmlns:c15="http://schemas.microsoft.com/office/drawing/2012/chart" uri="{02D57815-91ED-43cb-92C2-25804820EDAC}">
                        <c15:formulaRef>
                          <c15:sqref>Mean_Cfar!$V$16</c15:sqref>
                        </c15:formulaRef>
                      </c:ext>
                    </c:extLst>
                    <c:strCache>
                      <c:ptCount val="1"/>
                      <c:pt idx="0">
                        <c:v>MRC Base</c:v>
                      </c:pt>
                    </c:strCache>
                  </c:strRef>
                </c:tx>
                <c:spPr>
                  <a:ln w="25400" cap="rnd">
                    <a:no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Mean_Cfar!$W$16</c15:sqref>
                        </c15:formulaRef>
                      </c:ext>
                    </c:extLst>
                    <c:numCache>
                      <c:formatCode>0%</c:formatCode>
                      <c:ptCount val="1"/>
                      <c:pt idx="0">
                        <c:v>6.0933511447352755E-2</c:v>
                      </c:pt>
                    </c:numCache>
                  </c:numRef>
                </c:xVal>
                <c:yVal>
                  <c:numRef>
                    <c:extLst xmlns:c15="http://schemas.microsoft.com/office/drawing/2012/chart">
                      <c:ext xmlns:c15="http://schemas.microsoft.com/office/drawing/2012/chart" uri="{02D57815-91ED-43cb-92C2-25804820EDAC}">
                        <c15:formulaRef>
                          <c15:sqref>Mean_Cfar!$X$16</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F-508C-4533-9352-1F331D842AE7}"/>
                  </c:ext>
                </c:extLst>
              </c15:ser>
            </c15:filteredScatterSeries>
            <c15:filteredScatterSeries>
              <c15:ser>
                <c:idx val="15"/>
                <c:order val="15"/>
                <c:tx>
                  <c:strRef>
                    <c:extLst xmlns:c15="http://schemas.microsoft.com/office/drawing/2012/chart">
                      <c:ext xmlns:c15="http://schemas.microsoft.com/office/drawing/2012/chart" uri="{02D57815-91ED-43cb-92C2-25804820EDAC}">
                        <c15:formulaRef>
                          <c15:sqref>Mean_Cfar!$V$18</c15:sqref>
                        </c15:formulaRef>
                      </c:ext>
                    </c:extLst>
                    <c:strCache>
                      <c:ptCount val="1"/>
                      <c:pt idx="0">
                        <c:v>GEN L B-B</c:v>
                      </c:pt>
                    </c:strCache>
                  </c:strRef>
                </c:tx>
                <c:spPr>
                  <a:ln w="25400" cap="rnd">
                    <a:no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Mean_Cfar!$W$18</c15:sqref>
                        </c15:formulaRef>
                      </c:ext>
                    </c:extLst>
                    <c:numCache>
                      <c:formatCode>0%</c:formatCode>
                      <c:ptCount val="1"/>
                      <c:pt idx="0">
                        <c:v>9.2366239881317119E-2</c:v>
                      </c:pt>
                    </c:numCache>
                  </c:numRef>
                </c:xVal>
                <c:yVal>
                  <c:numRef>
                    <c:extLst xmlns:c15="http://schemas.microsoft.com/office/drawing/2012/chart">
                      <c:ext xmlns:c15="http://schemas.microsoft.com/office/drawing/2012/chart" uri="{02D57815-91ED-43cb-92C2-25804820EDAC}">
                        <c15:formulaRef>
                          <c15:sqref>Mean_Cfar!$X$18</c15:sqref>
                        </c15:formulaRef>
                      </c:ext>
                    </c:extLst>
                    <c:numCache>
                      <c:formatCode>0%</c:formatCode>
                      <c:ptCount val="1"/>
                      <c:pt idx="0">
                        <c:v>0.98958299738768662</c:v>
                      </c:pt>
                    </c:numCache>
                  </c:numRef>
                </c:yVal>
                <c:smooth val="0"/>
                <c:extLst xmlns:c15="http://schemas.microsoft.com/office/drawing/2012/chart">
                  <c:ext xmlns:c16="http://schemas.microsoft.com/office/drawing/2014/chart" uri="{C3380CC4-5D6E-409C-BE32-E72D297353CC}">
                    <c16:uniqueId val="{00000010-508C-4533-9352-1F331D842AE7}"/>
                  </c:ext>
                </c:extLst>
              </c15:ser>
            </c15:filteredScatterSeries>
            <c15:filteredScatterSeries>
              <c15:ser>
                <c:idx val="16"/>
                <c:order val="16"/>
                <c:tx>
                  <c:strRef>
                    <c:extLst xmlns:c15="http://schemas.microsoft.com/office/drawing/2012/chart">
                      <c:ext xmlns:c15="http://schemas.microsoft.com/office/drawing/2012/chart" uri="{02D57815-91ED-43cb-92C2-25804820EDAC}">
                        <c15:formulaRef>
                          <c15:sqref>Mean_Cfar!$V$19</c15:sqref>
                        </c15:formulaRef>
                      </c:ext>
                    </c:extLst>
                    <c:strCache>
                      <c:ptCount val="1"/>
                      <c:pt idx="0">
                        <c:v>GEN Base</c:v>
                      </c:pt>
                    </c:strCache>
                  </c:strRef>
                </c:tx>
                <c:spPr>
                  <a:ln w="25400" cap="rnd">
                    <a:no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Mean_Cfar!$W$19</c15:sqref>
                        </c15:formulaRef>
                      </c:ext>
                    </c:extLst>
                    <c:numCache>
                      <c:formatCode>0%</c:formatCode>
                      <c:ptCount val="1"/>
                      <c:pt idx="0">
                        <c:v>9.7816622053084779E-2</c:v>
                      </c:pt>
                    </c:numCache>
                  </c:numRef>
                </c:xVal>
                <c:yVal>
                  <c:numRef>
                    <c:extLst xmlns:c15="http://schemas.microsoft.com/office/drawing/2012/chart">
                      <c:ext xmlns:c15="http://schemas.microsoft.com/office/drawing/2012/chart" uri="{02D57815-91ED-43cb-92C2-25804820EDAC}">
                        <c15:formulaRef>
                          <c15:sqref>Mean_Cfar!$X$19</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11-508C-4533-9352-1F331D842AE7}"/>
                  </c:ext>
                </c:extLst>
              </c15:ser>
            </c15:filteredScatterSeries>
          </c:ext>
        </c:extLst>
      </c:scatterChart>
      <c:valAx>
        <c:axId val="104949616"/>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104942960"/>
        <c:crosses val="autoZero"/>
        <c:crossBetween val="midCat"/>
      </c:valAx>
      <c:valAx>
        <c:axId val="104942960"/>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4.0000000000000008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MinRisk_Profiles!$AC$29</c:f>
              <c:strCache>
                <c:ptCount val="1"/>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1.3593651158368259E-2"/>
                  <c:y val="3.66529963496553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FEA-4A3F-8759-C7F52225D12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MinRisk_Profiles!$E$68:$G$68</c:f>
              <c:numCache>
                <c:formatCode>0%</c:formatCode>
                <c:ptCount val="3"/>
                <c:pt idx="0">
                  <c:v>0.41333757053087655</c:v>
                </c:pt>
                <c:pt idx="1">
                  <c:v>0.43630076889370306</c:v>
                </c:pt>
                <c:pt idx="2">
                  <c:v>0.45926396725652952</c:v>
                </c:pt>
              </c:numCache>
            </c:numRef>
          </c:xVal>
          <c:yVal>
            <c:numRef>
              <c:f>MinRisk_Profiles!$E$69:$G$69</c:f>
              <c:numCache>
                <c:formatCode>0%</c:formatCode>
                <c:ptCount val="3"/>
                <c:pt idx="0" formatCode="0.0%">
                  <c:v>0.98253435094283614</c:v>
                </c:pt>
                <c:pt idx="1">
                  <c:v>1</c:v>
                </c:pt>
                <c:pt idx="2" formatCode="0.0%">
                  <c:v>0.98545284123973909</c:v>
                </c:pt>
              </c:numCache>
            </c:numRef>
          </c:yVal>
          <c:smooth val="0"/>
          <c:extLst>
            <c:ext xmlns:c16="http://schemas.microsoft.com/office/drawing/2014/chart" uri="{C3380CC4-5D6E-409C-BE32-E72D297353CC}">
              <c16:uniqueId val="{00000001-DFEA-4A3F-8759-C7F52225D129}"/>
            </c:ext>
          </c:extLst>
        </c:ser>
        <c:ser>
          <c:idx val="1"/>
          <c:order val="1"/>
          <c:tx>
            <c:strRef>
              <c:f>MinRisk_Profiles!$AF$29</c:f>
              <c:strCache>
                <c:ptCount val="1"/>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4.7577779054288699E-2"/>
                  <c:y val="3.99850869268968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FEA-4A3F-8759-C7F52225D12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MinRisk_Profiles!$H$68:$J$68</c:f>
              <c:numCache>
                <c:formatCode>0%</c:formatCode>
                <c:ptCount val="3"/>
                <c:pt idx="0">
                  <c:v>0.46272425052322397</c:v>
                </c:pt>
                <c:pt idx="1">
                  <c:v>0.48586046304938518</c:v>
                </c:pt>
                <c:pt idx="2">
                  <c:v>0.5089966755755464</c:v>
                </c:pt>
              </c:numCache>
            </c:numRef>
          </c:xVal>
          <c:yVal>
            <c:numRef>
              <c:f>MinRisk_Profiles!$H$69:$J$69</c:f>
              <c:numCache>
                <c:formatCode>0.0%</c:formatCode>
                <c:ptCount val="3"/>
                <c:pt idx="0">
                  <c:v>1.0166558223417925</c:v>
                </c:pt>
                <c:pt idx="1">
                  <c:v>1.0222546032587099</c:v>
                </c:pt>
                <c:pt idx="2">
                  <c:v>1.0173592958522988</c:v>
                </c:pt>
              </c:numCache>
            </c:numRef>
          </c:yVal>
          <c:smooth val="0"/>
          <c:extLst>
            <c:ext xmlns:c16="http://schemas.microsoft.com/office/drawing/2014/chart" uri="{C3380CC4-5D6E-409C-BE32-E72D297353CC}">
              <c16:uniqueId val="{00000003-DFEA-4A3F-8759-C7F52225D129}"/>
            </c:ext>
          </c:extLst>
        </c:ser>
        <c:ser>
          <c:idx val="2"/>
          <c:order val="2"/>
          <c:tx>
            <c:strRef>
              <c:f>MinRisk_Profiles!$AI$29</c:f>
              <c:strCache>
                <c:ptCount val="1"/>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Lbl>
              <c:idx val="1"/>
              <c:layout>
                <c:manualLayout>
                  <c:x val="2.2656085263946129E-3"/>
                  <c:y val="2.332463404068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FEA-4A3F-8759-C7F52225D12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MinRisk_Profiles!$K$68:$M$68</c:f>
              <c:numCache>
                <c:formatCode>0%</c:formatCode>
                <c:ptCount val="3"/>
                <c:pt idx="0">
                  <c:v>0.47089686575328005</c:v>
                </c:pt>
                <c:pt idx="1">
                  <c:v>0.49444170904094403</c:v>
                </c:pt>
                <c:pt idx="2">
                  <c:v>0.51798655232860813</c:v>
                </c:pt>
              </c:numCache>
            </c:numRef>
          </c:xVal>
          <c:yVal>
            <c:numRef>
              <c:f>MinRisk_Profiles!$K$69:$M$69</c:f>
              <c:numCache>
                <c:formatCode>0.0%</c:formatCode>
                <c:ptCount val="3"/>
                <c:pt idx="0">
                  <c:v>0.90126048605503373</c:v>
                </c:pt>
                <c:pt idx="1">
                  <c:v>0.92648032852033391</c:v>
                </c:pt>
                <c:pt idx="2">
                  <c:v>0.92084392053451392</c:v>
                </c:pt>
              </c:numCache>
            </c:numRef>
          </c:yVal>
          <c:smooth val="0"/>
          <c:extLst>
            <c:ext xmlns:c16="http://schemas.microsoft.com/office/drawing/2014/chart" uri="{C3380CC4-5D6E-409C-BE32-E72D297353CC}">
              <c16:uniqueId val="{00000005-DFEA-4A3F-8759-C7F52225D129}"/>
            </c:ext>
          </c:extLst>
        </c:ser>
        <c:ser>
          <c:idx val="5"/>
          <c:order val="3"/>
          <c:tx>
            <c:strRef>
              <c:f>MinRisk_Profiles!$AR$29</c:f>
              <c:strCache>
                <c:ptCount val="1"/>
              </c:strCache>
            </c:strRef>
          </c:tx>
          <c:spPr>
            <a:ln w="19050" cap="rnd">
              <a:solidFill>
                <a:schemeClr val="accent6"/>
              </a:solidFill>
              <a:round/>
            </a:ln>
            <a:effectLst/>
          </c:spPr>
          <c:marker>
            <c:symbol val="circle"/>
            <c:size val="5"/>
            <c:spPr>
              <a:solidFill>
                <a:schemeClr val="accent6"/>
              </a:solidFill>
              <a:ln w="9525">
                <a:solidFill>
                  <a:schemeClr val="accent6"/>
                </a:solidFill>
              </a:ln>
              <a:effectLst/>
            </c:spPr>
          </c:marker>
          <c:dLbls>
            <c:dLbl>
              <c:idx val="1"/>
              <c:layout>
                <c:manualLayout>
                  <c:x val="-4.5312170527893963E-2"/>
                  <c:y val="4.3317177504138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FEA-4A3F-8759-C7F52225D12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6"/>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MinRisk_Profiles!$AR$30:$AT$30</c:f>
              <c:numCache>
                <c:formatCode>General</c:formatCode>
                <c:ptCount val="3"/>
              </c:numCache>
            </c:numRef>
          </c:xVal>
          <c:yVal>
            <c:numRef>
              <c:f>MinRisk_Profiles!$AR$32:$AT$32</c:f>
              <c:numCache>
                <c:formatCode>General</c:formatCode>
                <c:ptCount val="3"/>
              </c:numCache>
            </c:numRef>
          </c:yVal>
          <c:smooth val="0"/>
          <c:extLst>
            <c:ext xmlns:c16="http://schemas.microsoft.com/office/drawing/2014/chart" uri="{C3380CC4-5D6E-409C-BE32-E72D297353CC}">
              <c16:uniqueId val="{0000000B-DFEA-4A3F-8759-C7F52225D129}"/>
            </c:ext>
          </c:extLst>
        </c:ser>
        <c:dLbls>
          <c:showLegendKey val="0"/>
          <c:showVal val="0"/>
          <c:showCatName val="0"/>
          <c:showSerName val="0"/>
          <c:showPercent val="0"/>
          <c:showBubbleSize val="0"/>
        </c:dLbls>
        <c:axId val="927942911"/>
        <c:axId val="927943743"/>
      </c:scatterChart>
      <c:valAx>
        <c:axId val="927942911"/>
        <c:scaling>
          <c:orientation val="minMax"/>
          <c:max val="0.55000000000000004"/>
          <c:min val="0.4"/>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3743"/>
        <c:crosses val="autoZero"/>
        <c:crossBetween val="midCat"/>
        <c:majorUnit val="2.5000000000000005E-2"/>
      </c:valAx>
      <c:valAx>
        <c:axId val="927943743"/>
        <c:scaling>
          <c:orientation val="minMax"/>
          <c:max val="1.1000000000000001"/>
          <c:min val="0.8"/>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291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NZ" sz="1400" b="1" i="0" baseline="0">
                <a:effectLst/>
              </a:rPr>
              <a:t>Ownership of flexible hydro and thermal capacity – 2035 100%RE scenario</a:t>
            </a:r>
            <a:endParaRPr lang="en-NZ" sz="11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0C2-43D0-B8C7-B418AAD63E4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0C2-43D0-B8C7-B418AAD63E4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0C2-43D0-B8C7-B418AAD63E4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0C2-43D0-B8C7-B418AAD63E4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0C2-43D0-B8C7-B418AAD63E49}"/>
              </c:ext>
            </c:extLst>
          </c:dPt>
          <c:dLbls>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'Without 1 Rankine'!$Q$31:$Q$35</c:f>
              <c:strCache>
                <c:ptCount val="5"/>
                <c:pt idx="0">
                  <c:v>Contact</c:v>
                </c:pt>
                <c:pt idx="1">
                  <c:v>Mercury</c:v>
                </c:pt>
                <c:pt idx="2">
                  <c:v>Meridian</c:v>
                </c:pt>
                <c:pt idx="3">
                  <c:v>Genesis</c:v>
                </c:pt>
                <c:pt idx="4">
                  <c:v>Other</c:v>
                </c:pt>
              </c:strCache>
            </c:strRef>
          </c:cat>
          <c:val>
            <c:numRef>
              <c:f>'Without 1 Rankine'!$T$31:$T$35</c:f>
              <c:numCache>
                <c:formatCode>0%</c:formatCode>
                <c:ptCount val="5"/>
                <c:pt idx="0">
                  <c:v>0.18763090238475785</c:v>
                </c:pt>
                <c:pt idx="1">
                  <c:v>0.19011119871260876</c:v>
                </c:pt>
                <c:pt idx="2">
                  <c:v>0.39916494679156123</c:v>
                </c:pt>
                <c:pt idx="3">
                  <c:v>0.16696812713283096</c:v>
                </c:pt>
                <c:pt idx="4">
                  <c:v>5.612482497824111E-2</c:v>
                </c:pt>
              </c:numCache>
            </c:numRef>
          </c:val>
          <c:extLst>
            <c:ext xmlns:c16="http://schemas.microsoft.com/office/drawing/2014/chart" uri="{C3380CC4-5D6E-409C-BE32-E72D297353CC}">
              <c16:uniqueId val="{0000000A-A0C2-43D0-B8C7-B418AAD63E49}"/>
            </c:ext>
          </c:extLst>
        </c:ser>
        <c:dLbls>
          <c:dLblPos val="outEnd"/>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MinRisk_Profiles!$AC$29</c:f>
              <c:strCache>
                <c:ptCount val="1"/>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3.917712190387173E-2"/>
                  <c:y val="5.13941519580120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AE8-40B7-980E-A5CD6BC5811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MinRisk_Profiles!$E$70:$G$70</c:f>
              <c:numCache>
                <c:formatCode>0%</c:formatCode>
                <c:ptCount val="3"/>
                <c:pt idx="0">
                  <c:v>0.62504582400975695</c:v>
                </c:pt>
                <c:pt idx="1">
                  <c:v>0.65794297264184931</c:v>
                </c:pt>
                <c:pt idx="2">
                  <c:v>0.69084012127394179</c:v>
                </c:pt>
              </c:numCache>
            </c:numRef>
          </c:xVal>
          <c:yVal>
            <c:numRef>
              <c:f>MinRisk_Profiles!$E$71:$G$71</c:f>
              <c:numCache>
                <c:formatCode>0%</c:formatCode>
                <c:ptCount val="3"/>
                <c:pt idx="0" formatCode="0.0%">
                  <c:v>0.9842560841599759</c:v>
                </c:pt>
                <c:pt idx="1">
                  <c:v>1</c:v>
                </c:pt>
                <c:pt idx="2" formatCode="0.0%">
                  <c:v>0.99429633762575487</c:v>
                </c:pt>
              </c:numCache>
            </c:numRef>
          </c:yVal>
          <c:smooth val="0"/>
          <c:extLst>
            <c:ext xmlns:c16="http://schemas.microsoft.com/office/drawing/2014/chart" uri="{C3380CC4-5D6E-409C-BE32-E72D297353CC}">
              <c16:uniqueId val="{00000001-4AE8-40B7-980E-A5CD6BC5811B}"/>
            </c:ext>
          </c:extLst>
        </c:ser>
        <c:ser>
          <c:idx val="1"/>
          <c:order val="1"/>
          <c:tx>
            <c:strRef>
              <c:f>MinRisk_Profiles!$AF$29</c:f>
              <c:strCache>
                <c:ptCount val="1"/>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7.3147715425818747E-3"/>
                  <c:y val="-2.95645084714367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AE8-40B7-980E-A5CD6BC5811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MinRisk_Profiles!$H$70:$J$70</c:f>
              <c:numCache>
                <c:formatCode>0%</c:formatCode>
                <c:ptCount val="3"/>
                <c:pt idx="0">
                  <c:v>0.6628608701431421</c:v>
                </c:pt>
                <c:pt idx="1">
                  <c:v>0.69600391365029923</c:v>
                </c:pt>
                <c:pt idx="2">
                  <c:v>0.72914695715745637</c:v>
                </c:pt>
              </c:numCache>
            </c:numRef>
          </c:xVal>
          <c:yVal>
            <c:numRef>
              <c:f>MinRisk_Profiles!$H$71:$J$71</c:f>
              <c:numCache>
                <c:formatCode>0.0%</c:formatCode>
                <c:ptCount val="3"/>
                <c:pt idx="0">
                  <c:v>1.0083503759130485</c:v>
                </c:pt>
                <c:pt idx="1">
                  <c:v>1.0246913580246915</c:v>
                </c:pt>
                <c:pt idx="2">
                  <c:v>1.0148297153864125</c:v>
                </c:pt>
              </c:numCache>
            </c:numRef>
          </c:yVal>
          <c:smooth val="0"/>
          <c:extLst>
            <c:ext xmlns:c16="http://schemas.microsoft.com/office/drawing/2014/chart" uri="{C3380CC4-5D6E-409C-BE32-E72D297353CC}">
              <c16:uniqueId val="{00000003-4AE8-40B7-980E-A5CD6BC5811B}"/>
            </c:ext>
          </c:extLst>
        </c:ser>
        <c:ser>
          <c:idx val="2"/>
          <c:order val="2"/>
          <c:tx>
            <c:strRef>
              <c:f>MinRisk_Profiles!$AI$29</c:f>
              <c:strCache>
                <c:ptCount val="1"/>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Lbl>
              <c:idx val="1"/>
              <c:layout>
                <c:manualLayout>
                  <c:x val="-0.13146816694826904"/>
                  <c:y val="-5.68419426808979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AE8-40B7-980E-A5CD6BC5811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MinRisk_Profiles!$K$70:$M$70</c:f>
              <c:numCache>
                <c:formatCode>0%</c:formatCode>
                <c:ptCount val="3"/>
                <c:pt idx="0">
                  <c:v>0.61011339922352681</c:v>
                </c:pt>
                <c:pt idx="1">
                  <c:v>0.6440085880692783</c:v>
                </c:pt>
                <c:pt idx="2">
                  <c:v>0.67790377691502968</c:v>
                </c:pt>
              </c:numCache>
            </c:numRef>
          </c:xVal>
          <c:yVal>
            <c:numRef>
              <c:f>MinRisk_Profiles!$K$71:$M$71</c:f>
              <c:numCache>
                <c:formatCode>0.0%</c:formatCode>
                <c:ptCount val="3"/>
                <c:pt idx="0">
                  <c:v>0.88981306606597577</c:v>
                </c:pt>
                <c:pt idx="1">
                  <c:v>0.89382716049382727</c:v>
                </c:pt>
                <c:pt idx="2">
                  <c:v>0.8904693494741307</c:v>
                </c:pt>
              </c:numCache>
            </c:numRef>
          </c:yVal>
          <c:smooth val="0"/>
          <c:extLst>
            <c:ext xmlns:c16="http://schemas.microsoft.com/office/drawing/2014/chart" uri="{C3380CC4-5D6E-409C-BE32-E72D297353CC}">
              <c16:uniqueId val="{00000005-4AE8-40B7-980E-A5CD6BC5811B}"/>
            </c:ext>
          </c:extLst>
        </c:ser>
        <c:ser>
          <c:idx val="5"/>
          <c:order val="3"/>
          <c:tx>
            <c:strRef>
              <c:f>MinRisk_Profiles!$AR$29</c:f>
              <c:strCache>
                <c:ptCount val="1"/>
              </c:strCache>
            </c:strRef>
          </c:tx>
          <c:spPr>
            <a:ln w="19050" cap="rnd">
              <a:solidFill>
                <a:schemeClr val="accent6"/>
              </a:solidFill>
              <a:round/>
            </a:ln>
            <a:effectLst/>
          </c:spPr>
          <c:marker>
            <c:symbol val="circle"/>
            <c:size val="5"/>
            <c:spPr>
              <a:solidFill>
                <a:schemeClr val="accent6"/>
              </a:solidFill>
              <a:ln w="9525">
                <a:solidFill>
                  <a:schemeClr val="accent6"/>
                </a:solidFill>
              </a:ln>
              <a:effectLst/>
            </c:spPr>
          </c:marker>
          <c:dLbls>
            <c:dLbl>
              <c:idx val="1"/>
              <c:layout>
                <c:manualLayout>
                  <c:x val="9.3764604378617396E-3"/>
                  <c:y val="7.9652974032498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AE8-40B7-980E-A5CD6BC5811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6"/>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MinRisk_Profiles!$AR$35:$AT$35</c:f>
              <c:numCache>
                <c:formatCode>General</c:formatCode>
                <c:ptCount val="3"/>
              </c:numCache>
            </c:numRef>
          </c:xVal>
          <c:yVal>
            <c:numRef>
              <c:f>MinRisk_Profiles!$AR$37:$AT$37</c:f>
              <c:numCache>
                <c:formatCode>General</c:formatCode>
                <c:ptCount val="3"/>
              </c:numCache>
            </c:numRef>
          </c:yVal>
          <c:smooth val="0"/>
          <c:extLst>
            <c:ext xmlns:c16="http://schemas.microsoft.com/office/drawing/2014/chart" uri="{C3380CC4-5D6E-409C-BE32-E72D297353CC}">
              <c16:uniqueId val="{0000000B-4AE8-40B7-980E-A5CD6BC5811B}"/>
            </c:ext>
          </c:extLst>
        </c:ser>
        <c:ser>
          <c:idx val="6"/>
          <c:order val="4"/>
          <c:spPr>
            <a:ln w="19050"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xVal>
            <c:numRef>
              <c:f>MinRisk_Profiles!$E$70:$G$70</c:f>
              <c:numCache>
                <c:formatCode>0%</c:formatCode>
                <c:ptCount val="3"/>
                <c:pt idx="0">
                  <c:v>0.62504582400975695</c:v>
                </c:pt>
                <c:pt idx="1">
                  <c:v>0.65794297264184931</c:v>
                </c:pt>
                <c:pt idx="2">
                  <c:v>0.69084012127394179</c:v>
                </c:pt>
              </c:numCache>
            </c:numRef>
          </c:xVal>
          <c:yVal>
            <c:numRef>
              <c:f>[3]Record_Results!$AB$34:$AS$34</c:f>
              <c:numCache>
                <c:formatCode>General</c:formatCode>
                <c:ptCount val="18"/>
                <c:pt idx="0">
                  <c:v>0.39641462055975679</c:v>
                </c:pt>
                <c:pt idx="1">
                  <c:v>0.46248372398638288</c:v>
                </c:pt>
                <c:pt idx="2">
                  <c:v>0.52855282741300902</c:v>
                </c:pt>
                <c:pt idx="3">
                  <c:v>0.46231342238109102</c:v>
                </c:pt>
                <c:pt idx="4">
                  <c:v>0.52835819700696118</c:v>
                </c:pt>
                <c:pt idx="5">
                  <c:v>0.59440297163283129</c:v>
                </c:pt>
                <c:pt idx="6">
                  <c:v>0.53785312458974832</c:v>
                </c:pt>
                <c:pt idx="7">
                  <c:v>0.60508476516346676</c:v>
                </c:pt>
                <c:pt idx="8">
                  <c:v>0.67231640573718532</c:v>
                </c:pt>
                <c:pt idx="9">
                  <c:v>0.53566336450220409</c:v>
                </c:pt>
                <c:pt idx="10">
                  <c:v>0.60262128506497947</c:v>
                </c:pt>
                <c:pt idx="11">
                  <c:v>0.66957920562775497</c:v>
                </c:pt>
                <c:pt idx="12">
                  <c:v>0.54027084948749604</c:v>
                </c:pt>
                <c:pt idx="13">
                  <c:v>0.60780470567343303</c:v>
                </c:pt>
                <c:pt idx="14">
                  <c:v>0.67533856185937002</c:v>
                </c:pt>
                <c:pt idx="15">
                  <c:v>0.43941749821002585</c:v>
                </c:pt>
                <c:pt idx="16">
                  <c:v>0.50219142652574389</c:v>
                </c:pt>
                <c:pt idx="17">
                  <c:v>0.56496535484146171</c:v>
                </c:pt>
              </c:numCache>
            </c:numRef>
          </c:yVal>
          <c:smooth val="0"/>
          <c:extLst>
            <c:ext xmlns:c16="http://schemas.microsoft.com/office/drawing/2014/chart" uri="{C3380CC4-5D6E-409C-BE32-E72D297353CC}">
              <c16:uniqueId val="{0000000C-4AE8-40B7-980E-A5CD6BC5811B}"/>
            </c:ext>
          </c:extLst>
        </c:ser>
        <c:ser>
          <c:idx val="7"/>
          <c:order val="5"/>
          <c:spPr>
            <a:ln w="19050"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xVal>
            <c:numRef>
              <c:f>MinRisk_Profiles!$E$70:$G$70</c:f>
              <c:numCache>
                <c:formatCode>0%</c:formatCode>
                <c:ptCount val="3"/>
                <c:pt idx="0">
                  <c:v>0.62504582400975695</c:v>
                </c:pt>
                <c:pt idx="1">
                  <c:v>0.65794297264184931</c:v>
                </c:pt>
                <c:pt idx="2">
                  <c:v>0.69084012127394179</c:v>
                </c:pt>
              </c:numCache>
            </c:numRef>
          </c:xVal>
          <c:yVal>
            <c:numRef>
              <c:f>[3]Record_Results!$AB$35:$AS$35</c:f>
              <c:numCache>
                <c:formatCode>General</c:formatCode>
                <c:ptCount val="18"/>
                <c:pt idx="0">
                  <c:v>37.810948519227914</c:v>
                </c:pt>
                <c:pt idx="1">
                  <c:v>39.813396192179887</c:v>
                </c:pt>
                <c:pt idx="2">
                  <c:v>39.339231810651654</c:v>
                </c:pt>
                <c:pt idx="3">
                  <c:v>40.47193781189484</c:v>
                </c:pt>
                <c:pt idx="4">
                  <c:v>42.016662190195404</c:v>
                </c:pt>
                <c:pt idx="5">
                  <c:v>41.655149263553952</c:v>
                </c:pt>
                <c:pt idx="6">
                  <c:v>39.925768873421923</c:v>
                </c:pt>
                <c:pt idx="7">
                  <c:v>41.540766956316368</c:v>
                </c:pt>
                <c:pt idx="8">
                  <c:v>36.487561200658028</c:v>
                </c:pt>
                <c:pt idx="9">
                  <c:v>44.122352429121968</c:v>
                </c:pt>
                <c:pt idx="10">
                  <c:v>45.414791481537137</c:v>
                </c:pt>
                <c:pt idx="11">
                  <c:v>39.078261699449669</c:v>
                </c:pt>
                <c:pt idx="12">
                  <c:v>36.215280159013339</c:v>
                </c:pt>
                <c:pt idx="13">
                  <c:v>37.085436821723377</c:v>
                </c:pt>
                <c:pt idx="14">
                  <c:v>33.550414347686406</c:v>
                </c:pt>
                <c:pt idx="15">
                  <c:v>43.61590898603648</c:v>
                </c:pt>
                <c:pt idx="16">
                  <c:v>44.171809310884456</c:v>
                </c:pt>
                <c:pt idx="17">
                  <c:v>44.100302669417836</c:v>
                </c:pt>
              </c:numCache>
            </c:numRef>
          </c:yVal>
          <c:smooth val="0"/>
          <c:extLst>
            <c:ext xmlns:c16="http://schemas.microsoft.com/office/drawing/2014/chart" uri="{C3380CC4-5D6E-409C-BE32-E72D297353CC}">
              <c16:uniqueId val="{0000000D-4AE8-40B7-980E-A5CD6BC5811B}"/>
            </c:ext>
          </c:extLst>
        </c:ser>
        <c:dLbls>
          <c:showLegendKey val="0"/>
          <c:showVal val="0"/>
          <c:showCatName val="0"/>
          <c:showSerName val="0"/>
          <c:showPercent val="0"/>
          <c:showBubbleSize val="0"/>
        </c:dLbls>
        <c:axId val="927942911"/>
        <c:axId val="927943743"/>
      </c:scatterChart>
      <c:valAx>
        <c:axId val="92794291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3743"/>
        <c:crosses val="autoZero"/>
        <c:crossBetween val="midCat"/>
      </c:valAx>
      <c:valAx>
        <c:axId val="927943743"/>
        <c:scaling>
          <c:orientation val="minMax"/>
          <c:max val="1.1000000000000001"/>
          <c:min val="0.8"/>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291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19694444444443"/>
          <c:y val="5.5953174603174602E-2"/>
          <c:w val="0.81219583333333334"/>
          <c:h val="0.81779444444444449"/>
        </c:manualLayout>
      </c:layout>
      <c:scatterChart>
        <c:scatterStyle val="lineMarker"/>
        <c:varyColors val="0"/>
        <c:ser>
          <c:idx val="1"/>
          <c:order val="0"/>
          <c:tx>
            <c:v>Base</c:v>
          </c:tx>
          <c:spPr>
            <a:ln w="34925" cap="rnd">
              <a:solidFill>
                <a:schemeClr val="accent1"/>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PDCs!$G$71:$G$184</c:f>
              <c:numCache>
                <c:formatCode>\ #,##0_);\(#,##0\);\ "-"??_-;@</c:formatCode>
                <c:ptCount val="114"/>
                <c:pt idx="0">
                  <c:v>1115.9652160032761</c:v>
                </c:pt>
                <c:pt idx="1">
                  <c:v>804.14609558105462</c:v>
                </c:pt>
                <c:pt idx="2">
                  <c:v>718.60319421384884</c:v>
                </c:pt>
                <c:pt idx="3">
                  <c:v>620.6848325195308</c:v>
                </c:pt>
                <c:pt idx="4">
                  <c:v>586.30945861816156</c:v>
                </c:pt>
                <c:pt idx="5">
                  <c:v>571.82747924804687</c:v>
                </c:pt>
                <c:pt idx="6">
                  <c:v>561.3139838256825</c:v>
                </c:pt>
                <c:pt idx="7">
                  <c:v>544.17982861328119</c:v>
                </c:pt>
                <c:pt idx="8">
                  <c:v>515.45840057372982</c:v>
                </c:pt>
                <c:pt idx="9">
                  <c:v>496.37190032958966</c:v>
                </c:pt>
                <c:pt idx="10">
                  <c:v>456.64529525756797</c:v>
                </c:pt>
                <c:pt idx="11">
                  <c:v>426.11327270507809</c:v>
                </c:pt>
                <c:pt idx="12">
                  <c:v>404.5035324096674</c:v>
                </c:pt>
                <c:pt idx="13">
                  <c:v>388.79994750976539</c:v>
                </c:pt>
                <c:pt idx="14">
                  <c:v>363.46032150268508</c:v>
                </c:pt>
                <c:pt idx="15">
                  <c:v>336.21958984374959</c:v>
                </c:pt>
                <c:pt idx="16">
                  <c:v>314.88760772705018</c:v>
                </c:pt>
                <c:pt idx="17">
                  <c:v>296.80377044677732</c:v>
                </c:pt>
                <c:pt idx="18">
                  <c:v>251.04367950439402</c:v>
                </c:pt>
                <c:pt idx="19">
                  <c:v>217.08827728271615</c:v>
                </c:pt>
                <c:pt idx="20">
                  <c:v>194.59895996093778</c:v>
                </c:pt>
                <c:pt idx="21">
                  <c:v>173.75158615112306</c:v>
                </c:pt>
                <c:pt idx="22">
                  <c:v>158.27251129150392</c:v>
                </c:pt>
                <c:pt idx="23">
                  <c:v>144.27716949462894</c:v>
                </c:pt>
                <c:pt idx="24">
                  <c:v>133.104404296875</c:v>
                </c:pt>
                <c:pt idx="25">
                  <c:v>122.21848442077636</c:v>
                </c:pt>
                <c:pt idx="26">
                  <c:v>112.26190277099607</c:v>
                </c:pt>
                <c:pt idx="27">
                  <c:v>102.45539474487302</c:v>
                </c:pt>
                <c:pt idx="28">
                  <c:v>95.455017395019524</c:v>
                </c:pt>
                <c:pt idx="29">
                  <c:v>90.131472320556611</c:v>
                </c:pt>
                <c:pt idx="30">
                  <c:v>84.015029144287084</c:v>
                </c:pt>
                <c:pt idx="31">
                  <c:v>79.3500535583496</c:v>
                </c:pt>
                <c:pt idx="32">
                  <c:v>76.391632080078125</c:v>
                </c:pt>
                <c:pt idx="33">
                  <c:v>74.554092864990238</c:v>
                </c:pt>
                <c:pt idx="34">
                  <c:v>72.656976928710918</c:v>
                </c:pt>
                <c:pt idx="35">
                  <c:v>70.803559570312487</c:v>
                </c:pt>
                <c:pt idx="36">
                  <c:v>69.646950073242166</c:v>
                </c:pt>
                <c:pt idx="37">
                  <c:v>68.691173553466797</c:v>
                </c:pt>
                <c:pt idx="38">
                  <c:v>67.669816589355463</c:v>
                </c:pt>
                <c:pt idx="39">
                  <c:v>66.617148895263668</c:v>
                </c:pt>
                <c:pt idx="40">
                  <c:v>65.794746093749993</c:v>
                </c:pt>
                <c:pt idx="41">
                  <c:v>64.91250122070312</c:v>
                </c:pt>
                <c:pt idx="42">
                  <c:v>64.06897048950195</c:v>
                </c:pt>
                <c:pt idx="43">
                  <c:v>63.333999481201175</c:v>
                </c:pt>
                <c:pt idx="44">
                  <c:v>62.776865997314438</c:v>
                </c:pt>
                <c:pt idx="45">
                  <c:v>62.126005935668942</c:v>
                </c:pt>
                <c:pt idx="46">
                  <c:v>61.387925720214831</c:v>
                </c:pt>
                <c:pt idx="47">
                  <c:v>60.725107955932614</c:v>
                </c:pt>
                <c:pt idx="48">
                  <c:v>60.190972137451169</c:v>
                </c:pt>
                <c:pt idx="49">
                  <c:v>59.464839591979974</c:v>
                </c:pt>
                <c:pt idx="50">
                  <c:v>58.894037322998045</c:v>
                </c:pt>
                <c:pt idx="51">
                  <c:v>58.382050018310537</c:v>
                </c:pt>
                <c:pt idx="52">
                  <c:v>57.805100250244124</c:v>
                </c:pt>
                <c:pt idx="53">
                  <c:v>57.230306587219218</c:v>
                </c:pt>
                <c:pt idx="54">
                  <c:v>56.711664123535151</c:v>
                </c:pt>
                <c:pt idx="55">
                  <c:v>56.108434448242178</c:v>
                </c:pt>
                <c:pt idx="56">
                  <c:v>55.577942962646482</c:v>
                </c:pt>
                <c:pt idx="57">
                  <c:v>55.084811973571767</c:v>
                </c:pt>
                <c:pt idx="58">
                  <c:v>54.464502105712889</c:v>
                </c:pt>
                <c:pt idx="59">
                  <c:v>53.983389472961427</c:v>
                </c:pt>
                <c:pt idx="60">
                  <c:v>53.276698303222652</c:v>
                </c:pt>
                <c:pt idx="61">
                  <c:v>52.710589675903307</c:v>
                </c:pt>
                <c:pt idx="62">
                  <c:v>51.951087951660156</c:v>
                </c:pt>
                <c:pt idx="63">
                  <c:v>51.322598648071278</c:v>
                </c:pt>
                <c:pt idx="64">
                  <c:v>50.615532073974599</c:v>
                </c:pt>
                <c:pt idx="65">
                  <c:v>49.824525222778313</c:v>
                </c:pt>
                <c:pt idx="66">
                  <c:v>49.040793838500974</c:v>
                </c:pt>
                <c:pt idx="67">
                  <c:v>48.354509544372554</c:v>
                </c:pt>
                <c:pt idx="68">
                  <c:v>47.492487335205062</c:v>
                </c:pt>
                <c:pt idx="69">
                  <c:v>46.780793914794906</c:v>
                </c:pt>
                <c:pt idx="70">
                  <c:v>45.944206924438426</c:v>
                </c:pt>
                <c:pt idx="71">
                  <c:v>45.014724044799777</c:v>
                </c:pt>
                <c:pt idx="72">
                  <c:v>44.362718200683553</c:v>
                </c:pt>
                <c:pt idx="73">
                  <c:v>43.529606361389156</c:v>
                </c:pt>
                <c:pt idx="74">
                  <c:v>42.549961013793862</c:v>
                </c:pt>
                <c:pt idx="75">
                  <c:v>41.696554260253883</c:v>
                </c:pt>
                <c:pt idx="76">
                  <c:v>40.283739013671841</c:v>
                </c:pt>
                <c:pt idx="77">
                  <c:v>39.046249008178691</c:v>
                </c:pt>
                <c:pt idx="78">
                  <c:v>37.920052032470693</c:v>
                </c:pt>
                <c:pt idx="79">
                  <c:v>36.594797325134259</c:v>
                </c:pt>
                <c:pt idx="80">
                  <c:v>35.540930480956895</c:v>
                </c:pt>
                <c:pt idx="81">
                  <c:v>33.135980148315433</c:v>
                </c:pt>
                <c:pt idx="82">
                  <c:v>30.369284629821674</c:v>
                </c:pt>
                <c:pt idx="83">
                  <c:v>26.943377876281698</c:v>
                </c:pt>
                <c:pt idx="84">
                  <c:v>23.543539276122782</c:v>
                </c:pt>
                <c:pt idx="85">
                  <c:v>20.152747135162176</c:v>
                </c:pt>
                <c:pt idx="86">
                  <c:v>16.448928451538052</c:v>
                </c:pt>
                <c:pt idx="87">
                  <c:v>14.505541086196631</c:v>
                </c:pt>
                <c:pt idx="88">
                  <c:v>13.533059310913041</c:v>
                </c:pt>
                <c:pt idx="89">
                  <c:v>12.917459459304798</c:v>
                </c:pt>
                <c:pt idx="90">
                  <c:v>12.610610332489006</c:v>
                </c:pt>
                <c:pt idx="91">
                  <c:v>12.383797168731677</c:v>
                </c:pt>
                <c:pt idx="92">
                  <c:v>12.20066585540771</c:v>
                </c:pt>
                <c:pt idx="93">
                  <c:v>12.087366390228265</c:v>
                </c:pt>
                <c:pt idx="94">
                  <c:v>11.982422580718993</c:v>
                </c:pt>
                <c:pt idx="95">
                  <c:v>11.909367275238033</c:v>
                </c:pt>
                <c:pt idx="96">
                  <c:v>11.824403572082508</c:v>
                </c:pt>
                <c:pt idx="97">
                  <c:v>11.752541065216064</c:v>
                </c:pt>
                <c:pt idx="98">
                  <c:v>11.705362319946289</c:v>
                </c:pt>
                <c:pt idx="99">
                  <c:v>11.643368949890133</c:v>
                </c:pt>
                <c:pt idx="100">
                  <c:v>11.579823760986324</c:v>
                </c:pt>
                <c:pt idx="101">
                  <c:v>11.527303323745718</c:v>
                </c:pt>
                <c:pt idx="102">
                  <c:v>11.475398731231689</c:v>
                </c:pt>
                <c:pt idx="103">
                  <c:v>11.410581245422362</c:v>
                </c:pt>
                <c:pt idx="104">
                  <c:v>11.348134002685546</c:v>
                </c:pt>
                <c:pt idx="105">
                  <c:v>11.290775461196896</c:v>
                </c:pt>
                <c:pt idx="106">
                  <c:v>11.20945255279541</c:v>
                </c:pt>
                <c:pt idx="107">
                  <c:v>11.138130807876585</c:v>
                </c:pt>
                <c:pt idx="108">
                  <c:v>11.053585243225097</c:v>
                </c:pt>
                <c:pt idx="109">
                  <c:v>10.973435506820676</c:v>
                </c:pt>
                <c:pt idx="110">
                  <c:v>10.844671020507812</c:v>
                </c:pt>
                <c:pt idx="111">
                  <c:v>10.654704265594466</c:v>
                </c:pt>
                <c:pt idx="112">
                  <c:v>10.497868566513045</c:v>
                </c:pt>
                <c:pt idx="113">
                  <c:v>10.109619007110595</c:v>
                </c:pt>
              </c:numCache>
            </c:numRef>
          </c:yVal>
          <c:smooth val="0"/>
          <c:extLst>
            <c:ext xmlns:c16="http://schemas.microsoft.com/office/drawing/2014/chart" uri="{C3380CC4-5D6E-409C-BE32-E72D297353CC}">
              <c16:uniqueId val="{00000000-07CD-413C-9C80-3AF393E4C4D8}"/>
            </c:ext>
          </c:extLst>
        </c:ser>
        <c:ser>
          <c:idx val="2"/>
          <c:order val="1"/>
          <c:tx>
            <c:v>Less Bang-Bang</c:v>
          </c:tx>
          <c:spPr>
            <a:ln w="25400" cap="rnd">
              <a:solidFill>
                <a:schemeClr val="accent2"/>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PDCs!$H$71:$H$184</c:f>
              <c:numCache>
                <c:formatCode>\ #,##0_);\(#,##0\);\ "-"??_-;@</c:formatCode>
                <c:ptCount val="114"/>
                <c:pt idx="0">
                  <c:v>1039.748687255769</c:v>
                </c:pt>
                <c:pt idx="1">
                  <c:v>761.39267028808558</c:v>
                </c:pt>
                <c:pt idx="2">
                  <c:v>686.2366256713766</c:v>
                </c:pt>
                <c:pt idx="3">
                  <c:v>597.12516772460913</c:v>
                </c:pt>
                <c:pt idx="4">
                  <c:v>566.97904754637932</c:v>
                </c:pt>
                <c:pt idx="5">
                  <c:v>535.9096307373045</c:v>
                </c:pt>
                <c:pt idx="6">
                  <c:v>519.89901306151728</c:v>
                </c:pt>
                <c:pt idx="7">
                  <c:v>497.64428588867173</c:v>
                </c:pt>
                <c:pt idx="8">
                  <c:v>473.7787862243639</c:v>
                </c:pt>
                <c:pt idx="9">
                  <c:v>459.71647918701132</c:v>
                </c:pt>
                <c:pt idx="10">
                  <c:v>413.64195510864238</c:v>
                </c:pt>
                <c:pt idx="11">
                  <c:v>379.82529541015617</c:v>
                </c:pt>
                <c:pt idx="12">
                  <c:v>356.09793777465796</c:v>
                </c:pt>
                <c:pt idx="13">
                  <c:v>322.62110137939385</c:v>
                </c:pt>
                <c:pt idx="14">
                  <c:v>301.60010131835918</c:v>
                </c:pt>
                <c:pt idx="15">
                  <c:v>274.54615600585913</c:v>
                </c:pt>
                <c:pt idx="16">
                  <c:v>255.77037384033156</c:v>
                </c:pt>
                <c:pt idx="17">
                  <c:v>235.25059585571273</c:v>
                </c:pt>
                <c:pt idx="18">
                  <c:v>206.71002807617174</c:v>
                </c:pt>
                <c:pt idx="19">
                  <c:v>185.60260192871104</c:v>
                </c:pt>
                <c:pt idx="20">
                  <c:v>170.7667291259767</c:v>
                </c:pt>
                <c:pt idx="21">
                  <c:v>161.74918930053713</c:v>
                </c:pt>
                <c:pt idx="22">
                  <c:v>155.7542449951172</c:v>
                </c:pt>
                <c:pt idx="23">
                  <c:v>148.40785263061522</c:v>
                </c:pt>
                <c:pt idx="24">
                  <c:v>141.52281799316407</c:v>
                </c:pt>
                <c:pt idx="25">
                  <c:v>135.98349533081054</c:v>
                </c:pt>
                <c:pt idx="26">
                  <c:v>130.87359344482422</c:v>
                </c:pt>
                <c:pt idx="27">
                  <c:v>125.76933135986327</c:v>
                </c:pt>
                <c:pt idx="28">
                  <c:v>119.80938781738281</c:v>
                </c:pt>
                <c:pt idx="29">
                  <c:v>113.92405151367184</c:v>
                </c:pt>
                <c:pt idx="30">
                  <c:v>108.33973037719721</c:v>
                </c:pt>
                <c:pt idx="31">
                  <c:v>104.6080641174316</c:v>
                </c:pt>
                <c:pt idx="32">
                  <c:v>99.613188171386668</c:v>
                </c:pt>
                <c:pt idx="33">
                  <c:v>96.428026046752905</c:v>
                </c:pt>
                <c:pt idx="34">
                  <c:v>93.785949249267546</c:v>
                </c:pt>
                <c:pt idx="35">
                  <c:v>91.30843833923339</c:v>
                </c:pt>
                <c:pt idx="36">
                  <c:v>89.02418121337891</c:v>
                </c:pt>
                <c:pt idx="37">
                  <c:v>86.679256439208984</c:v>
                </c:pt>
                <c:pt idx="38">
                  <c:v>84.714862976074215</c:v>
                </c:pt>
                <c:pt idx="39">
                  <c:v>83.037361755371094</c:v>
                </c:pt>
                <c:pt idx="40">
                  <c:v>81.13108764648436</c:v>
                </c:pt>
                <c:pt idx="41">
                  <c:v>79.649081344604483</c:v>
                </c:pt>
                <c:pt idx="42">
                  <c:v>77.491761779785151</c:v>
                </c:pt>
                <c:pt idx="43">
                  <c:v>76.044344787597623</c:v>
                </c:pt>
                <c:pt idx="44">
                  <c:v>74.124074096679678</c:v>
                </c:pt>
                <c:pt idx="45">
                  <c:v>72.573668289184567</c:v>
                </c:pt>
                <c:pt idx="46">
                  <c:v>70.87532592773438</c:v>
                </c:pt>
                <c:pt idx="47">
                  <c:v>69.8034049987793</c:v>
                </c:pt>
                <c:pt idx="48">
                  <c:v>68.618153686523442</c:v>
                </c:pt>
                <c:pt idx="49">
                  <c:v>67.458549499511719</c:v>
                </c:pt>
                <c:pt idx="50">
                  <c:v>66.273332977294913</c:v>
                </c:pt>
                <c:pt idx="51">
                  <c:v>65.440949554443364</c:v>
                </c:pt>
                <c:pt idx="52">
                  <c:v>64.434393310546866</c:v>
                </c:pt>
                <c:pt idx="53">
                  <c:v>63.118102684020975</c:v>
                </c:pt>
                <c:pt idx="54">
                  <c:v>62.310313034057614</c:v>
                </c:pt>
                <c:pt idx="55">
                  <c:v>61.22483737945555</c:v>
                </c:pt>
                <c:pt idx="56">
                  <c:v>60.367903289794917</c:v>
                </c:pt>
                <c:pt idx="57">
                  <c:v>59.468045616149901</c:v>
                </c:pt>
                <c:pt idx="58">
                  <c:v>58.35677520751949</c:v>
                </c:pt>
                <c:pt idx="59">
                  <c:v>57.052299156188909</c:v>
                </c:pt>
                <c:pt idx="60">
                  <c:v>56.17862136840818</c:v>
                </c:pt>
                <c:pt idx="61">
                  <c:v>55.189112854003888</c:v>
                </c:pt>
                <c:pt idx="62">
                  <c:v>54.308536529541016</c:v>
                </c:pt>
                <c:pt idx="63">
                  <c:v>53.440180320739728</c:v>
                </c:pt>
                <c:pt idx="64">
                  <c:v>52.399671173095683</c:v>
                </c:pt>
                <c:pt idx="65">
                  <c:v>51.336017036437923</c:v>
                </c:pt>
                <c:pt idx="66">
                  <c:v>50.104181060790985</c:v>
                </c:pt>
                <c:pt idx="67">
                  <c:v>49.368246269226049</c:v>
                </c:pt>
                <c:pt idx="68">
                  <c:v>48.170936279296875</c:v>
                </c:pt>
                <c:pt idx="69">
                  <c:v>47.103536987304672</c:v>
                </c:pt>
                <c:pt idx="70">
                  <c:v>45.98625610351553</c:v>
                </c:pt>
                <c:pt idx="71">
                  <c:v>44.959002227783159</c:v>
                </c:pt>
                <c:pt idx="72">
                  <c:v>43.922125244140616</c:v>
                </c:pt>
                <c:pt idx="73">
                  <c:v>42.600397720336908</c:v>
                </c:pt>
                <c:pt idx="74">
                  <c:v>40.903433303832784</c:v>
                </c:pt>
                <c:pt idx="75">
                  <c:v>39.035918312072695</c:v>
                </c:pt>
                <c:pt idx="76">
                  <c:v>37.668117065429655</c:v>
                </c:pt>
                <c:pt idx="77">
                  <c:v>36.193175506591743</c:v>
                </c:pt>
                <c:pt idx="78">
                  <c:v>34.737439117431599</c:v>
                </c:pt>
                <c:pt idx="79">
                  <c:v>32.545201644897396</c:v>
                </c:pt>
                <c:pt idx="80">
                  <c:v>29.05181861877421</c:v>
                </c:pt>
                <c:pt idx="81">
                  <c:v>25.396017246246139</c:v>
                </c:pt>
                <c:pt idx="82">
                  <c:v>21.549635124206098</c:v>
                </c:pt>
                <c:pt idx="83">
                  <c:v>18.767858448028171</c:v>
                </c:pt>
                <c:pt idx="84">
                  <c:v>15.362221870422355</c:v>
                </c:pt>
                <c:pt idx="85">
                  <c:v>13.806380386352524</c:v>
                </c:pt>
                <c:pt idx="86">
                  <c:v>13.158279170989962</c:v>
                </c:pt>
                <c:pt idx="87">
                  <c:v>12.80191659927368</c:v>
                </c:pt>
                <c:pt idx="88">
                  <c:v>12.502800521850572</c:v>
                </c:pt>
                <c:pt idx="89">
                  <c:v>12.321958837509154</c:v>
                </c:pt>
                <c:pt idx="90">
                  <c:v>12.19598508834838</c:v>
                </c:pt>
                <c:pt idx="91">
                  <c:v>12.059368982315062</c:v>
                </c:pt>
                <c:pt idx="92">
                  <c:v>11.964431381225564</c:v>
                </c:pt>
                <c:pt idx="93">
                  <c:v>11.883883056640624</c:v>
                </c:pt>
                <c:pt idx="94">
                  <c:v>11.818165416717529</c:v>
                </c:pt>
                <c:pt idx="95">
                  <c:v>11.729905385971067</c:v>
                </c:pt>
                <c:pt idx="96">
                  <c:v>11.669442634582516</c:v>
                </c:pt>
                <c:pt idx="97">
                  <c:v>11.621619462966915</c:v>
                </c:pt>
                <c:pt idx="98">
                  <c:v>11.566347885131831</c:v>
                </c:pt>
                <c:pt idx="99">
                  <c:v>11.520568075180053</c:v>
                </c:pt>
                <c:pt idx="100">
                  <c:v>11.474505920410154</c:v>
                </c:pt>
                <c:pt idx="101">
                  <c:v>11.42362788200378</c:v>
                </c:pt>
                <c:pt idx="102">
                  <c:v>11.376860427856441</c:v>
                </c:pt>
                <c:pt idx="103">
                  <c:v>11.330473928451537</c:v>
                </c:pt>
                <c:pt idx="104">
                  <c:v>11.275032844543455</c:v>
                </c:pt>
                <c:pt idx="105">
                  <c:v>11.21483756065367</c:v>
                </c:pt>
                <c:pt idx="106">
                  <c:v>11.150932998657225</c:v>
                </c:pt>
                <c:pt idx="107">
                  <c:v>11.076511335372922</c:v>
                </c:pt>
                <c:pt idx="108">
                  <c:v>10.991951560974121</c:v>
                </c:pt>
                <c:pt idx="109">
                  <c:v>10.910826768875118</c:v>
                </c:pt>
                <c:pt idx="110">
                  <c:v>10.790647583007804</c:v>
                </c:pt>
                <c:pt idx="111">
                  <c:v>10.601631479263297</c:v>
                </c:pt>
                <c:pt idx="112">
                  <c:v>10.457730727195699</c:v>
                </c:pt>
                <c:pt idx="113">
                  <c:v>10.032539132118226</c:v>
                </c:pt>
              </c:numCache>
            </c:numRef>
          </c:yVal>
          <c:smooth val="0"/>
          <c:extLst>
            <c:ext xmlns:c16="http://schemas.microsoft.com/office/drawing/2014/chart" uri="{C3380CC4-5D6E-409C-BE32-E72D297353CC}">
              <c16:uniqueId val="{00000001-07CD-413C-9C80-3AF393E4C4D8}"/>
            </c:ext>
          </c:extLst>
        </c:ser>
        <c:ser>
          <c:idx val="0"/>
          <c:order val="2"/>
          <c:tx>
            <c:v>More Bang-Bang</c:v>
          </c:tx>
          <c:spPr>
            <a:ln w="25400" cap="rnd">
              <a:solidFill>
                <a:schemeClr val="accent3"/>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PDCs!$I$71:$I$184</c:f>
              <c:numCache>
                <c:formatCode>\ #,##0_);\(#,##0\);\ "-"??_-;@</c:formatCode>
                <c:ptCount val="114"/>
                <c:pt idx="0">
                  <c:v>1973.3919193110255</c:v>
                </c:pt>
                <c:pt idx="1">
                  <c:v>1005.478366455078</c:v>
                </c:pt>
                <c:pt idx="2">
                  <c:v>852.4304569091712</c:v>
                </c:pt>
                <c:pt idx="3">
                  <c:v>775.80283422851539</c:v>
                </c:pt>
                <c:pt idx="4">
                  <c:v>747.44330474852882</c:v>
                </c:pt>
                <c:pt idx="5">
                  <c:v>708.80330566406224</c:v>
                </c:pt>
                <c:pt idx="6">
                  <c:v>678.78824029540465</c:v>
                </c:pt>
                <c:pt idx="7">
                  <c:v>622.21489697265599</c:v>
                </c:pt>
                <c:pt idx="8">
                  <c:v>607.06146636962569</c:v>
                </c:pt>
                <c:pt idx="9">
                  <c:v>587.98503051757791</c:v>
                </c:pt>
                <c:pt idx="10">
                  <c:v>522.77021270751709</c:v>
                </c:pt>
                <c:pt idx="11">
                  <c:v>482.35073059082032</c:v>
                </c:pt>
                <c:pt idx="12">
                  <c:v>456.35539627075087</c:v>
                </c:pt>
                <c:pt idx="13">
                  <c:v>435.71036529541016</c:v>
                </c:pt>
                <c:pt idx="14">
                  <c:v>421.03409515380832</c:v>
                </c:pt>
                <c:pt idx="15">
                  <c:v>405.73607666015607</c:v>
                </c:pt>
                <c:pt idx="16">
                  <c:v>385.98033508300779</c:v>
                </c:pt>
                <c:pt idx="17">
                  <c:v>368.54042510986312</c:v>
                </c:pt>
                <c:pt idx="18">
                  <c:v>337.47522583007759</c:v>
                </c:pt>
                <c:pt idx="19">
                  <c:v>303.58489105224663</c:v>
                </c:pt>
                <c:pt idx="20">
                  <c:v>275.35087036132967</c:v>
                </c:pt>
                <c:pt idx="21">
                  <c:v>243.43648284912109</c:v>
                </c:pt>
                <c:pt idx="22">
                  <c:v>224.54562377929688</c:v>
                </c:pt>
                <c:pt idx="23">
                  <c:v>205.28095596313477</c:v>
                </c:pt>
                <c:pt idx="24">
                  <c:v>186.78022949218752</c:v>
                </c:pt>
                <c:pt idx="25">
                  <c:v>167.53002304077148</c:v>
                </c:pt>
                <c:pt idx="26">
                  <c:v>155.986272277832</c:v>
                </c:pt>
                <c:pt idx="27">
                  <c:v>142.00299758911126</c:v>
                </c:pt>
                <c:pt idx="28">
                  <c:v>132.33049682617178</c:v>
                </c:pt>
                <c:pt idx="29">
                  <c:v>119.83475250244139</c:v>
                </c:pt>
                <c:pt idx="30">
                  <c:v>108.4119450378417</c:v>
                </c:pt>
                <c:pt idx="31">
                  <c:v>96.319328689575116</c:v>
                </c:pt>
                <c:pt idx="32">
                  <c:v>86.827392578124957</c:v>
                </c:pt>
                <c:pt idx="33">
                  <c:v>78.731076202392472</c:v>
                </c:pt>
                <c:pt idx="34">
                  <c:v>73.398002319335944</c:v>
                </c:pt>
                <c:pt idx="35">
                  <c:v>68.14309082031248</c:v>
                </c:pt>
                <c:pt idx="36">
                  <c:v>63.437656707763651</c:v>
                </c:pt>
                <c:pt idx="37">
                  <c:v>61.072264671325684</c:v>
                </c:pt>
                <c:pt idx="38">
                  <c:v>58.42239227294921</c:v>
                </c:pt>
                <c:pt idx="39">
                  <c:v>55.593823127746582</c:v>
                </c:pt>
                <c:pt idx="40">
                  <c:v>53.368499603271481</c:v>
                </c:pt>
                <c:pt idx="41">
                  <c:v>50.770358428955078</c:v>
                </c:pt>
                <c:pt idx="42">
                  <c:v>48.943609619140616</c:v>
                </c:pt>
                <c:pt idx="43">
                  <c:v>46.789145774841302</c:v>
                </c:pt>
                <c:pt idx="44">
                  <c:v>44.84610031127928</c:v>
                </c:pt>
                <c:pt idx="45">
                  <c:v>43.302098464965816</c:v>
                </c:pt>
                <c:pt idx="46">
                  <c:v>41.920076904296856</c:v>
                </c:pt>
                <c:pt idx="47">
                  <c:v>40.452332878112792</c:v>
                </c:pt>
                <c:pt idx="48">
                  <c:v>39.208170623779289</c:v>
                </c:pt>
                <c:pt idx="49">
                  <c:v>37.908481559753412</c:v>
                </c:pt>
                <c:pt idx="50">
                  <c:v>36.770681457519522</c:v>
                </c:pt>
                <c:pt idx="51">
                  <c:v>35.829615325927733</c:v>
                </c:pt>
                <c:pt idx="52">
                  <c:v>34.710002136230464</c:v>
                </c:pt>
                <c:pt idx="53">
                  <c:v>33.797130966186515</c:v>
                </c:pt>
                <c:pt idx="54">
                  <c:v>32.844586257934566</c:v>
                </c:pt>
                <c:pt idx="55">
                  <c:v>31.997727012634243</c:v>
                </c:pt>
                <c:pt idx="56">
                  <c:v>31.001630859374995</c:v>
                </c:pt>
                <c:pt idx="57">
                  <c:v>30.15207881927488</c:v>
                </c:pt>
                <c:pt idx="58">
                  <c:v>29.0255549240112</c:v>
                </c:pt>
                <c:pt idx="59">
                  <c:v>28.032958450317359</c:v>
                </c:pt>
                <c:pt idx="60">
                  <c:v>27.343670730590805</c:v>
                </c:pt>
                <c:pt idx="61">
                  <c:v>26.568806877136211</c:v>
                </c:pt>
                <c:pt idx="62">
                  <c:v>25.4230089187622</c:v>
                </c:pt>
                <c:pt idx="63">
                  <c:v>24.64585821151725</c:v>
                </c:pt>
                <c:pt idx="64">
                  <c:v>23.811409149169904</c:v>
                </c:pt>
                <c:pt idx="65">
                  <c:v>22.858508243560784</c:v>
                </c:pt>
                <c:pt idx="66">
                  <c:v>21.776195220947194</c:v>
                </c:pt>
                <c:pt idx="67">
                  <c:v>20.638866138458244</c:v>
                </c:pt>
                <c:pt idx="68">
                  <c:v>19.604282226562475</c:v>
                </c:pt>
                <c:pt idx="69">
                  <c:v>18.763234882354713</c:v>
                </c:pt>
                <c:pt idx="70">
                  <c:v>18.047173919677725</c:v>
                </c:pt>
                <c:pt idx="71">
                  <c:v>17.374995212554921</c:v>
                </c:pt>
                <c:pt idx="72">
                  <c:v>16.826171493530264</c:v>
                </c:pt>
                <c:pt idx="73">
                  <c:v>16.513696804046628</c:v>
                </c:pt>
                <c:pt idx="74">
                  <c:v>16.132725448608387</c:v>
                </c:pt>
                <c:pt idx="75">
                  <c:v>15.723500280380234</c:v>
                </c:pt>
                <c:pt idx="76">
                  <c:v>15.422699127197248</c:v>
                </c:pt>
                <c:pt idx="77">
                  <c:v>15.053077697753903</c:v>
                </c:pt>
                <c:pt idx="78">
                  <c:v>14.700757961273164</c:v>
                </c:pt>
                <c:pt idx="79">
                  <c:v>14.481087388992309</c:v>
                </c:pt>
                <c:pt idx="80">
                  <c:v>14.240403022766111</c:v>
                </c:pt>
                <c:pt idx="81">
                  <c:v>13.982877340316772</c:v>
                </c:pt>
                <c:pt idx="82">
                  <c:v>13.695242404937742</c:v>
                </c:pt>
                <c:pt idx="83">
                  <c:v>13.488475313186644</c:v>
                </c:pt>
                <c:pt idx="84">
                  <c:v>13.359055557250954</c:v>
                </c:pt>
                <c:pt idx="85">
                  <c:v>13.145660829544056</c:v>
                </c:pt>
                <c:pt idx="86">
                  <c:v>12.912464275360083</c:v>
                </c:pt>
                <c:pt idx="87">
                  <c:v>12.75992608070373</c:v>
                </c:pt>
                <c:pt idx="88">
                  <c:v>12.580604133605954</c:v>
                </c:pt>
                <c:pt idx="89">
                  <c:v>12.368351154327387</c:v>
                </c:pt>
                <c:pt idx="90">
                  <c:v>12.209431381225578</c:v>
                </c:pt>
                <c:pt idx="91">
                  <c:v>12.068693094253533</c:v>
                </c:pt>
                <c:pt idx="92">
                  <c:v>11.939707756042479</c:v>
                </c:pt>
                <c:pt idx="93">
                  <c:v>11.82540355682373</c:v>
                </c:pt>
                <c:pt idx="94">
                  <c:v>11.716855258941647</c:v>
                </c:pt>
                <c:pt idx="95">
                  <c:v>11.620981292724606</c:v>
                </c:pt>
                <c:pt idx="96">
                  <c:v>11.52644500732421</c:v>
                </c:pt>
                <c:pt idx="97">
                  <c:v>11.432733154296871</c:v>
                </c:pt>
                <c:pt idx="98">
                  <c:v>11.363403491973873</c:v>
                </c:pt>
                <c:pt idx="99">
                  <c:v>11.29029727935791</c:v>
                </c:pt>
                <c:pt idx="100">
                  <c:v>11.225052185058589</c:v>
                </c:pt>
                <c:pt idx="101">
                  <c:v>11.17137104988098</c:v>
                </c:pt>
                <c:pt idx="102">
                  <c:v>11.080969524383532</c:v>
                </c:pt>
                <c:pt idx="103">
                  <c:v>11.002092657089232</c:v>
                </c:pt>
                <c:pt idx="104">
                  <c:v>10.926847801208488</c:v>
                </c:pt>
                <c:pt idx="105">
                  <c:v>10.814389314651484</c:v>
                </c:pt>
                <c:pt idx="106">
                  <c:v>10.744864864349355</c:v>
                </c:pt>
                <c:pt idx="107">
                  <c:v>10.65316190719602</c:v>
                </c:pt>
                <c:pt idx="108">
                  <c:v>10.543604660034172</c:v>
                </c:pt>
                <c:pt idx="109">
                  <c:v>10.447041511535632</c:v>
                </c:pt>
                <c:pt idx="110">
                  <c:v>10.299945716857907</c:v>
                </c:pt>
                <c:pt idx="111">
                  <c:v>10.094929428100532</c:v>
                </c:pt>
                <c:pt idx="112">
                  <c:v>9.9142200994491283</c:v>
                </c:pt>
                <c:pt idx="113">
                  <c:v>9.5497677421569822</c:v>
                </c:pt>
              </c:numCache>
            </c:numRef>
          </c:yVal>
          <c:smooth val="0"/>
          <c:extLst>
            <c:ext xmlns:c16="http://schemas.microsoft.com/office/drawing/2014/chart" uri="{C3380CC4-5D6E-409C-BE32-E72D297353CC}">
              <c16:uniqueId val="{00000002-07CD-413C-9C80-3AF393E4C4D8}"/>
            </c:ext>
          </c:extLst>
        </c:ser>
        <c:ser>
          <c:idx val="3"/>
          <c:order val="3"/>
          <c:tx>
            <c:v>New Entry Deterred</c:v>
          </c:tx>
          <c:spPr>
            <a:ln w="34925" cap="rnd">
              <a:solidFill>
                <a:schemeClr val="accent4"/>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PDCs!$J$71:$J$184</c:f>
              <c:numCache>
                <c:formatCode>\ #,##0_);\(#,##0\);\ "-"??_-;@</c:formatCode>
                <c:ptCount val="114"/>
                <c:pt idx="0">
                  <c:v>2272.9755659172179</c:v>
                </c:pt>
                <c:pt idx="1">
                  <c:v>1042.1351618652343</c:v>
                </c:pt>
                <c:pt idx="2">
                  <c:v>888.39614739990191</c:v>
                </c:pt>
                <c:pt idx="3">
                  <c:v>813.74067211914053</c:v>
                </c:pt>
                <c:pt idx="4">
                  <c:v>776.10876342773383</c:v>
                </c:pt>
                <c:pt idx="5">
                  <c:v>739.30523034667965</c:v>
                </c:pt>
                <c:pt idx="6">
                  <c:v>689.25890075683503</c:v>
                </c:pt>
                <c:pt idx="7">
                  <c:v>660.73893261718717</c:v>
                </c:pt>
                <c:pt idx="8">
                  <c:v>611.77261047363231</c:v>
                </c:pt>
                <c:pt idx="9">
                  <c:v>603.1536926269531</c:v>
                </c:pt>
                <c:pt idx="10">
                  <c:v>540.45740631103456</c:v>
                </c:pt>
                <c:pt idx="11">
                  <c:v>496.0700140380859</c:v>
                </c:pt>
                <c:pt idx="12">
                  <c:v>476.52641067504868</c:v>
                </c:pt>
                <c:pt idx="13">
                  <c:v>453.04944549560548</c:v>
                </c:pt>
                <c:pt idx="14">
                  <c:v>436.04429016113198</c:v>
                </c:pt>
                <c:pt idx="15">
                  <c:v>424.36621459960935</c:v>
                </c:pt>
                <c:pt idx="16">
                  <c:v>406.15246047973596</c:v>
                </c:pt>
                <c:pt idx="17">
                  <c:v>384.97198028564441</c:v>
                </c:pt>
                <c:pt idx="18">
                  <c:v>355.27977600097643</c:v>
                </c:pt>
                <c:pt idx="19">
                  <c:v>328.38903564453165</c:v>
                </c:pt>
                <c:pt idx="20">
                  <c:v>298.39716308593785</c:v>
                </c:pt>
                <c:pt idx="21">
                  <c:v>266.93528289794926</c:v>
                </c:pt>
                <c:pt idx="22">
                  <c:v>241.36871948242197</c:v>
                </c:pt>
                <c:pt idx="23">
                  <c:v>221.36680938720704</c:v>
                </c:pt>
                <c:pt idx="24">
                  <c:v>205.00567932128905</c:v>
                </c:pt>
                <c:pt idx="25">
                  <c:v>182.47988983154295</c:v>
                </c:pt>
                <c:pt idx="26">
                  <c:v>168.54875152587888</c:v>
                </c:pt>
                <c:pt idx="27">
                  <c:v>156.3268943786621</c:v>
                </c:pt>
                <c:pt idx="28">
                  <c:v>144.96929260253901</c:v>
                </c:pt>
                <c:pt idx="29">
                  <c:v>133.04629165649411</c:v>
                </c:pt>
                <c:pt idx="30">
                  <c:v>120.69868576049799</c:v>
                </c:pt>
                <c:pt idx="31">
                  <c:v>107.90054901123032</c:v>
                </c:pt>
                <c:pt idx="32">
                  <c:v>96.784750366210844</c:v>
                </c:pt>
                <c:pt idx="33">
                  <c:v>86.314355621337782</c:v>
                </c:pt>
                <c:pt idx="34">
                  <c:v>79.822193603515544</c:v>
                </c:pt>
                <c:pt idx="35">
                  <c:v>73.667299728393473</c:v>
                </c:pt>
                <c:pt idx="36">
                  <c:v>68.253522338867171</c:v>
                </c:pt>
                <c:pt idx="37">
                  <c:v>64.676485061645508</c:v>
                </c:pt>
                <c:pt idx="38">
                  <c:v>61.789301223754883</c:v>
                </c:pt>
                <c:pt idx="39">
                  <c:v>58.535964164733883</c:v>
                </c:pt>
                <c:pt idx="40">
                  <c:v>55.925119323730463</c:v>
                </c:pt>
                <c:pt idx="41">
                  <c:v>53.522790374755857</c:v>
                </c:pt>
                <c:pt idx="42">
                  <c:v>51.26371612548828</c:v>
                </c:pt>
                <c:pt idx="43">
                  <c:v>49.560242080688461</c:v>
                </c:pt>
                <c:pt idx="44">
                  <c:v>47.17159912109372</c:v>
                </c:pt>
                <c:pt idx="45">
                  <c:v>45.398513717651355</c:v>
                </c:pt>
                <c:pt idx="46">
                  <c:v>43.789105072021471</c:v>
                </c:pt>
                <c:pt idx="47">
                  <c:v>42.305560684204096</c:v>
                </c:pt>
                <c:pt idx="48">
                  <c:v>40.835853118896473</c:v>
                </c:pt>
                <c:pt idx="49">
                  <c:v>40.013356628417966</c:v>
                </c:pt>
                <c:pt idx="50">
                  <c:v>38.716524124145501</c:v>
                </c:pt>
                <c:pt idx="51">
                  <c:v>37.564307479858392</c:v>
                </c:pt>
                <c:pt idx="52">
                  <c:v>36.346373748779278</c:v>
                </c:pt>
                <c:pt idx="53">
                  <c:v>35.421228141784667</c:v>
                </c:pt>
                <c:pt idx="54">
                  <c:v>34.196785202026369</c:v>
                </c:pt>
                <c:pt idx="55">
                  <c:v>33.199093132019037</c:v>
                </c:pt>
                <c:pt idx="56">
                  <c:v>32.375821685791017</c:v>
                </c:pt>
                <c:pt idx="57">
                  <c:v>31.293353748321525</c:v>
                </c:pt>
                <c:pt idx="58">
                  <c:v>30.196051025390602</c:v>
                </c:pt>
                <c:pt idx="59">
                  <c:v>29.514197158813474</c:v>
                </c:pt>
                <c:pt idx="60">
                  <c:v>28.685612487792948</c:v>
                </c:pt>
                <c:pt idx="61">
                  <c:v>27.61037395477295</c:v>
                </c:pt>
                <c:pt idx="62">
                  <c:v>26.965359687805137</c:v>
                </c:pt>
                <c:pt idx="63">
                  <c:v>25.815005340576096</c:v>
                </c:pt>
                <c:pt idx="64">
                  <c:v>24.930504760742178</c:v>
                </c:pt>
                <c:pt idx="65">
                  <c:v>24.054129028320297</c:v>
                </c:pt>
                <c:pt idx="66">
                  <c:v>22.9549637985229</c:v>
                </c:pt>
                <c:pt idx="67">
                  <c:v>21.832255744934077</c:v>
                </c:pt>
                <c:pt idx="68">
                  <c:v>20.766640548706047</c:v>
                </c:pt>
                <c:pt idx="69">
                  <c:v>19.734863567352289</c:v>
                </c:pt>
                <c:pt idx="70">
                  <c:v>18.972491226196286</c:v>
                </c:pt>
                <c:pt idx="71">
                  <c:v>18.073860244750961</c:v>
                </c:pt>
                <c:pt idx="72">
                  <c:v>17.513965988159157</c:v>
                </c:pt>
                <c:pt idx="73">
                  <c:v>16.90119775772094</c:v>
                </c:pt>
                <c:pt idx="74">
                  <c:v>16.540778999328612</c:v>
                </c:pt>
                <c:pt idx="75">
                  <c:v>16.138403739929181</c:v>
                </c:pt>
                <c:pt idx="76">
                  <c:v>15.655918884277339</c:v>
                </c:pt>
                <c:pt idx="77">
                  <c:v>15.339853858947752</c:v>
                </c:pt>
                <c:pt idx="78">
                  <c:v>15.035039749145499</c:v>
                </c:pt>
                <c:pt idx="79">
                  <c:v>14.688884191513058</c:v>
                </c:pt>
                <c:pt idx="80">
                  <c:v>14.473045120239254</c:v>
                </c:pt>
                <c:pt idx="81">
                  <c:v>14.211542015075683</c:v>
                </c:pt>
                <c:pt idx="82">
                  <c:v>13.942498493194579</c:v>
                </c:pt>
                <c:pt idx="83">
                  <c:v>13.690727109909043</c:v>
                </c:pt>
                <c:pt idx="84">
                  <c:v>13.483051757812484</c:v>
                </c:pt>
                <c:pt idx="85">
                  <c:v>13.304071664810179</c:v>
                </c:pt>
                <c:pt idx="86">
                  <c:v>13.084067001342763</c:v>
                </c:pt>
                <c:pt idx="87">
                  <c:v>12.907101631164545</c:v>
                </c:pt>
                <c:pt idx="88">
                  <c:v>12.694748802185053</c:v>
                </c:pt>
                <c:pt idx="89">
                  <c:v>12.487753314971924</c:v>
                </c:pt>
                <c:pt idx="90">
                  <c:v>12.296009235382069</c:v>
                </c:pt>
                <c:pt idx="91">
                  <c:v>12.173773832321167</c:v>
                </c:pt>
                <c:pt idx="92">
                  <c:v>12.043302536010737</c:v>
                </c:pt>
                <c:pt idx="93">
                  <c:v>11.888197860717767</c:v>
                </c:pt>
                <c:pt idx="94">
                  <c:v>11.781396389007563</c:v>
                </c:pt>
                <c:pt idx="95">
                  <c:v>11.678253469467148</c:v>
                </c:pt>
                <c:pt idx="96">
                  <c:v>11.576470413208005</c:v>
                </c:pt>
                <c:pt idx="97">
                  <c:v>11.468393373489377</c:v>
                </c:pt>
                <c:pt idx="98">
                  <c:v>11.400836944580057</c:v>
                </c:pt>
                <c:pt idx="99">
                  <c:v>11.325579357147216</c:v>
                </c:pt>
                <c:pt idx="100">
                  <c:v>11.261501960754385</c:v>
                </c:pt>
                <c:pt idx="101">
                  <c:v>11.200884218215942</c:v>
                </c:pt>
                <c:pt idx="102">
                  <c:v>11.108774757385254</c:v>
                </c:pt>
                <c:pt idx="103">
                  <c:v>11.033035097122186</c:v>
                </c:pt>
                <c:pt idx="104">
                  <c:v>10.937976799011214</c:v>
                </c:pt>
                <c:pt idx="105">
                  <c:v>10.839190273284906</c:v>
                </c:pt>
                <c:pt idx="106">
                  <c:v>10.757646484374996</c:v>
                </c:pt>
                <c:pt idx="107">
                  <c:v>10.674981832504262</c:v>
                </c:pt>
                <c:pt idx="108">
                  <c:v>10.564751510620107</c:v>
                </c:pt>
                <c:pt idx="109">
                  <c:v>10.471256828308103</c:v>
                </c:pt>
                <c:pt idx="110">
                  <c:v>10.314604759216275</c:v>
                </c:pt>
                <c:pt idx="111">
                  <c:v>10.102364521026598</c:v>
                </c:pt>
                <c:pt idx="112">
                  <c:v>9.9153329277038189</c:v>
                </c:pt>
                <c:pt idx="113">
                  <c:v>9.5641314287185661</c:v>
                </c:pt>
              </c:numCache>
            </c:numRef>
          </c:yVal>
          <c:smooth val="0"/>
          <c:extLst>
            <c:ext xmlns:c16="http://schemas.microsoft.com/office/drawing/2014/chart" uri="{C3380CC4-5D6E-409C-BE32-E72D297353CC}">
              <c16:uniqueId val="{00000003-07CD-413C-9C80-3AF393E4C4D8}"/>
            </c:ext>
          </c:extLst>
        </c:ser>
        <c:ser>
          <c:idx val="4"/>
          <c:order val="4"/>
          <c:tx>
            <c:v>New Entry Encouraged</c:v>
          </c:tx>
          <c:spPr>
            <a:ln w="34925" cap="rnd">
              <a:solidFill>
                <a:schemeClr val="accent5"/>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PDCs!$K$71:$K$184</c:f>
              <c:numCache>
                <c:formatCode>\ #,##0_);\(#,##0\);\ "-"??_-;@</c:formatCode>
                <c:ptCount val="114"/>
                <c:pt idx="0">
                  <c:v>1899.5060340571795</c:v>
                </c:pt>
                <c:pt idx="1">
                  <c:v>939.9518845214842</c:v>
                </c:pt>
                <c:pt idx="2">
                  <c:v>784.08299938964024</c:v>
                </c:pt>
                <c:pt idx="3">
                  <c:v>742.8387553710935</c:v>
                </c:pt>
                <c:pt idx="4">
                  <c:v>699.09292449950965</c:v>
                </c:pt>
                <c:pt idx="5">
                  <c:v>665.28298217773431</c:v>
                </c:pt>
                <c:pt idx="6">
                  <c:v>627.76867114256561</c:v>
                </c:pt>
                <c:pt idx="7">
                  <c:v>599.6820888671873</c:v>
                </c:pt>
                <c:pt idx="8">
                  <c:v>584.42777978515619</c:v>
                </c:pt>
                <c:pt idx="9">
                  <c:v>571.41378906249986</c:v>
                </c:pt>
                <c:pt idx="10">
                  <c:v>509.30965438842719</c:v>
                </c:pt>
                <c:pt idx="11">
                  <c:v>468.83461425781246</c:v>
                </c:pt>
                <c:pt idx="12">
                  <c:v>444.69725341796874</c:v>
                </c:pt>
                <c:pt idx="13">
                  <c:v>425.74705383300778</c:v>
                </c:pt>
                <c:pt idx="14">
                  <c:v>409.15621704101483</c:v>
                </c:pt>
                <c:pt idx="15">
                  <c:v>391.36307617187498</c:v>
                </c:pt>
                <c:pt idx="16">
                  <c:v>369.23358840942365</c:v>
                </c:pt>
                <c:pt idx="17">
                  <c:v>355.49980468749993</c:v>
                </c:pt>
                <c:pt idx="18">
                  <c:v>317.31865051269477</c:v>
                </c:pt>
                <c:pt idx="19">
                  <c:v>286.87234710693383</c:v>
                </c:pt>
                <c:pt idx="20">
                  <c:v>254.76293334961028</c:v>
                </c:pt>
                <c:pt idx="21">
                  <c:v>228.33163192749035</c:v>
                </c:pt>
                <c:pt idx="22">
                  <c:v>205.80977478027344</c:v>
                </c:pt>
                <c:pt idx="23">
                  <c:v>188.26108047485351</c:v>
                </c:pt>
                <c:pt idx="24">
                  <c:v>172.3912030029297</c:v>
                </c:pt>
                <c:pt idx="25">
                  <c:v>155.22156784057617</c:v>
                </c:pt>
                <c:pt idx="26">
                  <c:v>142.60834716796873</c:v>
                </c:pt>
                <c:pt idx="27">
                  <c:v>130.12942047119139</c:v>
                </c:pt>
                <c:pt idx="28">
                  <c:v>122.26879821777344</c:v>
                </c:pt>
                <c:pt idx="29">
                  <c:v>110.84430564880361</c:v>
                </c:pt>
                <c:pt idx="30">
                  <c:v>100.05143157958977</c:v>
                </c:pt>
                <c:pt idx="31">
                  <c:v>87.933988647460708</c:v>
                </c:pt>
                <c:pt idx="32">
                  <c:v>78.72304534912108</c:v>
                </c:pt>
                <c:pt idx="33">
                  <c:v>71.725369796752915</c:v>
                </c:pt>
                <c:pt idx="34">
                  <c:v>68.403442230224613</c:v>
                </c:pt>
                <c:pt idx="35">
                  <c:v>63.987563819885239</c:v>
                </c:pt>
                <c:pt idx="36">
                  <c:v>60.754416503906121</c:v>
                </c:pt>
                <c:pt idx="37">
                  <c:v>57.819552421569824</c:v>
                </c:pt>
                <c:pt idx="38">
                  <c:v>55.12763862609863</c:v>
                </c:pt>
                <c:pt idx="39">
                  <c:v>53.32150321960448</c:v>
                </c:pt>
                <c:pt idx="40">
                  <c:v>51.156152496337882</c:v>
                </c:pt>
                <c:pt idx="41">
                  <c:v>48.698900451660151</c:v>
                </c:pt>
                <c:pt idx="42">
                  <c:v>46.630139541625958</c:v>
                </c:pt>
                <c:pt idx="43">
                  <c:v>44.730182189941381</c:v>
                </c:pt>
                <c:pt idx="44">
                  <c:v>43.027227325439441</c:v>
                </c:pt>
                <c:pt idx="45">
                  <c:v>41.183924446105955</c:v>
                </c:pt>
                <c:pt idx="46">
                  <c:v>39.934814834594718</c:v>
                </c:pt>
                <c:pt idx="47">
                  <c:v>38.543159484863274</c:v>
                </c:pt>
                <c:pt idx="48">
                  <c:v>37.492357940673827</c:v>
                </c:pt>
                <c:pt idx="49">
                  <c:v>36.34072750091552</c:v>
                </c:pt>
                <c:pt idx="50">
                  <c:v>35.154021606445305</c:v>
                </c:pt>
                <c:pt idx="51">
                  <c:v>34.216396636962884</c:v>
                </c:pt>
                <c:pt idx="52">
                  <c:v>33.32603607177731</c:v>
                </c:pt>
                <c:pt idx="53">
                  <c:v>32.445046119689913</c:v>
                </c:pt>
                <c:pt idx="54">
                  <c:v>31.621213912963867</c:v>
                </c:pt>
                <c:pt idx="55">
                  <c:v>30.658040313720694</c:v>
                </c:pt>
                <c:pt idx="56">
                  <c:v>29.871289901733366</c:v>
                </c:pt>
                <c:pt idx="57">
                  <c:v>29.000367546081495</c:v>
                </c:pt>
                <c:pt idx="58">
                  <c:v>27.877377014160153</c:v>
                </c:pt>
                <c:pt idx="59">
                  <c:v>27.089502162933343</c:v>
                </c:pt>
                <c:pt idx="60">
                  <c:v>26.446870422363254</c:v>
                </c:pt>
                <c:pt idx="61">
                  <c:v>25.491971912383974</c:v>
                </c:pt>
                <c:pt idx="62">
                  <c:v>24.611136436462292</c:v>
                </c:pt>
                <c:pt idx="63">
                  <c:v>23.695200443267794</c:v>
                </c:pt>
                <c:pt idx="64">
                  <c:v>22.874527511596678</c:v>
                </c:pt>
                <c:pt idx="65">
                  <c:v>21.779378013610813</c:v>
                </c:pt>
                <c:pt idx="66">
                  <c:v>20.703328857421823</c:v>
                </c:pt>
                <c:pt idx="67">
                  <c:v>19.577616310119566</c:v>
                </c:pt>
                <c:pt idx="68">
                  <c:v>18.742851333618152</c:v>
                </c:pt>
                <c:pt idx="69">
                  <c:v>18.092928161621074</c:v>
                </c:pt>
                <c:pt idx="70">
                  <c:v>17.383967323303196</c:v>
                </c:pt>
                <c:pt idx="71">
                  <c:v>16.787651081085169</c:v>
                </c:pt>
                <c:pt idx="72">
                  <c:v>16.415709686279296</c:v>
                </c:pt>
                <c:pt idx="73">
                  <c:v>16.059144287109351</c:v>
                </c:pt>
                <c:pt idx="74">
                  <c:v>15.710690555572452</c:v>
                </c:pt>
                <c:pt idx="75">
                  <c:v>15.450030736923198</c:v>
                </c:pt>
                <c:pt idx="76">
                  <c:v>15.108587493896456</c:v>
                </c:pt>
                <c:pt idx="77">
                  <c:v>14.81352887153624</c:v>
                </c:pt>
                <c:pt idx="78">
                  <c:v>14.480824890136706</c:v>
                </c:pt>
                <c:pt idx="79">
                  <c:v>14.314804925918578</c:v>
                </c:pt>
                <c:pt idx="80">
                  <c:v>14.039749069213849</c:v>
                </c:pt>
                <c:pt idx="81">
                  <c:v>13.752593021392821</c:v>
                </c:pt>
                <c:pt idx="82">
                  <c:v>13.551598453521727</c:v>
                </c:pt>
                <c:pt idx="83">
                  <c:v>13.343593139648428</c:v>
                </c:pt>
                <c:pt idx="84">
                  <c:v>13.188930854797359</c:v>
                </c:pt>
                <c:pt idx="85">
                  <c:v>13.001409273147583</c:v>
                </c:pt>
                <c:pt idx="86">
                  <c:v>12.790790004730223</c:v>
                </c:pt>
                <c:pt idx="87">
                  <c:v>12.629626274108873</c:v>
                </c:pt>
                <c:pt idx="88">
                  <c:v>12.473377609252928</c:v>
                </c:pt>
                <c:pt idx="89">
                  <c:v>12.288542785644516</c:v>
                </c:pt>
                <c:pt idx="90">
                  <c:v>12.122623481750484</c:v>
                </c:pt>
                <c:pt idx="91">
                  <c:v>11.97093590736389</c:v>
                </c:pt>
                <c:pt idx="92">
                  <c:v>11.862521553039546</c:v>
                </c:pt>
                <c:pt idx="93">
                  <c:v>11.739794969558709</c:v>
                </c:pt>
                <c:pt idx="94">
                  <c:v>11.655243091583252</c:v>
                </c:pt>
                <c:pt idx="95">
                  <c:v>11.580167512893675</c:v>
                </c:pt>
                <c:pt idx="96">
                  <c:v>11.465954055786122</c:v>
                </c:pt>
                <c:pt idx="97">
                  <c:v>11.39499053955077</c:v>
                </c:pt>
                <c:pt idx="98">
                  <c:v>11.323687839508054</c:v>
                </c:pt>
                <c:pt idx="99">
                  <c:v>11.246599931716915</c:v>
                </c:pt>
                <c:pt idx="100">
                  <c:v>11.187053031921387</c:v>
                </c:pt>
                <c:pt idx="101">
                  <c:v>11.125305356979359</c:v>
                </c:pt>
                <c:pt idx="102">
                  <c:v>11.056963348388667</c:v>
                </c:pt>
                <c:pt idx="103">
                  <c:v>10.982945165634144</c:v>
                </c:pt>
                <c:pt idx="104">
                  <c:v>10.904080047607421</c:v>
                </c:pt>
                <c:pt idx="105">
                  <c:v>10.795363445281975</c:v>
                </c:pt>
                <c:pt idx="106">
                  <c:v>10.723099098205566</c:v>
                </c:pt>
                <c:pt idx="107">
                  <c:v>10.630342578887937</c:v>
                </c:pt>
                <c:pt idx="108">
                  <c:v>10.526264152526855</c:v>
                </c:pt>
                <c:pt idx="109">
                  <c:v>10.430443649291991</c:v>
                </c:pt>
                <c:pt idx="110">
                  <c:v>10.282681446075436</c:v>
                </c:pt>
                <c:pt idx="111">
                  <c:v>10.078529939651471</c:v>
                </c:pt>
                <c:pt idx="112">
                  <c:v>9.9001076650619027</c:v>
                </c:pt>
                <c:pt idx="113">
                  <c:v>9.5144285812377927</c:v>
                </c:pt>
              </c:numCache>
            </c:numRef>
          </c:yVal>
          <c:smooth val="0"/>
          <c:extLst>
            <c:ext xmlns:c16="http://schemas.microsoft.com/office/drawing/2014/chart" uri="{C3380CC4-5D6E-409C-BE32-E72D297353CC}">
              <c16:uniqueId val="{00000004-07CD-413C-9C80-3AF393E4C4D8}"/>
            </c:ext>
          </c:extLst>
        </c:ser>
        <c:dLbls>
          <c:showLegendKey val="0"/>
          <c:showVal val="0"/>
          <c:showCatName val="0"/>
          <c:showSerName val="0"/>
          <c:showPercent val="0"/>
          <c:showBubbleSize val="0"/>
        </c:dLbls>
        <c:axId val="544440623"/>
        <c:axId val="544447839"/>
      </c:scatterChart>
      <c:valAx>
        <c:axId val="544440623"/>
        <c:scaling>
          <c:orientation val="minMax"/>
          <c:max val="1"/>
          <c:min val="0"/>
        </c:scaling>
        <c:delete val="0"/>
        <c:axPos val="b"/>
        <c:majorGridlines>
          <c:spPr>
            <a:ln w="3175" cap="flat" cmpd="sng" algn="ctr">
              <a:solidFill>
                <a:srgbClr val="C0C0C0">
                  <a:alpha val="90000"/>
                </a:srgbClr>
              </a:solidFill>
              <a:prstDash val="solid"/>
              <a:round/>
              <a:headEnd type="none" w="med" len="med"/>
              <a:tailEnd type="none" w="med" len="med"/>
            </a:ln>
            <a:effectLst/>
          </c:spPr>
        </c:majorGridlines>
        <c:numFmt formatCode="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7839"/>
        <c:crosses val="autoZero"/>
        <c:crossBetween val="midCat"/>
      </c:valAx>
      <c:valAx>
        <c:axId val="544447839"/>
        <c:scaling>
          <c:orientation val="minMax"/>
          <c:max val="500"/>
          <c:min val="0"/>
        </c:scaling>
        <c:delete val="0"/>
        <c:axPos val="l"/>
        <c:majorGridlines>
          <c:spPr>
            <a:ln w="3175" cap="flat" cmpd="sng" algn="ctr">
              <a:solidFill>
                <a:srgbClr val="C0C0C0">
                  <a:alpha val="90000"/>
                </a:srgbClr>
              </a:solidFill>
              <a:prstDash val="solid"/>
              <a:round/>
              <a:headEnd type="none" w="med" len="med"/>
              <a:tailEnd type="none" w="med" len="med"/>
            </a:ln>
            <a:effectLst/>
          </c:spPr>
        </c:majorGridlines>
        <c:numFmt formatCode="&quot;$&quot;#,##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0623"/>
        <c:crosses val="autoZero"/>
        <c:crossBetween val="midCat"/>
      </c:valAx>
      <c:spPr>
        <a:solidFill>
          <a:srgbClr val="FFECD9">
            <a:alpha val="30000"/>
          </a:srgbClr>
        </a:solidFill>
        <a:ln>
          <a:noFill/>
        </a:ln>
        <a:effectLst/>
      </c:spPr>
    </c:plotArea>
    <c:plotVisOnly val="1"/>
    <c:dispBlanksAs val="gap"/>
    <c:showDLblsOverMax val="0"/>
    <c:extLst/>
  </c:chart>
  <c:txPr>
    <a:bodyPr/>
    <a:lstStyle/>
    <a:p>
      <a:pPr>
        <a:defRPr/>
      </a:pPr>
      <a:endParaRPr lang="en-US"/>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19694444444443"/>
          <c:y val="5.5953174603174602E-2"/>
          <c:w val="0.81219583333333334"/>
          <c:h val="0.81779444444444449"/>
        </c:manualLayout>
      </c:layout>
      <c:scatterChart>
        <c:scatterStyle val="lineMarker"/>
        <c:varyColors val="0"/>
        <c:ser>
          <c:idx val="1"/>
          <c:order val="0"/>
          <c:tx>
            <c:v>Base</c:v>
          </c:tx>
          <c:spPr>
            <a:ln w="34925" cap="rnd">
              <a:solidFill>
                <a:schemeClr val="accent1"/>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PDCs!$G$71:$G$184</c:f>
              <c:numCache>
                <c:formatCode>\ #,##0_);\(#,##0\);\ "-"??_-;@</c:formatCode>
                <c:ptCount val="114"/>
                <c:pt idx="0">
                  <c:v>1115.9652160032761</c:v>
                </c:pt>
                <c:pt idx="1">
                  <c:v>804.14609558105462</c:v>
                </c:pt>
                <c:pt idx="2">
                  <c:v>718.60319421384884</c:v>
                </c:pt>
                <c:pt idx="3">
                  <c:v>620.6848325195308</c:v>
                </c:pt>
                <c:pt idx="4">
                  <c:v>586.30945861816156</c:v>
                </c:pt>
                <c:pt idx="5">
                  <c:v>571.82747924804687</c:v>
                </c:pt>
                <c:pt idx="6">
                  <c:v>561.3139838256825</c:v>
                </c:pt>
                <c:pt idx="7">
                  <c:v>544.17982861328119</c:v>
                </c:pt>
                <c:pt idx="8">
                  <c:v>515.45840057372982</c:v>
                </c:pt>
                <c:pt idx="9">
                  <c:v>496.37190032958966</c:v>
                </c:pt>
                <c:pt idx="10">
                  <c:v>456.64529525756797</c:v>
                </c:pt>
                <c:pt idx="11">
                  <c:v>426.11327270507809</c:v>
                </c:pt>
                <c:pt idx="12">
                  <c:v>404.5035324096674</c:v>
                </c:pt>
                <c:pt idx="13">
                  <c:v>388.79994750976539</c:v>
                </c:pt>
                <c:pt idx="14">
                  <c:v>363.46032150268508</c:v>
                </c:pt>
                <c:pt idx="15">
                  <c:v>336.21958984374959</c:v>
                </c:pt>
                <c:pt idx="16">
                  <c:v>314.88760772705018</c:v>
                </c:pt>
                <c:pt idx="17">
                  <c:v>296.80377044677732</c:v>
                </c:pt>
                <c:pt idx="18">
                  <c:v>251.04367950439402</c:v>
                </c:pt>
                <c:pt idx="19">
                  <c:v>217.08827728271615</c:v>
                </c:pt>
                <c:pt idx="20">
                  <c:v>194.59895996093778</c:v>
                </c:pt>
                <c:pt idx="21">
                  <c:v>173.75158615112306</c:v>
                </c:pt>
                <c:pt idx="22">
                  <c:v>158.27251129150392</c:v>
                </c:pt>
                <c:pt idx="23">
                  <c:v>144.27716949462894</c:v>
                </c:pt>
                <c:pt idx="24">
                  <c:v>133.104404296875</c:v>
                </c:pt>
                <c:pt idx="25">
                  <c:v>122.21848442077636</c:v>
                </c:pt>
                <c:pt idx="26">
                  <c:v>112.26190277099607</c:v>
                </c:pt>
                <c:pt idx="27">
                  <c:v>102.45539474487302</c:v>
                </c:pt>
                <c:pt idx="28">
                  <c:v>95.455017395019524</c:v>
                </c:pt>
                <c:pt idx="29">
                  <c:v>90.131472320556611</c:v>
                </c:pt>
                <c:pt idx="30">
                  <c:v>84.015029144287084</c:v>
                </c:pt>
                <c:pt idx="31">
                  <c:v>79.3500535583496</c:v>
                </c:pt>
                <c:pt idx="32">
                  <c:v>76.391632080078125</c:v>
                </c:pt>
                <c:pt idx="33">
                  <c:v>74.554092864990238</c:v>
                </c:pt>
                <c:pt idx="34">
                  <c:v>72.656976928710918</c:v>
                </c:pt>
                <c:pt idx="35">
                  <c:v>70.803559570312487</c:v>
                </c:pt>
                <c:pt idx="36">
                  <c:v>69.646950073242166</c:v>
                </c:pt>
                <c:pt idx="37">
                  <c:v>68.691173553466797</c:v>
                </c:pt>
                <c:pt idx="38">
                  <c:v>67.669816589355463</c:v>
                </c:pt>
                <c:pt idx="39">
                  <c:v>66.617148895263668</c:v>
                </c:pt>
                <c:pt idx="40">
                  <c:v>65.794746093749993</c:v>
                </c:pt>
                <c:pt idx="41">
                  <c:v>64.91250122070312</c:v>
                </c:pt>
                <c:pt idx="42">
                  <c:v>64.06897048950195</c:v>
                </c:pt>
                <c:pt idx="43">
                  <c:v>63.333999481201175</c:v>
                </c:pt>
                <c:pt idx="44">
                  <c:v>62.776865997314438</c:v>
                </c:pt>
                <c:pt idx="45">
                  <c:v>62.126005935668942</c:v>
                </c:pt>
                <c:pt idx="46">
                  <c:v>61.387925720214831</c:v>
                </c:pt>
                <c:pt idx="47">
                  <c:v>60.725107955932614</c:v>
                </c:pt>
                <c:pt idx="48">
                  <c:v>60.190972137451169</c:v>
                </c:pt>
                <c:pt idx="49">
                  <c:v>59.464839591979974</c:v>
                </c:pt>
                <c:pt idx="50">
                  <c:v>58.894037322998045</c:v>
                </c:pt>
                <c:pt idx="51">
                  <c:v>58.382050018310537</c:v>
                </c:pt>
                <c:pt idx="52">
                  <c:v>57.805100250244124</c:v>
                </c:pt>
                <c:pt idx="53">
                  <c:v>57.230306587219218</c:v>
                </c:pt>
                <c:pt idx="54">
                  <c:v>56.711664123535151</c:v>
                </c:pt>
                <c:pt idx="55">
                  <c:v>56.108434448242178</c:v>
                </c:pt>
                <c:pt idx="56">
                  <c:v>55.577942962646482</c:v>
                </c:pt>
                <c:pt idx="57">
                  <c:v>55.084811973571767</c:v>
                </c:pt>
                <c:pt idx="58">
                  <c:v>54.464502105712889</c:v>
                </c:pt>
                <c:pt idx="59">
                  <c:v>53.983389472961427</c:v>
                </c:pt>
                <c:pt idx="60">
                  <c:v>53.276698303222652</c:v>
                </c:pt>
                <c:pt idx="61">
                  <c:v>52.710589675903307</c:v>
                </c:pt>
                <c:pt idx="62">
                  <c:v>51.951087951660156</c:v>
                </c:pt>
                <c:pt idx="63">
                  <c:v>51.322598648071278</c:v>
                </c:pt>
                <c:pt idx="64">
                  <c:v>50.615532073974599</c:v>
                </c:pt>
                <c:pt idx="65">
                  <c:v>49.824525222778313</c:v>
                </c:pt>
                <c:pt idx="66">
                  <c:v>49.040793838500974</c:v>
                </c:pt>
                <c:pt idx="67">
                  <c:v>48.354509544372554</c:v>
                </c:pt>
                <c:pt idx="68">
                  <c:v>47.492487335205062</c:v>
                </c:pt>
                <c:pt idx="69">
                  <c:v>46.780793914794906</c:v>
                </c:pt>
                <c:pt idx="70">
                  <c:v>45.944206924438426</c:v>
                </c:pt>
                <c:pt idx="71">
                  <c:v>45.014724044799777</c:v>
                </c:pt>
                <c:pt idx="72">
                  <c:v>44.362718200683553</c:v>
                </c:pt>
                <c:pt idx="73">
                  <c:v>43.529606361389156</c:v>
                </c:pt>
                <c:pt idx="74">
                  <c:v>42.549961013793862</c:v>
                </c:pt>
                <c:pt idx="75">
                  <c:v>41.696554260253883</c:v>
                </c:pt>
                <c:pt idx="76">
                  <c:v>40.283739013671841</c:v>
                </c:pt>
                <c:pt idx="77">
                  <c:v>39.046249008178691</c:v>
                </c:pt>
                <c:pt idx="78">
                  <c:v>37.920052032470693</c:v>
                </c:pt>
                <c:pt idx="79">
                  <c:v>36.594797325134259</c:v>
                </c:pt>
                <c:pt idx="80">
                  <c:v>35.540930480956895</c:v>
                </c:pt>
                <c:pt idx="81">
                  <c:v>33.135980148315433</c:v>
                </c:pt>
                <c:pt idx="82">
                  <c:v>30.369284629821674</c:v>
                </c:pt>
                <c:pt idx="83">
                  <c:v>26.943377876281698</c:v>
                </c:pt>
                <c:pt idx="84">
                  <c:v>23.543539276122782</c:v>
                </c:pt>
                <c:pt idx="85">
                  <c:v>20.152747135162176</c:v>
                </c:pt>
                <c:pt idx="86">
                  <c:v>16.448928451538052</c:v>
                </c:pt>
                <c:pt idx="87">
                  <c:v>14.505541086196631</c:v>
                </c:pt>
                <c:pt idx="88">
                  <c:v>13.533059310913041</c:v>
                </c:pt>
                <c:pt idx="89">
                  <c:v>12.917459459304798</c:v>
                </c:pt>
                <c:pt idx="90">
                  <c:v>12.610610332489006</c:v>
                </c:pt>
                <c:pt idx="91">
                  <c:v>12.383797168731677</c:v>
                </c:pt>
                <c:pt idx="92">
                  <c:v>12.20066585540771</c:v>
                </c:pt>
                <c:pt idx="93">
                  <c:v>12.087366390228265</c:v>
                </c:pt>
                <c:pt idx="94">
                  <c:v>11.982422580718993</c:v>
                </c:pt>
                <c:pt idx="95">
                  <c:v>11.909367275238033</c:v>
                </c:pt>
                <c:pt idx="96">
                  <c:v>11.824403572082508</c:v>
                </c:pt>
                <c:pt idx="97">
                  <c:v>11.752541065216064</c:v>
                </c:pt>
                <c:pt idx="98">
                  <c:v>11.705362319946289</c:v>
                </c:pt>
                <c:pt idx="99">
                  <c:v>11.643368949890133</c:v>
                </c:pt>
                <c:pt idx="100">
                  <c:v>11.579823760986324</c:v>
                </c:pt>
                <c:pt idx="101">
                  <c:v>11.527303323745718</c:v>
                </c:pt>
                <c:pt idx="102">
                  <c:v>11.475398731231689</c:v>
                </c:pt>
                <c:pt idx="103">
                  <c:v>11.410581245422362</c:v>
                </c:pt>
                <c:pt idx="104">
                  <c:v>11.348134002685546</c:v>
                </c:pt>
                <c:pt idx="105">
                  <c:v>11.290775461196896</c:v>
                </c:pt>
                <c:pt idx="106">
                  <c:v>11.20945255279541</c:v>
                </c:pt>
                <c:pt idx="107">
                  <c:v>11.138130807876585</c:v>
                </c:pt>
                <c:pt idx="108">
                  <c:v>11.053585243225097</c:v>
                </c:pt>
                <c:pt idx="109">
                  <c:v>10.973435506820676</c:v>
                </c:pt>
                <c:pt idx="110">
                  <c:v>10.844671020507812</c:v>
                </c:pt>
                <c:pt idx="111">
                  <c:v>10.654704265594466</c:v>
                </c:pt>
                <c:pt idx="112">
                  <c:v>10.497868566513045</c:v>
                </c:pt>
                <c:pt idx="113">
                  <c:v>10.109619007110595</c:v>
                </c:pt>
              </c:numCache>
            </c:numRef>
          </c:yVal>
          <c:smooth val="0"/>
          <c:extLst>
            <c:ext xmlns:c16="http://schemas.microsoft.com/office/drawing/2014/chart" uri="{C3380CC4-5D6E-409C-BE32-E72D297353CC}">
              <c16:uniqueId val="{00000000-8F54-43DC-B6E1-642CB1DAF5E1}"/>
            </c:ext>
          </c:extLst>
        </c:ser>
        <c:ser>
          <c:idx val="2"/>
          <c:order val="1"/>
          <c:tx>
            <c:v>Less Bang-Bang</c:v>
          </c:tx>
          <c:spPr>
            <a:ln w="25400" cap="rnd">
              <a:solidFill>
                <a:schemeClr val="accent2"/>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PDCs!$H$71:$H$184</c:f>
              <c:numCache>
                <c:formatCode>\ #,##0_);\(#,##0\);\ "-"??_-;@</c:formatCode>
                <c:ptCount val="114"/>
                <c:pt idx="0">
                  <c:v>1039.748687255769</c:v>
                </c:pt>
                <c:pt idx="1">
                  <c:v>761.39267028808558</c:v>
                </c:pt>
                <c:pt idx="2">
                  <c:v>686.2366256713766</c:v>
                </c:pt>
                <c:pt idx="3">
                  <c:v>597.12516772460913</c:v>
                </c:pt>
                <c:pt idx="4">
                  <c:v>566.97904754637932</c:v>
                </c:pt>
                <c:pt idx="5">
                  <c:v>535.9096307373045</c:v>
                </c:pt>
                <c:pt idx="6">
                  <c:v>519.89901306151728</c:v>
                </c:pt>
                <c:pt idx="7">
                  <c:v>497.64428588867173</c:v>
                </c:pt>
                <c:pt idx="8">
                  <c:v>473.7787862243639</c:v>
                </c:pt>
                <c:pt idx="9">
                  <c:v>459.71647918701132</c:v>
                </c:pt>
                <c:pt idx="10">
                  <c:v>413.64195510864238</c:v>
                </c:pt>
                <c:pt idx="11">
                  <c:v>379.82529541015617</c:v>
                </c:pt>
                <c:pt idx="12">
                  <c:v>356.09793777465796</c:v>
                </c:pt>
                <c:pt idx="13">
                  <c:v>322.62110137939385</c:v>
                </c:pt>
                <c:pt idx="14">
                  <c:v>301.60010131835918</c:v>
                </c:pt>
                <c:pt idx="15">
                  <c:v>274.54615600585913</c:v>
                </c:pt>
                <c:pt idx="16">
                  <c:v>255.77037384033156</c:v>
                </c:pt>
                <c:pt idx="17">
                  <c:v>235.25059585571273</c:v>
                </c:pt>
                <c:pt idx="18">
                  <c:v>206.71002807617174</c:v>
                </c:pt>
                <c:pt idx="19">
                  <c:v>185.60260192871104</c:v>
                </c:pt>
                <c:pt idx="20">
                  <c:v>170.7667291259767</c:v>
                </c:pt>
                <c:pt idx="21">
                  <c:v>161.74918930053713</c:v>
                </c:pt>
                <c:pt idx="22">
                  <c:v>155.7542449951172</c:v>
                </c:pt>
                <c:pt idx="23">
                  <c:v>148.40785263061522</c:v>
                </c:pt>
                <c:pt idx="24">
                  <c:v>141.52281799316407</c:v>
                </c:pt>
                <c:pt idx="25">
                  <c:v>135.98349533081054</c:v>
                </c:pt>
                <c:pt idx="26">
                  <c:v>130.87359344482422</c:v>
                </c:pt>
                <c:pt idx="27">
                  <c:v>125.76933135986327</c:v>
                </c:pt>
                <c:pt idx="28">
                  <c:v>119.80938781738281</c:v>
                </c:pt>
                <c:pt idx="29">
                  <c:v>113.92405151367184</c:v>
                </c:pt>
                <c:pt idx="30">
                  <c:v>108.33973037719721</c:v>
                </c:pt>
                <c:pt idx="31">
                  <c:v>104.6080641174316</c:v>
                </c:pt>
                <c:pt idx="32">
                  <c:v>99.613188171386668</c:v>
                </c:pt>
                <c:pt idx="33">
                  <c:v>96.428026046752905</c:v>
                </c:pt>
                <c:pt idx="34">
                  <c:v>93.785949249267546</c:v>
                </c:pt>
                <c:pt idx="35">
                  <c:v>91.30843833923339</c:v>
                </c:pt>
                <c:pt idx="36">
                  <c:v>89.02418121337891</c:v>
                </c:pt>
                <c:pt idx="37">
                  <c:v>86.679256439208984</c:v>
                </c:pt>
                <c:pt idx="38">
                  <c:v>84.714862976074215</c:v>
                </c:pt>
                <c:pt idx="39">
                  <c:v>83.037361755371094</c:v>
                </c:pt>
                <c:pt idx="40">
                  <c:v>81.13108764648436</c:v>
                </c:pt>
                <c:pt idx="41">
                  <c:v>79.649081344604483</c:v>
                </c:pt>
                <c:pt idx="42">
                  <c:v>77.491761779785151</c:v>
                </c:pt>
                <c:pt idx="43">
                  <c:v>76.044344787597623</c:v>
                </c:pt>
                <c:pt idx="44">
                  <c:v>74.124074096679678</c:v>
                </c:pt>
                <c:pt idx="45">
                  <c:v>72.573668289184567</c:v>
                </c:pt>
                <c:pt idx="46">
                  <c:v>70.87532592773438</c:v>
                </c:pt>
                <c:pt idx="47">
                  <c:v>69.8034049987793</c:v>
                </c:pt>
                <c:pt idx="48">
                  <c:v>68.618153686523442</c:v>
                </c:pt>
                <c:pt idx="49">
                  <c:v>67.458549499511719</c:v>
                </c:pt>
                <c:pt idx="50">
                  <c:v>66.273332977294913</c:v>
                </c:pt>
                <c:pt idx="51">
                  <c:v>65.440949554443364</c:v>
                </c:pt>
                <c:pt idx="52">
                  <c:v>64.434393310546866</c:v>
                </c:pt>
                <c:pt idx="53">
                  <c:v>63.118102684020975</c:v>
                </c:pt>
                <c:pt idx="54">
                  <c:v>62.310313034057614</c:v>
                </c:pt>
                <c:pt idx="55">
                  <c:v>61.22483737945555</c:v>
                </c:pt>
                <c:pt idx="56">
                  <c:v>60.367903289794917</c:v>
                </c:pt>
                <c:pt idx="57">
                  <c:v>59.468045616149901</c:v>
                </c:pt>
                <c:pt idx="58">
                  <c:v>58.35677520751949</c:v>
                </c:pt>
                <c:pt idx="59">
                  <c:v>57.052299156188909</c:v>
                </c:pt>
                <c:pt idx="60">
                  <c:v>56.17862136840818</c:v>
                </c:pt>
                <c:pt idx="61">
                  <c:v>55.189112854003888</c:v>
                </c:pt>
                <c:pt idx="62">
                  <c:v>54.308536529541016</c:v>
                </c:pt>
                <c:pt idx="63">
                  <c:v>53.440180320739728</c:v>
                </c:pt>
                <c:pt idx="64">
                  <c:v>52.399671173095683</c:v>
                </c:pt>
                <c:pt idx="65">
                  <c:v>51.336017036437923</c:v>
                </c:pt>
                <c:pt idx="66">
                  <c:v>50.104181060790985</c:v>
                </c:pt>
                <c:pt idx="67">
                  <c:v>49.368246269226049</c:v>
                </c:pt>
                <c:pt idx="68">
                  <c:v>48.170936279296875</c:v>
                </c:pt>
                <c:pt idx="69">
                  <c:v>47.103536987304672</c:v>
                </c:pt>
                <c:pt idx="70">
                  <c:v>45.98625610351553</c:v>
                </c:pt>
                <c:pt idx="71">
                  <c:v>44.959002227783159</c:v>
                </c:pt>
                <c:pt idx="72">
                  <c:v>43.922125244140616</c:v>
                </c:pt>
                <c:pt idx="73">
                  <c:v>42.600397720336908</c:v>
                </c:pt>
                <c:pt idx="74">
                  <c:v>40.903433303832784</c:v>
                </c:pt>
                <c:pt idx="75">
                  <c:v>39.035918312072695</c:v>
                </c:pt>
                <c:pt idx="76">
                  <c:v>37.668117065429655</c:v>
                </c:pt>
                <c:pt idx="77">
                  <c:v>36.193175506591743</c:v>
                </c:pt>
                <c:pt idx="78">
                  <c:v>34.737439117431599</c:v>
                </c:pt>
                <c:pt idx="79">
                  <c:v>32.545201644897396</c:v>
                </c:pt>
                <c:pt idx="80">
                  <c:v>29.05181861877421</c:v>
                </c:pt>
                <c:pt idx="81">
                  <c:v>25.396017246246139</c:v>
                </c:pt>
                <c:pt idx="82">
                  <c:v>21.549635124206098</c:v>
                </c:pt>
                <c:pt idx="83">
                  <c:v>18.767858448028171</c:v>
                </c:pt>
                <c:pt idx="84">
                  <c:v>15.362221870422355</c:v>
                </c:pt>
                <c:pt idx="85">
                  <c:v>13.806380386352524</c:v>
                </c:pt>
                <c:pt idx="86">
                  <c:v>13.158279170989962</c:v>
                </c:pt>
                <c:pt idx="87">
                  <c:v>12.80191659927368</c:v>
                </c:pt>
                <c:pt idx="88">
                  <c:v>12.502800521850572</c:v>
                </c:pt>
                <c:pt idx="89">
                  <c:v>12.321958837509154</c:v>
                </c:pt>
                <c:pt idx="90">
                  <c:v>12.19598508834838</c:v>
                </c:pt>
                <c:pt idx="91">
                  <c:v>12.059368982315062</c:v>
                </c:pt>
                <c:pt idx="92">
                  <c:v>11.964431381225564</c:v>
                </c:pt>
                <c:pt idx="93">
                  <c:v>11.883883056640624</c:v>
                </c:pt>
                <c:pt idx="94">
                  <c:v>11.818165416717529</c:v>
                </c:pt>
                <c:pt idx="95">
                  <c:v>11.729905385971067</c:v>
                </c:pt>
                <c:pt idx="96">
                  <c:v>11.669442634582516</c:v>
                </c:pt>
                <c:pt idx="97">
                  <c:v>11.621619462966915</c:v>
                </c:pt>
                <c:pt idx="98">
                  <c:v>11.566347885131831</c:v>
                </c:pt>
                <c:pt idx="99">
                  <c:v>11.520568075180053</c:v>
                </c:pt>
                <c:pt idx="100">
                  <c:v>11.474505920410154</c:v>
                </c:pt>
                <c:pt idx="101">
                  <c:v>11.42362788200378</c:v>
                </c:pt>
                <c:pt idx="102">
                  <c:v>11.376860427856441</c:v>
                </c:pt>
                <c:pt idx="103">
                  <c:v>11.330473928451537</c:v>
                </c:pt>
                <c:pt idx="104">
                  <c:v>11.275032844543455</c:v>
                </c:pt>
                <c:pt idx="105">
                  <c:v>11.21483756065367</c:v>
                </c:pt>
                <c:pt idx="106">
                  <c:v>11.150932998657225</c:v>
                </c:pt>
                <c:pt idx="107">
                  <c:v>11.076511335372922</c:v>
                </c:pt>
                <c:pt idx="108">
                  <c:v>10.991951560974121</c:v>
                </c:pt>
                <c:pt idx="109">
                  <c:v>10.910826768875118</c:v>
                </c:pt>
                <c:pt idx="110">
                  <c:v>10.790647583007804</c:v>
                </c:pt>
                <c:pt idx="111">
                  <c:v>10.601631479263297</c:v>
                </c:pt>
                <c:pt idx="112">
                  <c:v>10.457730727195699</c:v>
                </c:pt>
                <c:pt idx="113">
                  <c:v>10.032539132118226</c:v>
                </c:pt>
              </c:numCache>
            </c:numRef>
          </c:yVal>
          <c:smooth val="0"/>
          <c:extLst>
            <c:ext xmlns:c16="http://schemas.microsoft.com/office/drawing/2014/chart" uri="{C3380CC4-5D6E-409C-BE32-E72D297353CC}">
              <c16:uniqueId val="{00000001-8F54-43DC-B6E1-642CB1DAF5E1}"/>
            </c:ext>
          </c:extLst>
        </c:ser>
        <c:ser>
          <c:idx val="0"/>
          <c:order val="2"/>
          <c:tx>
            <c:v>More Bang-Bang</c:v>
          </c:tx>
          <c:spPr>
            <a:ln w="25400" cap="rnd">
              <a:solidFill>
                <a:schemeClr val="accent3"/>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PDCs!$I$71:$I$184</c:f>
              <c:numCache>
                <c:formatCode>\ #,##0_);\(#,##0\);\ "-"??_-;@</c:formatCode>
                <c:ptCount val="114"/>
                <c:pt idx="0">
                  <c:v>1973.3919193110255</c:v>
                </c:pt>
                <c:pt idx="1">
                  <c:v>1005.478366455078</c:v>
                </c:pt>
                <c:pt idx="2">
                  <c:v>852.4304569091712</c:v>
                </c:pt>
                <c:pt idx="3">
                  <c:v>775.80283422851539</c:v>
                </c:pt>
                <c:pt idx="4">
                  <c:v>747.44330474852882</c:v>
                </c:pt>
                <c:pt idx="5">
                  <c:v>708.80330566406224</c:v>
                </c:pt>
                <c:pt idx="6">
                  <c:v>678.78824029540465</c:v>
                </c:pt>
                <c:pt idx="7">
                  <c:v>622.21489697265599</c:v>
                </c:pt>
                <c:pt idx="8">
                  <c:v>607.06146636962569</c:v>
                </c:pt>
                <c:pt idx="9">
                  <c:v>587.98503051757791</c:v>
                </c:pt>
                <c:pt idx="10">
                  <c:v>522.77021270751709</c:v>
                </c:pt>
                <c:pt idx="11">
                  <c:v>482.35073059082032</c:v>
                </c:pt>
                <c:pt idx="12">
                  <c:v>456.35539627075087</c:v>
                </c:pt>
                <c:pt idx="13">
                  <c:v>435.71036529541016</c:v>
                </c:pt>
                <c:pt idx="14">
                  <c:v>421.03409515380832</c:v>
                </c:pt>
                <c:pt idx="15">
                  <c:v>405.73607666015607</c:v>
                </c:pt>
                <c:pt idx="16">
                  <c:v>385.98033508300779</c:v>
                </c:pt>
                <c:pt idx="17">
                  <c:v>368.54042510986312</c:v>
                </c:pt>
                <c:pt idx="18">
                  <c:v>337.47522583007759</c:v>
                </c:pt>
                <c:pt idx="19">
                  <c:v>303.58489105224663</c:v>
                </c:pt>
                <c:pt idx="20">
                  <c:v>275.35087036132967</c:v>
                </c:pt>
                <c:pt idx="21">
                  <c:v>243.43648284912109</c:v>
                </c:pt>
                <c:pt idx="22">
                  <c:v>224.54562377929688</c:v>
                </c:pt>
                <c:pt idx="23">
                  <c:v>205.28095596313477</c:v>
                </c:pt>
                <c:pt idx="24">
                  <c:v>186.78022949218752</c:v>
                </c:pt>
                <c:pt idx="25">
                  <c:v>167.53002304077148</c:v>
                </c:pt>
                <c:pt idx="26">
                  <c:v>155.986272277832</c:v>
                </c:pt>
                <c:pt idx="27">
                  <c:v>142.00299758911126</c:v>
                </c:pt>
                <c:pt idx="28">
                  <c:v>132.33049682617178</c:v>
                </c:pt>
                <c:pt idx="29">
                  <c:v>119.83475250244139</c:v>
                </c:pt>
                <c:pt idx="30">
                  <c:v>108.4119450378417</c:v>
                </c:pt>
                <c:pt idx="31">
                  <c:v>96.319328689575116</c:v>
                </c:pt>
                <c:pt idx="32">
                  <c:v>86.827392578124957</c:v>
                </c:pt>
                <c:pt idx="33">
                  <c:v>78.731076202392472</c:v>
                </c:pt>
                <c:pt idx="34">
                  <c:v>73.398002319335944</c:v>
                </c:pt>
                <c:pt idx="35">
                  <c:v>68.14309082031248</c:v>
                </c:pt>
                <c:pt idx="36">
                  <c:v>63.437656707763651</c:v>
                </c:pt>
                <c:pt idx="37">
                  <c:v>61.072264671325684</c:v>
                </c:pt>
                <c:pt idx="38">
                  <c:v>58.42239227294921</c:v>
                </c:pt>
                <c:pt idx="39">
                  <c:v>55.593823127746582</c:v>
                </c:pt>
                <c:pt idx="40">
                  <c:v>53.368499603271481</c:v>
                </c:pt>
                <c:pt idx="41">
                  <c:v>50.770358428955078</c:v>
                </c:pt>
                <c:pt idx="42">
                  <c:v>48.943609619140616</c:v>
                </c:pt>
                <c:pt idx="43">
                  <c:v>46.789145774841302</c:v>
                </c:pt>
                <c:pt idx="44">
                  <c:v>44.84610031127928</c:v>
                </c:pt>
                <c:pt idx="45">
                  <c:v>43.302098464965816</c:v>
                </c:pt>
                <c:pt idx="46">
                  <c:v>41.920076904296856</c:v>
                </c:pt>
                <c:pt idx="47">
                  <c:v>40.452332878112792</c:v>
                </c:pt>
                <c:pt idx="48">
                  <c:v>39.208170623779289</c:v>
                </c:pt>
                <c:pt idx="49">
                  <c:v>37.908481559753412</c:v>
                </c:pt>
                <c:pt idx="50">
                  <c:v>36.770681457519522</c:v>
                </c:pt>
                <c:pt idx="51">
                  <c:v>35.829615325927733</c:v>
                </c:pt>
                <c:pt idx="52">
                  <c:v>34.710002136230464</c:v>
                </c:pt>
                <c:pt idx="53">
                  <c:v>33.797130966186515</c:v>
                </c:pt>
                <c:pt idx="54">
                  <c:v>32.844586257934566</c:v>
                </c:pt>
                <c:pt idx="55">
                  <c:v>31.997727012634243</c:v>
                </c:pt>
                <c:pt idx="56">
                  <c:v>31.001630859374995</c:v>
                </c:pt>
                <c:pt idx="57">
                  <c:v>30.15207881927488</c:v>
                </c:pt>
                <c:pt idx="58">
                  <c:v>29.0255549240112</c:v>
                </c:pt>
                <c:pt idx="59">
                  <c:v>28.032958450317359</c:v>
                </c:pt>
                <c:pt idx="60">
                  <c:v>27.343670730590805</c:v>
                </c:pt>
                <c:pt idx="61">
                  <c:v>26.568806877136211</c:v>
                </c:pt>
                <c:pt idx="62">
                  <c:v>25.4230089187622</c:v>
                </c:pt>
                <c:pt idx="63">
                  <c:v>24.64585821151725</c:v>
                </c:pt>
                <c:pt idx="64">
                  <c:v>23.811409149169904</c:v>
                </c:pt>
                <c:pt idx="65">
                  <c:v>22.858508243560784</c:v>
                </c:pt>
                <c:pt idx="66">
                  <c:v>21.776195220947194</c:v>
                </c:pt>
                <c:pt idx="67">
                  <c:v>20.638866138458244</c:v>
                </c:pt>
                <c:pt idx="68">
                  <c:v>19.604282226562475</c:v>
                </c:pt>
                <c:pt idx="69">
                  <c:v>18.763234882354713</c:v>
                </c:pt>
                <c:pt idx="70">
                  <c:v>18.047173919677725</c:v>
                </c:pt>
                <c:pt idx="71">
                  <c:v>17.374995212554921</c:v>
                </c:pt>
                <c:pt idx="72">
                  <c:v>16.826171493530264</c:v>
                </c:pt>
                <c:pt idx="73">
                  <c:v>16.513696804046628</c:v>
                </c:pt>
                <c:pt idx="74">
                  <c:v>16.132725448608387</c:v>
                </c:pt>
                <c:pt idx="75">
                  <c:v>15.723500280380234</c:v>
                </c:pt>
                <c:pt idx="76">
                  <c:v>15.422699127197248</c:v>
                </c:pt>
                <c:pt idx="77">
                  <c:v>15.053077697753903</c:v>
                </c:pt>
                <c:pt idx="78">
                  <c:v>14.700757961273164</c:v>
                </c:pt>
                <c:pt idx="79">
                  <c:v>14.481087388992309</c:v>
                </c:pt>
                <c:pt idx="80">
                  <c:v>14.240403022766111</c:v>
                </c:pt>
                <c:pt idx="81">
                  <c:v>13.982877340316772</c:v>
                </c:pt>
                <c:pt idx="82">
                  <c:v>13.695242404937742</c:v>
                </c:pt>
                <c:pt idx="83">
                  <c:v>13.488475313186644</c:v>
                </c:pt>
                <c:pt idx="84">
                  <c:v>13.359055557250954</c:v>
                </c:pt>
                <c:pt idx="85">
                  <c:v>13.145660829544056</c:v>
                </c:pt>
                <c:pt idx="86">
                  <c:v>12.912464275360083</c:v>
                </c:pt>
                <c:pt idx="87">
                  <c:v>12.75992608070373</c:v>
                </c:pt>
                <c:pt idx="88">
                  <c:v>12.580604133605954</c:v>
                </c:pt>
                <c:pt idx="89">
                  <c:v>12.368351154327387</c:v>
                </c:pt>
                <c:pt idx="90">
                  <c:v>12.209431381225578</c:v>
                </c:pt>
                <c:pt idx="91">
                  <c:v>12.068693094253533</c:v>
                </c:pt>
                <c:pt idx="92">
                  <c:v>11.939707756042479</c:v>
                </c:pt>
                <c:pt idx="93">
                  <c:v>11.82540355682373</c:v>
                </c:pt>
                <c:pt idx="94">
                  <c:v>11.716855258941647</c:v>
                </c:pt>
                <c:pt idx="95">
                  <c:v>11.620981292724606</c:v>
                </c:pt>
                <c:pt idx="96">
                  <c:v>11.52644500732421</c:v>
                </c:pt>
                <c:pt idx="97">
                  <c:v>11.432733154296871</c:v>
                </c:pt>
                <c:pt idx="98">
                  <c:v>11.363403491973873</c:v>
                </c:pt>
                <c:pt idx="99">
                  <c:v>11.29029727935791</c:v>
                </c:pt>
                <c:pt idx="100">
                  <c:v>11.225052185058589</c:v>
                </c:pt>
                <c:pt idx="101">
                  <c:v>11.17137104988098</c:v>
                </c:pt>
                <c:pt idx="102">
                  <c:v>11.080969524383532</c:v>
                </c:pt>
                <c:pt idx="103">
                  <c:v>11.002092657089232</c:v>
                </c:pt>
                <c:pt idx="104">
                  <c:v>10.926847801208488</c:v>
                </c:pt>
                <c:pt idx="105">
                  <c:v>10.814389314651484</c:v>
                </c:pt>
                <c:pt idx="106">
                  <c:v>10.744864864349355</c:v>
                </c:pt>
                <c:pt idx="107">
                  <c:v>10.65316190719602</c:v>
                </c:pt>
                <c:pt idx="108">
                  <c:v>10.543604660034172</c:v>
                </c:pt>
                <c:pt idx="109">
                  <c:v>10.447041511535632</c:v>
                </c:pt>
                <c:pt idx="110">
                  <c:v>10.299945716857907</c:v>
                </c:pt>
                <c:pt idx="111">
                  <c:v>10.094929428100532</c:v>
                </c:pt>
                <c:pt idx="112">
                  <c:v>9.9142200994491283</c:v>
                </c:pt>
                <c:pt idx="113">
                  <c:v>9.5497677421569822</c:v>
                </c:pt>
              </c:numCache>
            </c:numRef>
          </c:yVal>
          <c:smooth val="0"/>
          <c:extLst>
            <c:ext xmlns:c16="http://schemas.microsoft.com/office/drawing/2014/chart" uri="{C3380CC4-5D6E-409C-BE32-E72D297353CC}">
              <c16:uniqueId val="{00000002-8F54-43DC-B6E1-642CB1DAF5E1}"/>
            </c:ext>
          </c:extLst>
        </c:ser>
        <c:ser>
          <c:idx val="3"/>
          <c:order val="3"/>
          <c:tx>
            <c:v>New Entry Deterred</c:v>
          </c:tx>
          <c:spPr>
            <a:ln w="34925" cap="rnd">
              <a:solidFill>
                <a:schemeClr val="accent4"/>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PDCs!$J$71:$J$184</c:f>
              <c:numCache>
                <c:formatCode>\ #,##0_);\(#,##0\);\ "-"??_-;@</c:formatCode>
                <c:ptCount val="114"/>
                <c:pt idx="0">
                  <c:v>2272.9755659172179</c:v>
                </c:pt>
                <c:pt idx="1">
                  <c:v>1042.1351618652343</c:v>
                </c:pt>
                <c:pt idx="2">
                  <c:v>888.39614739990191</c:v>
                </c:pt>
                <c:pt idx="3">
                  <c:v>813.74067211914053</c:v>
                </c:pt>
                <c:pt idx="4">
                  <c:v>776.10876342773383</c:v>
                </c:pt>
                <c:pt idx="5">
                  <c:v>739.30523034667965</c:v>
                </c:pt>
                <c:pt idx="6">
                  <c:v>689.25890075683503</c:v>
                </c:pt>
                <c:pt idx="7">
                  <c:v>660.73893261718717</c:v>
                </c:pt>
                <c:pt idx="8">
                  <c:v>611.77261047363231</c:v>
                </c:pt>
                <c:pt idx="9">
                  <c:v>603.1536926269531</c:v>
                </c:pt>
                <c:pt idx="10">
                  <c:v>540.45740631103456</c:v>
                </c:pt>
                <c:pt idx="11">
                  <c:v>496.0700140380859</c:v>
                </c:pt>
                <c:pt idx="12">
                  <c:v>476.52641067504868</c:v>
                </c:pt>
                <c:pt idx="13">
                  <c:v>453.04944549560548</c:v>
                </c:pt>
                <c:pt idx="14">
                  <c:v>436.04429016113198</c:v>
                </c:pt>
                <c:pt idx="15">
                  <c:v>424.36621459960935</c:v>
                </c:pt>
                <c:pt idx="16">
                  <c:v>406.15246047973596</c:v>
                </c:pt>
                <c:pt idx="17">
                  <c:v>384.97198028564441</c:v>
                </c:pt>
                <c:pt idx="18">
                  <c:v>355.27977600097643</c:v>
                </c:pt>
                <c:pt idx="19">
                  <c:v>328.38903564453165</c:v>
                </c:pt>
                <c:pt idx="20">
                  <c:v>298.39716308593785</c:v>
                </c:pt>
                <c:pt idx="21">
                  <c:v>266.93528289794926</c:v>
                </c:pt>
                <c:pt idx="22">
                  <c:v>241.36871948242197</c:v>
                </c:pt>
                <c:pt idx="23">
                  <c:v>221.36680938720704</c:v>
                </c:pt>
                <c:pt idx="24">
                  <c:v>205.00567932128905</c:v>
                </c:pt>
                <c:pt idx="25">
                  <c:v>182.47988983154295</c:v>
                </c:pt>
                <c:pt idx="26">
                  <c:v>168.54875152587888</c:v>
                </c:pt>
                <c:pt idx="27">
                  <c:v>156.3268943786621</c:v>
                </c:pt>
                <c:pt idx="28">
                  <c:v>144.96929260253901</c:v>
                </c:pt>
                <c:pt idx="29">
                  <c:v>133.04629165649411</c:v>
                </c:pt>
                <c:pt idx="30">
                  <c:v>120.69868576049799</c:v>
                </c:pt>
                <c:pt idx="31">
                  <c:v>107.90054901123032</c:v>
                </c:pt>
                <c:pt idx="32">
                  <c:v>96.784750366210844</c:v>
                </c:pt>
                <c:pt idx="33">
                  <c:v>86.314355621337782</c:v>
                </c:pt>
                <c:pt idx="34">
                  <c:v>79.822193603515544</c:v>
                </c:pt>
                <c:pt idx="35">
                  <c:v>73.667299728393473</c:v>
                </c:pt>
                <c:pt idx="36">
                  <c:v>68.253522338867171</c:v>
                </c:pt>
                <c:pt idx="37">
                  <c:v>64.676485061645508</c:v>
                </c:pt>
                <c:pt idx="38">
                  <c:v>61.789301223754883</c:v>
                </c:pt>
                <c:pt idx="39">
                  <c:v>58.535964164733883</c:v>
                </c:pt>
                <c:pt idx="40">
                  <c:v>55.925119323730463</c:v>
                </c:pt>
                <c:pt idx="41">
                  <c:v>53.522790374755857</c:v>
                </c:pt>
                <c:pt idx="42">
                  <c:v>51.26371612548828</c:v>
                </c:pt>
                <c:pt idx="43">
                  <c:v>49.560242080688461</c:v>
                </c:pt>
                <c:pt idx="44">
                  <c:v>47.17159912109372</c:v>
                </c:pt>
                <c:pt idx="45">
                  <c:v>45.398513717651355</c:v>
                </c:pt>
                <c:pt idx="46">
                  <c:v>43.789105072021471</c:v>
                </c:pt>
                <c:pt idx="47">
                  <c:v>42.305560684204096</c:v>
                </c:pt>
                <c:pt idx="48">
                  <c:v>40.835853118896473</c:v>
                </c:pt>
                <c:pt idx="49">
                  <c:v>40.013356628417966</c:v>
                </c:pt>
                <c:pt idx="50">
                  <c:v>38.716524124145501</c:v>
                </c:pt>
                <c:pt idx="51">
                  <c:v>37.564307479858392</c:v>
                </c:pt>
                <c:pt idx="52">
                  <c:v>36.346373748779278</c:v>
                </c:pt>
                <c:pt idx="53">
                  <c:v>35.421228141784667</c:v>
                </c:pt>
                <c:pt idx="54">
                  <c:v>34.196785202026369</c:v>
                </c:pt>
                <c:pt idx="55">
                  <c:v>33.199093132019037</c:v>
                </c:pt>
                <c:pt idx="56">
                  <c:v>32.375821685791017</c:v>
                </c:pt>
                <c:pt idx="57">
                  <c:v>31.293353748321525</c:v>
                </c:pt>
                <c:pt idx="58">
                  <c:v>30.196051025390602</c:v>
                </c:pt>
                <c:pt idx="59">
                  <c:v>29.514197158813474</c:v>
                </c:pt>
                <c:pt idx="60">
                  <c:v>28.685612487792948</c:v>
                </c:pt>
                <c:pt idx="61">
                  <c:v>27.61037395477295</c:v>
                </c:pt>
                <c:pt idx="62">
                  <c:v>26.965359687805137</c:v>
                </c:pt>
                <c:pt idx="63">
                  <c:v>25.815005340576096</c:v>
                </c:pt>
                <c:pt idx="64">
                  <c:v>24.930504760742178</c:v>
                </c:pt>
                <c:pt idx="65">
                  <c:v>24.054129028320297</c:v>
                </c:pt>
                <c:pt idx="66">
                  <c:v>22.9549637985229</c:v>
                </c:pt>
                <c:pt idx="67">
                  <c:v>21.832255744934077</c:v>
                </c:pt>
                <c:pt idx="68">
                  <c:v>20.766640548706047</c:v>
                </c:pt>
                <c:pt idx="69">
                  <c:v>19.734863567352289</c:v>
                </c:pt>
                <c:pt idx="70">
                  <c:v>18.972491226196286</c:v>
                </c:pt>
                <c:pt idx="71">
                  <c:v>18.073860244750961</c:v>
                </c:pt>
                <c:pt idx="72">
                  <c:v>17.513965988159157</c:v>
                </c:pt>
                <c:pt idx="73">
                  <c:v>16.90119775772094</c:v>
                </c:pt>
                <c:pt idx="74">
                  <c:v>16.540778999328612</c:v>
                </c:pt>
                <c:pt idx="75">
                  <c:v>16.138403739929181</c:v>
                </c:pt>
                <c:pt idx="76">
                  <c:v>15.655918884277339</c:v>
                </c:pt>
                <c:pt idx="77">
                  <c:v>15.339853858947752</c:v>
                </c:pt>
                <c:pt idx="78">
                  <c:v>15.035039749145499</c:v>
                </c:pt>
                <c:pt idx="79">
                  <c:v>14.688884191513058</c:v>
                </c:pt>
                <c:pt idx="80">
                  <c:v>14.473045120239254</c:v>
                </c:pt>
                <c:pt idx="81">
                  <c:v>14.211542015075683</c:v>
                </c:pt>
                <c:pt idx="82">
                  <c:v>13.942498493194579</c:v>
                </c:pt>
                <c:pt idx="83">
                  <c:v>13.690727109909043</c:v>
                </c:pt>
                <c:pt idx="84">
                  <c:v>13.483051757812484</c:v>
                </c:pt>
                <c:pt idx="85">
                  <c:v>13.304071664810179</c:v>
                </c:pt>
                <c:pt idx="86">
                  <c:v>13.084067001342763</c:v>
                </c:pt>
                <c:pt idx="87">
                  <c:v>12.907101631164545</c:v>
                </c:pt>
                <c:pt idx="88">
                  <c:v>12.694748802185053</c:v>
                </c:pt>
                <c:pt idx="89">
                  <c:v>12.487753314971924</c:v>
                </c:pt>
                <c:pt idx="90">
                  <c:v>12.296009235382069</c:v>
                </c:pt>
                <c:pt idx="91">
                  <c:v>12.173773832321167</c:v>
                </c:pt>
                <c:pt idx="92">
                  <c:v>12.043302536010737</c:v>
                </c:pt>
                <c:pt idx="93">
                  <c:v>11.888197860717767</c:v>
                </c:pt>
                <c:pt idx="94">
                  <c:v>11.781396389007563</c:v>
                </c:pt>
                <c:pt idx="95">
                  <c:v>11.678253469467148</c:v>
                </c:pt>
                <c:pt idx="96">
                  <c:v>11.576470413208005</c:v>
                </c:pt>
                <c:pt idx="97">
                  <c:v>11.468393373489377</c:v>
                </c:pt>
                <c:pt idx="98">
                  <c:v>11.400836944580057</c:v>
                </c:pt>
                <c:pt idx="99">
                  <c:v>11.325579357147216</c:v>
                </c:pt>
                <c:pt idx="100">
                  <c:v>11.261501960754385</c:v>
                </c:pt>
                <c:pt idx="101">
                  <c:v>11.200884218215942</c:v>
                </c:pt>
                <c:pt idx="102">
                  <c:v>11.108774757385254</c:v>
                </c:pt>
                <c:pt idx="103">
                  <c:v>11.033035097122186</c:v>
                </c:pt>
                <c:pt idx="104">
                  <c:v>10.937976799011214</c:v>
                </c:pt>
                <c:pt idx="105">
                  <c:v>10.839190273284906</c:v>
                </c:pt>
                <c:pt idx="106">
                  <c:v>10.757646484374996</c:v>
                </c:pt>
                <c:pt idx="107">
                  <c:v>10.674981832504262</c:v>
                </c:pt>
                <c:pt idx="108">
                  <c:v>10.564751510620107</c:v>
                </c:pt>
                <c:pt idx="109">
                  <c:v>10.471256828308103</c:v>
                </c:pt>
                <c:pt idx="110">
                  <c:v>10.314604759216275</c:v>
                </c:pt>
                <c:pt idx="111">
                  <c:v>10.102364521026598</c:v>
                </c:pt>
                <c:pt idx="112">
                  <c:v>9.9153329277038189</c:v>
                </c:pt>
                <c:pt idx="113">
                  <c:v>9.5641314287185661</c:v>
                </c:pt>
              </c:numCache>
            </c:numRef>
          </c:yVal>
          <c:smooth val="0"/>
          <c:extLst>
            <c:ext xmlns:c16="http://schemas.microsoft.com/office/drawing/2014/chart" uri="{C3380CC4-5D6E-409C-BE32-E72D297353CC}">
              <c16:uniqueId val="{00000003-8F54-43DC-B6E1-642CB1DAF5E1}"/>
            </c:ext>
          </c:extLst>
        </c:ser>
        <c:ser>
          <c:idx val="4"/>
          <c:order val="4"/>
          <c:tx>
            <c:v>New Entry Encouraged</c:v>
          </c:tx>
          <c:spPr>
            <a:ln w="34925" cap="rnd">
              <a:solidFill>
                <a:schemeClr val="accent5"/>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PDCs!$K$71:$K$184</c:f>
              <c:numCache>
                <c:formatCode>\ #,##0_);\(#,##0\);\ "-"??_-;@</c:formatCode>
                <c:ptCount val="114"/>
                <c:pt idx="0">
                  <c:v>1899.5060340571795</c:v>
                </c:pt>
                <c:pt idx="1">
                  <c:v>939.9518845214842</c:v>
                </c:pt>
                <c:pt idx="2">
                  <c:v>784.08299938964024</c:v>
                </c:pt>
                <c:pt idx="3">
                  <c:v>742.8387553710935</c:v>
                </c:pt>
                <c:pt idx="4">
                  <c:v>699.09292449950965</c:v>
                </c:pt>
                <c:pt idx="5">
                  <c:v>665.28298217773431</c:v>
                </c:pt>
                <c:pt idx="6">
                  <c:v>627.76867114256561</c:v>
                </c:pt>
                <c:pt idx="7">
                  <c:v>599.6820888671873</c:v>
                </c:pt>
                <c:pt idx="8">
                  <c:v>584.42777978515619</c:v>
                </c:pt>
                <c:pt idx="9">
                  <c:v>571.41378906249986</c:v>
                </c:pt>
                <c:pt idx="10">
                  <c:v>509.30965438842719</c:v>
                </c:pt>
                <c:pt idx="11">
                  <c:v>468.83461425781246</c:v>
                </c:pt>
                <c:pt idx="12">
                  <c:v>444.69725341796874</c:v>
                </c:pt>
                <c:pt idx="13">
                  <c:v>425.74705383300778</c:v>
                </c:pt>
                <c:pt idx="14">
                  <c:v>409.15621704101483</c:v>
                </c:pt>
                <c:pt idx="15">
                  <c:v>391.36307617187498</c:v>
                </c:pt>
                <c:pt idx="16">
                  <c:v>369.23358840942365</c:v>
                </c:pt>
                <c:pt idx="17">
                  <c:v>355.49980468749993</c:v>
                </c:pt>
                <c:pt idx="18">
                  <c:v>317.31865051269477</c:v>
                </c:pt>
                <c:pt idx="19">
                  <c:v>286.87234710693383</c:v>
                </c:pt>
                <c:pt idx="20">
                  <c:v>254.76293334961028</c:v>
                </c:pt>
                <c:pt idx="21">
                  <c:v>228.33163192749035</c:v>
                </c:pt>
                <c:pt idx="22">
                  <c:v>205.80977478027344</c:v>
                </c:pt>
                <c:pt idx="23">
                  <c:v>188.26108047485351</c:v>
                </c:pt>
                <c:pt idx="24">
                  <c:v>172.3912030029297</c:v>
                </c:pt>
                <c:pt idx="25">
                  <c:v>155.22156784057617</c:v>
                </c:pt>
                <c:pt idx="26">
                  <c:v>142.60834716796873</c:v>
                </c:pt>
                <c:pt idx="27">
                  <c:v>130.12942047119139</c:v>
                </c:pt>
                <c:pt idx="28">
                  <c:v>122.26879821777344</c:v>
                </c:pt>
                <c:pt idx="29">
                  <c:v>110.84430564880361</c:v>
                </c:pt>
                <c:pt idx="30">
                  <c:v>100.05143157958977</c:v>
                </c:pt>
                <c:pt idx="31">
                  <c:v>87.933988647460708</c:v>
                </c:pt>
                <c:pt idx="32">
                  <c:v>78.72304534912108</c:v>
                </c:pt>
                <c:pt idx="33">
                  <c:v>71.725369796752915</c:v>
                </c:pt>
                <c:pt idx="34">
                  <c:v>68.403442230224613</c:v>
                </c:pt>
                <c:pt idx="35">
                  <c:v>63.987563819885239</c:v>
                </c:pt>
                <c:pt idx="36">
                  <c:v>60.754416503906121</c:v>
                </c:pt>
                <c:pt idx="37">
                  <c:v>57.819552421569824</c:v>
                </c:pt>
                <c:pt idx="38">
                  <c:v>55.12763862609863</c:v>
                </c:pt>
                <c:pt idx="39">
                  <c:v>53.32150321960448</c:v>
                </c:pt>
                <c:pt idx="40">
                  <c:v>51.156152496337882</c:v>
                </c:pt>
                <c:pt idx="41">
                  <c:v>48.698900451660151</c:v>
                </c:pt>
                <c:pt idx="42">
                  <c:v>46.630139541625958</c:v>
                </c:pt>
                <c:pt idx="43">
                  <c:v>44.730182189941381</c:v>
                </c:pt>
                <c:pt idx="44">
                  <c:v>43.027227325439441</c:v>
                </c:pt>
                <c:pt idx="45">
                  <c:v>41.183924446105955</c:v>
                </c:pt>
                <c:pt idx="46">
                  <c:v>39.934814834594718</c:v>
                </c:pt>
                <c:pt idx="47">
                  <c:v>38.543159484863274</c:v>
                </c:pt>
                <c:pt idx="48">
                  <c:v>37.492357940673827</c:v>
                </c:pt>
                <c:pt idx="49">
                  <c:v>36.34072750091552</c:v>
                </c:pt>
                <c:pt idx="50">
                  <c:v>35.154021606445305</c:v>
                </c:pt>
                <c:pt idx="51">
                  <c:v>34.216396636962884</c:v>
                </c:pt>
                <c:pt idx="52">
                  <c:v>33.32603607177731</c:v>
                </c:pt>
                <c:pt idx="53">
                  <c:v>32.445046119689913</c:v>
                </c:pt>
                <c:pt idx="54">
                  <c:v>31.621213912963867</c:v>
                </c:pt>
                <c:pt idx="55">
                  <c:v>30.658040313720694</c:v>
                </c:pt>
                <c:pt idx="56">
                  <c:v>29.871289901733366</c:v>
                </c:pt>
                <c:pt idx="57">
                  <c:v>29.000367546081495</c:v>
                </c:pt>
                <c:pt idx="58">
                  <c:v>27.877377014160153</c:v>
                </c:pt>
                <c:pt idx="59">
                  <c:v>27.089502162933343</c:v>
                </c:pt>
                <c:pt idx="60">
                  <c:v>26.446870422363254</c:v>
                </c:pt>
                <c:pt idx="61">
                  <c:v>25.491971912383974</c:v>
                </c:pt>
                <c:pt idx="62">
                  <c:v>24.611136436462292</c:v>
                </c:pt>
                <c:pt idx="63">
                  <c:v>23.695200443267794</c:v>
                </c:pt>
                <c:pt idx="64">
                  <c:v>22.874527511596678</c:v>
                </c:pt>
                <c:pt idx="65">
                  <c:v>21.779378013610813</c:v>
                </c:pt>
                <c:pt idx="66">
                  <c:v>20.703328857421823</c:v>
                </c:pt>
                <c:pt idx="67">
                  <c:v>19.577616310119566</c:v>
                </c:pt>
                <c:pt idx="68">
                  <c:v>18.742851333618152</c:v>
                </c:pt>
                <c:pt idx="69">
                  <c:v>18.092928161621074</c:v>
                </c:pt>
                <c:pt idx="70">
                  <c:v>17.383967323303196</c:v>
                </c:pt>
                <c:pt idx="71">
                  <c:v>16.787651081085169</c:v>
                </c:pt>
                <c:pt idx="72">
                  <c:v>16.415709686279296</c:v>
                </c:pt>
                <c:pt idx="73">
                  <c:v>16.059144287109351</c:v>
                </c:pt>
                <c:pt idx="74">
                  <c:v>15.710690555572452</c:v>
                </c:pt>
                <c:pt idx="75">
                  <c:v>15.450030736923198</c:v>
                </c:pt>
                <c:pt idx="76">
                  <c:v>15.108587493896456</c:v>
                </c:pt>
                <c:pt idx="77">
                  <c:v>14.81352887153624</c:v>
                </c:pt>
                <c:pt idx="78">
                  <c:v>14.480824890136706</c:v>
                </c:pt>
                <c:pt idx="79">
                  <c:v>14.314804925918578</c:v>
                </c:pt>
                <c:pt idx="80">
                  <c:v>14.039749069213849</c:v>
                </c:pt>
                <c:pt idx="81">
                  <c:v>13.752593021392821</c:v>
                </c:pt>
                <c:pt idx="82">
                  <c:v>13.551598453521727</c:v>
                </c:pt>
                <c:pt idx="83">
                  <c:v>13.343593139648428</c:v>
                </c:pt>
                <c:pt idx="84">
                  <c:v>13.188930854797359</c:v>
                </c:pt>
                <c:pt idx="85">
                  <c:v>13.001409273147583</c:v>
                </c:pt>
                <c:pt idx="86">
                  <c:v>12.790790004730223</c:v>
                </c:pt>
                <c:pt idx="87">
                  <c:v>12.629626274108873</c:v>
                </c:pt>
                <c:pt idx="88">
                  <c:v>12.473377609252928</c:v>
                </c:pt>
                <c:pt idx="89">
                  <c:v>12.288542785644516</c:v>
                </c:pt>
                <c:pt idx="90">
                  <c:v>12.122623481750484</c:v>
                </c:pt>
                <c:pt idx="91">
                  <c:v>11.97093590736389</c:v>
                </c:pt>
                <c:pt idx="92">
                  <c:v>11.862521553039546</c:v>
                </c:pt>
                <c:pt idx="93">
                  <c:v>11.739794969558709</c:v>
                </c:pt>
                <c:pt idx="94">
                  <c:v>11.655243091583252</c:v>
                </c:pt>
                <c:pt idx="95">
                  <c:v>11.580167512893675</c:v>
                </c:pt>
                <c:pt idx="96">
                  <c:v>11.465954055786122</c:v>
                </c:pt>
                <c:pt idx="97">
                  <c:v>11.39499053955077</c:v>
                </c:pt>
                <c:pt idx="98">
                  <c:v>11.323687839508054</c:v>
                </c:pt>
                <c:pt idx="99">
                  <c:v>11.246599931716915</c:v>
                </c:pt>
                <c:pt idx="100">
                  <c:v>11.187053031921387</c:v>
                </c:pt>
                <c:pt idx="101">
                  <c:v>11.125305356979359</c:v>
                </c:pt>
                <c:pt idx="102">
                  <c:v>11.056963348388667</c:v>
                </c:pt>
                <c:pt idx="103">
                  <c:v>10.982945165634144</c:v>
                </c:pt>
                <c:pt idx="104">
                  <c:v>10.904080047607421</c:v>
                </c:pt>
                <c:pt idx="105">
                  <c:v>10.795363445281975</c:v>
                </c:pt>
                <c:pt idx="106">
                  <c:v>10.723099098205566</c:v>
                </c:pt>
                <c:pt idx="107">
                  <c:v>10.630342578887937</c:v>
                </c:pt>
                <c:pt idx="108">
                  <c:v>10.526264152526855</c:v>
                </c:pt>
                <c:pt idx="109">
                  <c:v>10.430443649291991</c:v>
                </c:pt>
                <c:pt idx="110">
                  <c:v>10.282681446075436</c:v>
                </c:pt>
                <c:pt idx="111">
                  <c:v>10.078529939651471</c:v>
                </c:pt>
                <c:pt idx="112">
                  <c:v>9.9001076650619027</c:v>
                </c:pt>
                <c:pt idx="113">
                  <c:v>9.5144285812377927</c:v>
                </c:pt>
              </c:numCache>
            </c:numRef>
          </c:yVal>
          <c:smooth val="0"/>
          <c:extLst>
            <c:ext xmlns:c16="http://schemas.microsoft.com/office/drawing/2014/chart" uri="{C3380CC4-5D6E-409C-BE32-E72D297353CC}">
              <c16:uniqueId val="{00000004-8F54-43DC-B6E1-642CB1DAF5E1}"/>
            </c:ext>
          </c:extLst>
        </c:ser>
        <c:dLbls>
          <c:showLegendKey val="0"/>
          <c:showVal val="0"/>
          <c:showCatName val="0"/>
          <c:showSerName val="0"/>
          <c:showPercent val="0"/>
          <c:showBubbleSize val="0"/>
        </c:dLbls>
        <c:axId val="544440623"/>
        <c:axId val="544447839"/>
      </c:scatterChart>
      <c:valAx>
        <c:axId val="544440623"/>
        <c:scaling>
          <c:orientation val="minMax"/>
          <c:max val="0.1"/>
          <c:min val="0"/>
        </c:scaling>
        <c:delete val="0"/>
        <c:axPos val="b"/>
        <c:majorGridlines>
          <c:spPr>
            <a:ln w="3175" cap="flat" cmpd="sng" algn="ctr">
              <a:solidFill>
                <a:srgbClr val="C0C0C0">
                  <a:alpha val="90000"/>
                </a:srgbClr>
              </a:solidFill>
              <a:prstDash val="solid"/>
              <a:round/>
              <a:headEnd type="none" w="med" len="med"/>
              <a:tailEnd type="none" w="med" len="med"/>
            </a:ln>
            <a:effectLst/>
          </c:spPr>
        </c:majorGridlines>
        <c:numFmt formatCode="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7839"/>
        <c:crosses val="autoZero"/>
        <c:crossBetween val="midCat"/>
      </c:valAx>
      <c:valAx>
        <c:axId val="544447839"/>
        <c:scaling>
          <c:orientation val="minMax"/>
          <c:min val="0"/>
        </c:scaling>
        <c:delete val="0"/>
        <c:axPos val="l"/>
        <c:majorGridlines>
          <c:spPr>
            <a:ln w="3175" cap="flat" cmpd="sng" algn="ctr">
              <a:solidFill>
                <a:srgbClr val="C0C0C0">
                  <a:alpha val="90000"/>
                </a:srgbClr>
              </a:solidFill>
              <a:prstDash val="solid"/>
              <a:round/>
              <a:headEnd type="none" w="med" len="med"/>
              <a:tailEnd type="none" w="med" len="med"/>
            </a:ln>
            <a:effectLst/>
          </c:spPr>
        </c:majorGridlines>
        <c:numFmt formatCode="&quot;$&quot;#,##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0623"/>
        <c:crosses val="autoZero"/>
        <c:crossBetween val="midCat"/>
      </c:valAx>
      <c:spPr>
        <a:solidFill>
          <a:srgbClr val="FFECD9">
            <a:alpha val="30000"/>
          </a:srgbClr>
        </a:solidFill>
        <a:ln>
          <a:noFill/>
        </a:ln>
        <a:effectLst/>
      </c:spPr>
    </c:plotArea>
    <c:plotVisOnly val="1"/>
    <c:dispBlanksAs val="gap"/>
    <c:showDLblsOverMax val="0"/>
    <c:extLst/>
  </c:chart>
  <c:txPr>
    <a:bodyPr/>
    <a:lstStyle/>
    <a:p>
      <a:pPr>
        <a:defRPr/>
      </a:pPr>
      <a:endParaRPr lang="en-US"/>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NZ">
                <a:solidFill>
                  <a:schemeClr val="bg1"/>
                </a:solidFill>
              </a:rPr>
              <a:t>Chart Title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2"/>
          <c:order val="0"/>
          <c:tx>
            <c:strRef>
              <c:f>Portfolio_01!$C$82</c:f>
              <c:strCache>
                <c:ptCount val="1"/>
                <c:pt idx="0">
                  <c:v>New Entry deterred</c:v>
                </c:pt>
              </c:strCache>
            </c:strRef>
          </c:tx>
          <c:spPr>
            <a:ln w="28575" cap="rnd">
              <a:solidFill>
                <a:schemeClr val="accent4"/>
              </a:solidFill>
              <a:round/>
            </a:ln>
            <a:effectLst/>
          </c:spPr>
          <c:marker>
            <c:symbol val="none"/>
          </c:marker>
          <c:cat>
            <c:strRef>
              <c:f>Portfolio_01!$R$60:$U$60</c:f>
              <c:strCache>
                <c:ptCount val="4"/>
                <c:pt idx="0">
                  <c:v>CEN</c:v>
                </c:pt>
                <c:pt idx="1">
                  <c:v>GEN</c:v>
                </c:pt>
                <c:pt idx="2">
                  <c:v>MRC</c:v>
                </c:pt>
                <c:pt idx="3">
                  <c:v>MRD</c:v>
                </c:pt>
              </c:strCache>
            </c:strRef>
          </c:cat>
          <c:val>
            <c:numRef>
              <c:f>Portfolio_01!$R$82:$U$82</c:f>
              <c:numCache>
                <c:formatCode>0.0%</c:formatCode>
                <c:ptCount val="4"/>
                <c:pt idx="0">
                  <c:v>4.6472763476034677E-2</c:v>
                </c:pt>
                <c:pt idx="1">
                  <c:v>4.1037369465780578E-2</c:v>
                </c:pt>
                <c:pt idx="2">
                  <c:v>9.8271542022338412E-2</c:v>
                </c:pt>
                <c:pt idx="3">
                  <c:v>9.9584376628493745E-2</c:v>
                </c:pt>
              </c:numCache>
            </c:numRef>
          </c:val>
          <c:smooth val="0"/>
          <c:extLst>
            <c:ext xmlns:c16="http://schemas.microsoft.com/office/drawing/2014/chart" uri="{C3380CC4-5D6E-409C-BE32-E72D297353CC}">
              <c16:uniqueId val="{00000002-34DC-4F99-9319-29F2C73A0D36}"/>
            </c:ext>
          </c:extLst>
        </c:ser>
        <c:ser>
          <c:idx val="3"/>
          <c:order val="1"/>
          <c:tx>
            <c:strRef>
              <c:f>Portfolio_01!$C$83</c:f>
              <c:strCache>
                <c:ptCount val="1"/>
                <c:pt idx="0">
                  <c:v>New Entry encouraged</c:v>
                </c:pt>
              </c:strCache>
            </c:strRef>
          </c:tx>
          <c:spPr>
            <a:ln w="28575" cap="rnd">
              <a:solidFill>
                <a:schemeClr val="accent5"/>
              </a:solidFill>
              <a:round/>
            </a:ln>
            <a:effectLst/>
          </c:spPr>
          <c:marker>
            <c:symbol val="none"/>
          </c:marker>
          <c:cat>
            <c:strRef>
              <c:f>Portfolio_01!$R$60:$U$60</c:f>
              <c:strCache>
                <c:ptCount val="4"/>
                <c:pt idx="0">
                  <c:v>CEN</c:v>
                </c:pt>
                <c:pt idx="1">
                  <c:v>GEN</c:v>
                </c:pt>
                <c:pt idx="2">
                  <c:v>MRC</c:v>
                </c:pt>
                <c:pt idx="3">
                  <c:v>MRD</c:v>
                </c:pt>
              </c:strCache>
            </c:strRef>
          </c:cat>
          <c:val>
            <c:numRef>
              <c:f>Portfolio_01!$R$83:$U$83</c:f>
              <c:numCache>
                <c:formatCode>0.0%</c:formatCode>
                <c:ptCount val="4"/>
                <c:pt idx="0">
                  <c:v>-5.5308633195846987E-2</c:v>
                </c:pt>
                <c:pt idx="1">
                  <c:v>-4.3108656252697025E-2</c:v>
                </c:pt>
                <c:pt idx="2">
                  <c:v>-7.0214181565945027E-3</c:v>
                </c:pt>
                <c:pt idx="3">
                  <c:v>-1.3332994394804084E-2</c:v>
                </c:pt>
              </c:numCache>
            </c:numRef>
          </c:val>
          <c:smooth val="0"/>
          <c:extLst>
            <c:ext xmlns:c16="http://schemas.microsoft.com/office/drawing/2014/chart" uri="{C3380CC4-5D6E-409C-BE32-E72D297353CC}">
              <c16:uniqueId val="{00000003-34DC-4F99-9319-29F2C73A0D36}"/>
            </c:ext>
          </c:extLst>
        </c:ser>
        <c:dLbls>
          <c:showLegendKey val="0"/>
          <c:showVal val="0"/>
          <c:showCatName val="0"/>
          <c:showSerName val="0"/>
          <c:showPercent val="0"/>
          <c:showBubbleSize val="0"/>
        </c:dLbls>
        <c:smooth val="0"/>
        <c:axId val="1349380448"/>
        <c:axId val="1349378368"/>
      </c:lineChart>
      <c:catAx>
        <c:axId val="134938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78368"/>
        <c:crossesAt val="-100"/>
        <c:auto val="1"/>
        <c:lblAlgn val="ctr"/>
        <c:lblOffset val="100"/>
        <c:noMultiLvlLbl val="0"/>
      </c:catAx>
      <c:valAx>
        <c:axId val="1349378368"/>
        <c:scaling>
          <c:orientation val="minMax"/>
          <c:max val="0.15000000000000002"/>
          <c:min val="-0.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NZ" b="1"/>
                  <a:t>% of Generator's MinRisk GM for PDC Scenario</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80448"/>
        <c:crosses val="autoZero"/>
        <c:crossBetween val="between"/>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NZ">
                <a:solidFill>
                  <a:schemeClr val="bg1"/>
                </a:solidFill>
              </a:rPr>
              <a:t>Chart Title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2"/>
          <c:order val="0"/>
          <c:tx>
            <c:strRef>
              <c:f>Portfolio_01!$C$82</c:f>
              <c:strCache>
                <c:ptCount val="1"/>
                <c:pt idx="0">
                  <c:v>New Entry deterred</c:v>
                </c:pt>
              </c:strCache>
            </c:strRef>
          </c:tx>
          <c:spPr>
            <a:ln w="28575" cap="rnd">
              <a:solidFill>
                <a:schemeClr val="accent4"/>
              </a:solidFill>
              <a:round/>
            </a:ln>
            <a:effectLst/>
          </c:spPr>
          <c:marker>
            <c:symbol val="none"/>
          </c:marker>
          <c:cat>
            <c:strRef>
              <c:f>Portfolio_01!$M$60:$P$60</c:f>
              <c:strCache>
                <c:ptCount val="4"/>
                <c:pt idx="0">
                  <c:v>CEN</c:v>
                </c:pt>
                <c:pt idx="1">
                  <c:v>GEN</c:v>
                </c:pt>
                <c:pt idx="2">
                  <c:v>MRC</c:v>
                </c:pt>
                <c:pt idx="3">
                  <c:v>MRD</c:v>
                </c:pt>
              </c:strCache>
            </c:strRef>
          </c:cat>
          <c:val>
            <c:numRef>
              <c:f>Portfolio_01!$M$82:$P$82</c:f>
              <c:numCache>
                <c:formatCode>0.0%</c:formatCode>
                <c:ptCount val="4"/>
                <c:pt idx="0">
                  <c:v>7.5867378533532009E-2</c:v>
                </c:pt>
                <c:pt idx="1">
                  <c:v>9.7410929951690831E-2</c:v>
                </c:pt>
                <c:pt idx="2">
                  <c:v>9.762773722627742E-2</c:v>
                </c:pt>
                <c:pt idx="3">
                  <c:v>0.1109107103095079</c:v>
                </c:pt>
              </c:numCache>
            </c:numRef>
          </c:val>
          <c:smooth val="0"/>
          <c:extLst>
            <c:ext xmlns:c16="http://schemas.microsoft.com/office/drawing/2014/chart" uri="{C3380CC4-5D6E-409C-BE32-E72D297353CC}">
              <c16:uniqueId val="{00000002-54EF-44B5-8607-63CC53886BA3}"/>
            </c:ext>
          </c:extLst>
        </c:ser>
        <c:ser>
          <c:idx val="3"/>
          <c:order val="1"/>
          <c:tx>
            <c:strRef>
              <c:f>Portfolio_01!$C$83</c:f>
              <c:strCache>
                <c:ptCount val="1"/>
                <c:pt idx="0">
                  <c:v>New Entry encouraged</c:v>
                </c:pt>
              </c:strCache>
            </c:strRef>
          </c:tx>
          <c:spPr>
            <a:ln w="28575" cap="rnd">
              <a:solidFill>
                <a:schemeClr val="accent5"/>
              </a:solidFill>
              <a:round/>
            </a:ln>
            <a:effectLst/>
          </c:spPr>
          <c:marker>
            <c:symbol val="none"/>
          </c:marker>
          <c:cat>
            <c:strRef>
              <c:f>Portfolio_01!$M$60:$P$60</c:f>
              <c:strCache>
                <c:ptCount val="4"/>
                <c:pt idx="0">
                  <c:v>CEN</c:v>
                </c:pt>
                <c:pt idx="1">
                  <c:v>GEN</c:v>
                </c:pt>
                <c:pt idx="2">
                  <c:v>MRC</c:v>
                </c:pt>
                <c:pt idx="3">
                  <c:v>MRD</c:v>
                </c:pt>
              </c:strCache>
            </c:strRef>
          </c:cat>
          <c:val>
            <c:numRef>
              <c:f>Portfolio_01!$M$83:$P$83</c:f>
              <c:numCache>
                <c:formatCode>0.0%</c:formatCode>
                <c:ptCount val="4"/>
                <c:pt idx="0">
                  <c:v>-3.1531908483824048E-2</c:v>
                </c:pt>
                <c:pt idx="1">
                  <c:v>-7.7370169082123892E-3</c:v>
                </c:pt>
                <c:pt idx="2">
                  <c:v>-1.1795197291864961E-2</c:v>
                </c:pt>
                <c:pt idx="3">
                  <c:v>3.6628813181918988E-3</c:v>
                </c:pt>
              </c:numCache>
            </c:numRef>
          </c:val>
          <c:smooth val="0"/>
          <c:extLst>
            <c:ext xmlns:c16="http://schemas.microsoft.com/office/drawing/2014/chart" uri="{C3380CC4-5D6E-409C-BE32-E72D297353CC}">
              <c16:uniqueId val="{00000003-54EF-44B5-8607-63CC53886BA3}"/>
            </c:ext>
          </c:extLst>
        </c:ser>
        <c:dLbls>
          <c:showLegendKey val="0"/>
          <c:showVal val="0"/>
          <c:showCatName val="0"/>
          <c:showSerName val="0"/>
          <c:showPercent val="0"/>
          <c:showBubbleSize val="0"/>
        </c:dLbls>
        <c:smooth val="0"/>
        <c:axId val="1349380448"/>
        <c:axId val="1349378368"/>
      </c:lineChart>
      <c:catAx>
        <c:axId val="134938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78368"/>
        <c:crossesAt val="-60"/>
        <c:auto val="1"/>
        <c:lblAlgn val="ctr"/>
        <c:lblOffset val="100"/>
        <c:noMultiLvlLbl val="0"/>
      </c:catAx>
      <c:valAx>
        <c:axId val="1349378368"/>
        <c:scaling>
          <c:orientation val="minMax"/>
          <c:max val="0.15000000000000002"/>
          <c:min val="-0.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NZ" b="1"/>
                  <a:t>%</a:t>
                </a:r>
                <a:r>
                  <a:rPr lang="en-NZ" b="1" baseline="0"/>
                  <a:t> of Generator's Mean GM for PDC Scenario</a:t>
                </a:r>
                <a:endParaRPr lang="en-NZ" b="1"/>
              </a:p>
            </c:rich>
          </c:tx>
          <c:layout>
            <c:manualLayout>
              <c:xMode val="edge"/>
              <c:yMode val="edge"/>
              <c:x val="2.4679489048013002E-2"/>
              <c:y val="0.1372695227103259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80448"/>
        <c:crosses val="autoZero"/>
        <c:crossBetween val="between"/>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7"/>
          <c:order val="5"/>
          <c:tx>
            <c:strRef>
              <c:f>Mean_Cfar!$V$10</c:f>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f>Mean_Cfar!$W$10</c:f>
              <c:numCache>
                <c:formatCode>0%</c:formatCode>
                <c:ptCount val="1"/>
                <c:pt idx="0">
                  <c:v>0.23243518047788511</c:v>
                </c:pt>
              </c:numCache>
            </c:numRef>
          </c:xVal>
          <c:yVal>
            <c:numRef>
              <c:f>Mean_Cfar!$X$10</c:f>
              <c:numCache>
                <c:formatCode>0%</c:formatCode>
                <c:ptCount val="1"/>
                <c:pt idx="0">
                  <c:v>1</c:v>
                </c:pt>
              </c:numCache>
            </c:numRef>
          </c:yVal>
          <c:smooth val="0"/>
          <c:extLst>
            <c:ext xmlns:c16="http://schemas.microsoft.com/office/drawing/2014/chart" uri="{C3380CC4-5D6E-409C-BE32-E72D297353CC}">
              <c16:uniqueId val="{00000002-FE8B-460D-AF8E-375D71D9C1E9}"/>
            </c:ext>
          </c:extLst>
        </c:ser>
        <c:ser>
          <c:idx val="10"/>
          <c:order val="8"/>
          <c:tx>
            <c:strRef>
              <c:f>Mean_Cfar!$V$13</c:f>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f>Mean_Cfar!$W$13</c:f>
              <c:numCache>
                <c:formatCode>0%</c:formatCode>
                <c:ptCount val="1"/>
                <c:pt idx="0">
                  <c:v>0.14015444015444015</c:v>
                </c:pt>
              </c:numCache>
            </c:numRef>
          </c:xVal>
          <c:yVal>
            <c:numRef>
              <c:f>Mean_Cfar!$X$13</c:f>
              <c:numCache>
                <c:formatCode>0%</c:formatCode>
                <c:ptCount val="1"/>
                <c:pt idx="0">
                  <c:v>1</c:v>
                </c:pt>
              </c:numCache>
            </c:numRef>
          </c:yVal>
          <c:smooth val="0"/>
          <c:extLst>
            <c:ext xmlns:c16="http://schemas.microsoft.com/office/drawing/2014/chart" uri="{C3380CC4-5D6E-409C-BE32-E72D297353CC}">
              <c16:uniqueId val="{00000003-FE8B-460D-AF8E-375D71D9C1E9}"/>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0"/>
                <c:order val="0"/>
                <c:tx>
                  <c:strRef>
                    <c:extLst>
                      <c:ext uri="{02D57815-91ED-43cb-92C2-25804820EDAC}">
                        <c15:formulaRef>
                          <c15:sqref>Mean_Cfar!$V$3</c15:sqref>
                        </c15:formulaRef>
                      </c:ext>
                    </c:extLst>
                    <c:strCache>
                      <c:ptCount val="1"/>
                      <c:pt idx="0">
                        <c:v>MRD L B-B</c:v>
                      </c:pt>
                    </c:strCache>
                  </c:strRef>
                </c:tx>
                <c:spPr>
                  <a:ln w="25400" cap="rnd">
                    <a:noFill/>
                    <a:round/>
                  </a:ln>
                  <a:effectLst/>
                </c:spPr>
                <c:marker>
                  <c:symbol val="circle"/>
                  <c:size val="5"/>
                  <c:spPr>
                    <a:solidFill>
                      <a:schemeClr val="accent1"/>
                    </a:solidFill>
                    <a:ln w="9525">
                      <a:solidFill>
                        <a:schemeClr val="accent1"/>
                      </a:solidFill>
                    </a:ln>
                    <a:effectLst/>
                  </c:spPr>
                </c:marker>
                <c:xVal>
                  <c:numRef>
                    <c:extLst>
                      <c:ext uri="{02D57815-91ED-43cb-92C2-25804820EDAC}">
                        <c15:formulaRef>
                          <c15:sqref>Mean_Cfar!$W$3</c15:sqref>
                        </c15:formulaRef>
                      </c:ext>
                    </c:extLst>
                    <c:numCache>
                      <c:formatCode>0%</c:formatCode>
                      <c:ptCount val="1"/>
                      <c:pt idx="0">
                        <c:v>9.2210568732580392E-2</c:v>
                      </c:pt>
                    </c:numCache>
                  </c:numRef>
                </c:xVal>
                <c:yVal>
                  <c:numRef>
                    <c:extLst>
                      <c:ext uri="{02D57815-91ED-43cb-92C2-25804820EDAC}">
                        <c15:formulaRef>
                          <c15:sqref>Mean_Cfar!$X$3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6-FE8B-460D-AF8E-375D71D9C1E9}"/>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Mean_Cfar!$V$5</c15:sqref>
                        </c15:formulaRef>
                      </c:ext>
                    </c:extLst>
                    <c:strCache>
                      <c:ptCount val="1"/>
                      <c:pt idx="0">
                        <c:v>MRD M B-B</c:v>
                      </c:pt>
                    </c:strCache>
                  </c:strRef>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Mean_Cfar!$W$5</c15:sqref>
                        </c15:formulaRef>
                      </c:ext>
                    </c:extLst>
                    <c:numCache>
                      <c:formatCode>0%</c:formatCode>
                      <c:ptCount val="1"/>
                      <c:pt idx="0">
                        <c:v>0.12705537335318282</c:v>
                      </c:pt>
                    </c:numCache>
                  </c:numRef>
                </c:xVal>
                <c:yVal>
                  <c:numRef>
                    <c:extLst xmlns:c15="http://schemas.microsoft.com/office/drawing/2012/chart">
                      <c:ext xmlns:c15="http://schemas.microsoft.com/office/drawing/2012/chart" uri="{02D57815-91ED-43cb-92C2-25804820EDAC}">
                        <c15:formulaRef>
                          <c15:sqref>Mean_Cfar!$X$5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7-FE8B-460D-AF8E-375D71D9C1E9}"/>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Mean_Cfar!$V$6</c15:sqref>
                        </c15:formulaRef>
                      </c:ext>
                    </c:extLst>
                    <c:strCache>
                      <c:ptCount val="1"/>
                      <c:pt idx="0">
                        <c:v>CEN L B-B</c:v>
                      </c:pt>
                    </c:strCache>
                  </c:strRef>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Mean_Cfar!$W$6</c15:sqref>
                        </c15:formulaRef>
                      </c:ext>
                    </c:extLst>
                    <c:numCache>
                      <c:formatCode>0%</c:formatCode>
                      <c:ptCount val="1"/>
                      <c:pt idx="0">
                        <c:v>7.7995301487862184E-2</c:v>
                      </c:pt>
                    </c:numCache>
                  </c:numRef>
                </c:xVal>
                <c:yVal>
                  <c:numRef>
                    <c:extLst xmlns:c15="http://schemas.microsoft.com/office/drawing/2012/chart">
                      <c:ext xmlns:c15="http://schemas.microsoft.com/office/drawing/2012/chart" uri="{02D57815-91ED-43cb-92C2-25804820EDAC}">
                        <c15:formulaRef>
                          <c15:sqref>Mean_Cfar!$X$6</c15:sqref>
                        </c15:formulaRef>
                      </c:ext>
                    </c:extLst>
                    <c:numCache>
                      <c:formatCode>0%</c:formatCode>
                      <c:ptCount val="1"/>
                      <c:pt idx="0">
                        <c:v>0.99929522317932651</c:v>
                      </c:pt>
                    </c:numCache>
                  </c:numRef>
                </c:yVal>
                <c:smooth val="0"/>
                <c:extLst xmlns:c15="http://schemas.microsoft.com/office/drawing/2012/chart">
                  <c:ext xmlns:c16="http://schemas.microsoft.com/office/drawing/2014/chart" uri="{C3380CC4-5D6E-409C-BE32-E72D297353CC}">
                    <c16:uniqueId val="{00000008-FE8B-460D-AF8E-375D71D9C1E9}"/>
                  </c:ext>
                </c:extLst>
              </c15:ser>
            </c15:filteredScatterSeries>
            <c15:filteredScatterSeries>
              <c15:ser>
                <c:idx val="5"/>
                <c:order val="3"/>
                <c:tx>
                  <c:strRef>
                    <c:extLst xmlns:c15="http://schemas.microsoft.com/office/drawing/2012/chart">
                      <c:ext xmlns:c15="http://schemas.microsoft.com/office/drawing/2012/chart" uri="{02D57815-91ED-43cb-92C2-25804820EDAC}">
                        <c15:formulaRef>
                          <c15:sqref>Mean_Cfar!$V$8</c15:sqref>
                        </c15:formulaRef>
                      </c:ext>
                    </c:extLst>
                    <c:strCache>
                      <c:ptCount val="1"/>
                      <c:pt idx="0">
                        <c:v>CEN M B-B</c:v>
                      </c:pt>
                    </c:strCache>
                  </c:strRef>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Mean_Cfar!$W$8</c15:sqref>
                        </c15:formulaRef>
                      </c:ext>
                    </c:extLst>
                    <c:numCache>
                      <c:formatCode>0%</c:formatCode>
                      <c:ptCount val="1"/>
                      <c:pt idx="0">
                        <c:v>9.6339075959279555E-2</c:v>
                      </c:pt>
                    </c:numCache>
                  </c:numRef>
                </c:xVal>
                <c:yVal>
                  <c:numRef>
                    <c:extLst xmlns:c15="http://schemas.microsoft.com/office/drawing/2012/chart">
                      <c:ext xmlns:c15="http://schemas.microsoft.com/office/drawing/2012/chart" uri="{02D57815-91ED-43cb-92C2-25804820EDAC}">
                        <c15:formulaRef>
                          <c15:sqref>Mean_Cfar!$X$8</c15:sqref>
                        </c15:formulaRef>
                      </c:ext>
                    </c:extLst>
                    <c:numCache>
                      <c:formatCode>0%</c:formatCode>
                      <c:ptCount val="1"/>
                      <c:pt idx="0">
                        <c:v>1.0290524667188723</c:v>
                      </c:pt>
                    </c:numCache>
                  </c:numRef>
                </c:yVal>
                <c:smooth val="0"/>
                <c:extLst xmlns:c15="http://schemas.microsoft.com/office/drawing/2012/chart">
                  <c:ext xmlns:c16="http://schemas.microsoft.com/office/drawing/2014/chart" uri="{C3380CC4-5D6E-409C-BE32-E72D297353CC}">
                    <c16:uniqueId val="{00000009-FE8B-460D-AF8E-375D71D9C1E9}"/>
                  </c:ext>
                </c:extLst>
              </c15:ser>
            </c15:filteredScatterSeries>
            <c15:filteredScatterSeries>
              <c15:ser>
                <c:idx val="6"/>
                <c:order val="4"/>
                <c:tx>
                  <c:strRef>
                    <c:extLst xmlns:c15="http://schemas.microsoft.com/office/drawing/2012/chart">
                      <c:ext xmlns:c15="http://schemas.microsoft.com/office/drawing/2012/chart" uri="{02D57815-91ED-43cb-92C2-25804820EDAC}">
                        <c15:formulaRef>
                          <c15:sqref>Mean_Cfar!$V$9</c15:sqref>
                        </c15:formulaRef>
                      </c:ext>
                    </c:extLst>
                    <c:strCache>
                      <c:ptCount val="1"/>
                      <c:pt idx="0">
                        <c:v>Wind L B-B</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extLst xmlns:c15="http://schemas.microsoft.com/office/drawing/2012/chart">
                      <c:ext xmlns:c15="http://schemas.microsoft.com/office/drawing/2012/chart" uri="{02D57815-91ED-43cb-92C2-25804820EDAC}">
                        <c15:formulaRef>
                          <c15:sqref>Mean_Cfar!$W$9</c15:sqref>
                        </c15:formulaRef>
                      </c:ext>
                    </c:extLst>
                    <c:numCache>
                      <c:formatCode>0%</c:formatCode>
                      <c:ptCount val="1"/>
                      <c:pt idx="0">
                        <c:v>0.21209964412811388</c:v>
                      </c:pt>
                    </c:numCache>
                  </c:numRef>
                </c:xVal>
                <c:yVal>
                  <c:numRef>
                    <c:extLst xmlns:c15="http://schemas.microsoft.com/office/drawing/2012/chart">
                      <c:ext xmlns:c15="http://schemas.microsoft.com/office/drawing/2012/chart" uri="{02D57815-91ED-43cb-92C2-25804820EDAC}">
                        <c15:formulaRef>
                          <c15:sqref>Mean_Cfar!$X$9</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A-FE8B-460D-AF8E-375D71D9C1E9}"/>
                  </c:ext>
                </c:extLst>
              </c15:ser>
            </c15:filteredScatterSeries>
            <c15:filteredScatterSeries>
              <c15:ser>
                <c:idx val="8"/>
                <c:order val="6"/>
                <c:tx>
                  <c:strRef>
                    <c:extLst xmlns:c15="http://schemas.microsoft.com/office/drawing/2012/chart">
                      <c:ext xmlns:c15="http://schemas.microsoft.com/office/drawing/2012/chart" uri="{02D57815-91ED-43cb-92C2-25804820EDAC}">
                        <c15:formulaRef>
                          <c15:sqref>Mean_Cfar!$V$11</c15:sqref>
                        </c15:formulaRef>
                      </c:ext>
                    </c:extLst>
                    <c:strCache>
                      <c:ptCount val="1"/>
                      <c:pt idx="0">
                        <c:v>Wind M B-B</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extLst xmlns:c15="http://schemas.microsoft.com/office/drawing/2012/chart">
                      <c:ext xmlns:c15="http://schemas.microsoft.com/office/drawing/2012/chart" uri="{02D57815-91ED-43cb-92C2-25804820EDAC}">
                        <c15:formulaRef>
                          <c15:sqref>Mean_Cfar!$W$11</c15:sqref>
                        </c15:formulaRef>
                      </c:ext>
                    </c:extLst>
                    <c:numCache>
                      <c:formatCode>0%</c:formatCode>
                      <c:ptCount val="1"/>
                      <c:pt idx="0">
                        <c:v>0.28042704626334519</c:v>
                      </c:pt>
                    </c:numCache>
                  </c:numRef>
                </c:xVal>
                <c:yVal>
                  <c:numRef>
                    <c:extLst xmlns:c15="http://schemas.microsoft.com/office/drawing/2012/chart">
                      <c:ext xmlns:c15="http://schemas.microsoft.com/office/drawing/2012/chart" uri="{02D57815-91ED-43cb-92C2-25804820EDAC}">
                        <c15:formulaRef>
                          <c15:sqref>Mean_Cfar!$X$11</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B-FE8B-460D-AF8E-375D71D9C1E9}"/>
                  </c:ext>
                </c:extLst>
              </c15:ser>
            </c15:filteredScatterSeries>
            <c15:filteredScatterSeries>
              <c15:ser>
                <c:idx val="9"/>
                <c:order val="7"/>
                <c:tx>
                  <c:strRef>
                    <c:extLst xmlns:c15="http://schemas.microsoft.com/office/drawing/2012/chart">
                      <c:ext xmlns:c15="http://schemas.microsoft.com/office/drawing/2012/chart" uri="{02D57815-91ED-43cb-92C2-25804820EDAC}">
                        <c15:formulaRef>
                          <c15:sqref>Mean_Cfar!$V$12</c15:sqref>
                        </c15:formulaRef>
                      </c:ext>
                    </c:extLst>
                    <c:strCache>
                      <c:ptCount val="1"/>
                      <c:pt idx="0">
                        <c:v>Solar L B-B</c:v>
                      </c:pt>
                    </c:strCache>
                  </c:strRef>
                </c:tx>
                <c:spPr>
                  <a:ln w="25400" cap="rnd">
                    <a:noFill/>
                    <a:round/>
                  </a:ln>
                  <a:effectLst/>
                </c:spPr>
                <c:marker>
                  <c:symbol val="circle"/>
                  <c:size val="5"/>
                  <c:spPr>
                    <a:solidFill>
                      <a:schemeClr val="accent4">
                        <a:lumMod val="60000"/>
                      </a:schemeClr>
                    </a:solidFill>
                    <a:ln w="9525">
                      <a:solidFill>
                        <a:schemeClr val="accent4">
                          <a:lumMod val="60000"/>
                        </a:schemeClr>
                      </a:solidFill>
                    </a:ln>
                    <a:effectLst/>
                  </c:spPr>
                </c:marker>
                <c:xVal>
                  <c:numRef>
                    <c:extLst xmlns:c15="http://schemas.microsoft.com/office/drawing/2012/chart">
                      <c:ext xmlns:c15="http://schemas.microsoft.com/office/drawing/2012/chart" uri="{02D57815-91ED-43cb-92C2-25804820EDAC}">
                        <c15:formulaRef>
                          <c15:sqref>Mean_Cfar!$W$12</c15:sqref>
                        </c15:formulaRef>
                      </c:ext>
                    </c:extLst>
                    <c:numCache>
                      <c:formatCode>0%</c:formatCode>
                      <c:ptCount val="1"/>
                      <c:pt idx="0">
                        <c:v>0.1333976833976834</c:v>
                      </c:pt>
                    </c:numCache>
                  </c:numRef>
                </c:xVal>
                <c:yVal>
                  <c:numRef>
                    <c:extLst xmlns:c15="http://schemas.microsoft.com/office/drawing/2012/chart">
                      <c:ext xmlns:c15="http://schemas.microsoft.com/office/drawing/2012/chart" uri="{02D57815-91ED-43cb-92C2-25804820EDAC}">
                        <c15:formulaRef>
                          <c15:sqref>Mean_Cfar!$X$12</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C-FE8B-460D-AF8E-375D71D9C1E9}"/>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Mean_Cfar!$V$14</c15:sqref>
                        </c15:formulaRef>
                      </c:ext>
                    </c:extLst>
                    <c:strCache>
                      <c:ptCount val="1"/>
                      <c:pt idx="0">
                        <c:v>Solar M B-B</c:v>
                      </c:pt>
                    </c:strCache>
                  </c:strRef>
                </c:tx>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Ref>
                    <c:extLst xmlns:c15="http://schemas.microsoft.com/office/drawing/2012/chart">
                      <c:ext xmlns:c15="http://schemas.microsoft.com/office/drawing/2012/chart" uri="{02D57815-91ED-43cb-92C2-25804820EDAC}">
                        <c15:formulaRef>
                          <c15:sqref>Mean_Cfar!$W$14</c15:sqref>
                        </c15:formulaRef>
                      </c:ext>
                    </c:extLst>
                    <c:numCache>
                      <c:formatCode>0%</c:formatCode>
                      <c:ptCount val="1"/>
                      <c:pt idx="0">
                        <c:v>0.24864864864864869</c:v>
                      </c:pt>
                    </c:numCache>
                  </c:numRef>
                </c:xVal>
                <c:yVal>
                  <c:numRef>
                    <c:extLst xmlns:c15="http://schemas.microsoft.com/office/drawing/2012/chart">
                      <c:ext xmlns:c15="http://schemas.microsoft.com/office/drawing/2012/chart" uri="{02D57815-91ED-43cb-92C2-25804820EDAC}">
                        <c15:formulaRef>
                          <c15:sqref>Mean_Cfar!$X$14</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D-FE8B-460D-AF8E-375D71D9C1E9}"/>
                  </c:ext>
                </c:extLst>
              </c15:ser>
            </c15:filteredScatterSeries>
            <c15:filteredScatterSeries>
              <c15:ser>
                <c:idx val="12"/>
                <c:order val="10"/>
                <c:tx>
                  <c:strRef>
                    <c:extLst xmlns:c15="http://schemas.microsoft.com/office/drawing/2012/chart">
                      <c:ext xmlns:c15="http://schemas.microsoft.com/office/drawing/2012/chart" uri="{02D57815-91ED-43cb-92C2-25804820EDAC}">
                        <c15:formulaRef>
                          <c15:sqref>Mean_Cfar!$V$15</c15:sqref>
                        </c15:formulaRef>
                      </c:ext>
                    </c:extLst>
                    <c:strCache>
                      <c:ptCount val="1"/>
                      <c:pt idx="0">
                        <c:v>MRC L B-B</c:v>
                      </c:pt>
                    </c:strCache>
                  </c:strRef>
                </c:tx>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Mean_Cfar!$W$15</c15:sqref>
                        </c15:formulaRef>
                      </c:ext>
                    </c:extLst>
                    <c:numCache>
                      <c:formatCode>0%</c:formatCode>
                      <c:ptCount val="1"/>
                      <c:pt idx="0">
                        <c:v>5.6172047561733697E-2</c:v>
                      </c:pt>
                    </c:numCache>
                  </c:numRef>
                </c:xVal>
                <c:yVal>
                  <c:numRef>
                    <c:extLst xmlns:c15="http://schemas.microsoft.com/office/drawing/2012/chart">
                      <c:ext xmlns:c15="http://schemas.microsoft.com/office/drawing/2012/chart" uri="{02D57815-91ED-43cb-92C2-25804820EDAC}">
                        <c15:formulaRef>
                          <c15:sqref>Mean_Cfar!$X$15</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E-FE8B-460D-AF8E-375D71D9C1E9}"/>
                  </c:ext>
                </c:extLst>
              </c15:ser>
            </c15:filteredScatterSeries>
            <c15:filteredScatterSeries>
              <c15:ser>
                <c:idx val="14"/>
                <c:order val="11"/>
                <c:tx>
                  <c:strRef>
                    <c:extLst xmlns:c15="http://schemas.microsoft.com/office/drawing/2012/chart">
                      <c:ext xmlns:c15="http://schemas.microsoft.com/office/drawing/2012/chart" uri="{02D57815-91ED-43cb-92C2-25804820EDAC}">
                        <c15:formulaRef>
                          <c15:sqref>Mean_Cfar!$V$17</c15:sqref>
                        </c15:formulaRef>
                      </c:ext>
                    </c:extLst>
                    <c:strCache>
                      <c:ptCount val="1"/>
                      <c:pt idx="0">
                        <c:v>MRC M B-B</c:v>
                      </c:pt>
                    </c:strCache>
                  </c:strRef>
                </c:tx>
                <c:spPr>
                  <a:ln w="25400" cap="rnd">
                    <a:no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Mean_Cfar!$W$17</c15:sqref>
                        </c15:formulaRef>
                      </c:ext>
                    </c:extLst>
                    <c:numCache>
                      <c:formatCode>0%</c:formatCode>
                      <c:ptCount val="1"/>
                      <c:pt idx="0">
                        <c:v>6.49278505958443E-2</c:v>
                      </c:pt>
                    </c:numCache>
                  </c:numRef>
                </c:xVal>
                <c:yVal>
                  <c:numLit>
                    <c:formatCode>General</c:formatCode>
                    <c:ptCount val="1"/>
                    <c:pt idx="0">
                      <c:v>1</c:v>
                    </c:pt>
                  </c:numLit>
                </c:yVal>
                <c:smooth val="0"/>
                <c:extLst xmlns:c15="http://schemas.microsoft.com/office/drawing/2012/chart">
                  <c:ext xmlns:c16="http://schemas.microsoft.com/office/drawing/2014/chart" uri="{C3380CC4-5D6E-409C-BE32-E72D297353CC}">
                    <c16:uniqueId val="{0000000F-FE8B-460D-AF8E-375D71D9C1E9}"/>
                  </c:ext>
                </c:extLst>
              </c15:ser>
            </c15:filteredScatterSeries>
            <c15:filteredScatterSeries>
              <c15:ser>
                <c:idx val="15"/>
                <c:order val="12"/>
                <c:tx>
                  <c:strRef>
                    <c:extLst xmlns:c15="http://schemas.microsoft.com/office/drawing/2012/chart">
                      <c:ext xmlns:c15="http://schemas.microsoft.com/office/drawing/2012/chart" uri="{02D57815-91ED-43cb-92C2-25804820EDAC}">
                        <c15:formulaRef>
                          <c15:sqref>Mean_Cfar!$V$18</c15:sqref>
                        </c15:formulaRef>
                      </c:ext>
                    </c:extLst>
                    <c:strCache>
                      <c:ptCount val="1"/>
                      <c:pt idx="0">
                        <c:v>GEN L B-B</c:v>
                      </c:pt>
                    </c:strCache>
                  </c:strRef>
                </c:tx>
                <c:spPr>
                  <a:ln w="25400" cap="rnd">
                    <a:no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Mean_Cfar!$W$18</c15:sqref>
                        </c15:formulaRef>
                      </c:ext>
                    </c:extLst>
                    <c:numCache>
                      <c:formatCode>0%</c:formatCode>
                      <c:ptCount val="1"/>
                      <c:pt idx="0">
                        <c:v>0.20549152542372881</c:v>
                      </c:pt>
                    </c:numCache>
                  </c:numRef>
                </c:xVal>
                <c:yVal>
                  <c:numRef>
                    <c:extLst xmlns:c15="http://schemas.microsoft.com/office/drawing/2012/chart">
                      <c:ext xmlns:c15="http://schemas.microsoft.com/office/drawing/2012/chart" uri="{02D57815-91ED-43cb-92C2-25804820EDAC}">
                        <c15:formulaRef>
                          <c15:sqref>Mean_Cfar!$X$18</c15:sqref>
                        </c15:formulaRef>
                      </c:ext>
                    </c:extLst>
                    <c:numCache>
                      <c:formatCode>0%</c:formatCode>
                      <c:ptCount val="1"/>
                      <c:pt idx="0">
                        <c:v>0.99108474576271188</c:v>
                      </c:pt>
                    </c:numCache>
                  </c:numRef>
                </c:yVal>
                <c:smooth val="0"/>
                <c:extLst xmlns:c15="http://schemas.microsoft.com/office/drawing/2012/chart">
                  <c:ext xmlns:c16="http://schemas.microsoft.com/office/drawing/2014/chart" uri="{C3380CC4-5D6E-409C-BE32-E72D297353CC}">
                    <c16:uniqueId val="{00000010-FE8B-460D-AF8E-375D71D9C1E9}"/>
                  </c:ext>
                </c:extLst>
              </c15:ser>
            </c15:filteredScatterSeries>
            <c15:filteredScatterSeries>
              <c15:ser>
                <c:idx val="17"/>
                <c:order val="13"/>
                <c:tx>
                  <c:strRef>
                    <c:extLst xmlns:c15="http://schemas.microsoft.com/office/drawing/2012/chart">
                      <c:ext xmlns:c15="http://schemas.microsoft.com/office/drawing/2012/chart" uri="{02D57815-91ED-43cb-92C2-25804820EDAC}">
                        <c15:formulaRef>
                          <c15:sqref>Mean_Cfar!$V$20</c15:sqref>
                        </c15:formulaRef>
                      </c:ext>
                    </c:extLst>
                    <c:strCache>
                      <c:ptCount val="1"/>
                      <c:pt idx="0">
                        <c:v>GEN M B-B</c:v>
                      </c:pt>
                    </c:strCache>
                  </c:strRef>
                </c:tx>
                <c:spPr>
                  <a:ln w="25400" cap="rnd">
                    <a:no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Mean_Cfar!$W$20</c15:sqref>
                        </c15:formulaRef>
                      </c:ext>
                    </c:extLst>
                    <c:numCache>
                      <c:formatCode>0%</c:formatCode>
                      <c:ptCount val="1"/>
                      <c:pt idx="0">
                        <c:v>0.23532203389830508</c:v>
                      </c:pt>
                    </c:numCache>
                  </c:numRef>
                </c:xVal>
                <c:yVal>
                  <c:numRef>
                    <c:extLst xmlns:c15="http://schemas.microsoft.com/office/drawing/2012/chart">
                      <c:ext xmlns:c15="http://schemas.microsoft.com/office/drawing/2012/chart" uri="{02D57815-91ED-43cb-92C2-25804820EDAC}">
                        <c15:formulaRef>
                          <c15:sqref>Mean_Cfar!$X$20</c15:sqref>
                        </c15:formulaRef>
                      </c:ext>
                    </c:extLst>
                    <c:numCache>
                      <c:formatCode>0%</c:formatCode>
                      <c:ptCount val="1"/>
                      <c:pt idx="0">
                        <c:v>1.0638983050847459</c:v>
                      </c:pt>
                    </c:numCache>
                  </c:numRef>
                </c:yVal>
                <c:smooth val="0"/>
                <c:extLst xmlns:c15="http://schemas.microsoft.com/office/drawing/2012/chart">
                  <c:ext xmlns:c16="http://schemas.microsoft.com/office/drawing/2014/chart" uri="{C3380CC4-5D6E-409C-BE32-E72D297353CC}">
                    <c16:uniqueId val="{00000011-FE8B-460D-AF8E-375D71D9C1E9}"/>
                  </c:ext>
                </c:extLst>
              </c15:ser>
            </c15:filteredScatterSeries>
          </c:ext>
        </c:extLst>
      </c:scatterChart>
      <c:valAx>
        <c:axId val="10494961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04942960"/>
        <c:crosses val="autoZero"/>
        <c:crossBetween val="midCat"/>
      </c:valAx>
      <c:valAx>
        <c:axId val="104942960"/>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4"/>
          <c:order val="3"/>
          <c:tx>
            <c:strRef>
              <c:f>Mean_Cfar_CapsMarket500!$V$7</c:f>
              <c:strCache>
                <c:ptCount val="1"/>
                <c:pt idx="0">
                  <c:v>Wind Base 500</c:v>
                </c:pt>
              </c:strCache>
            </c:strRef>
          </c:tx>
          <c:spPr>
            <a:ln w="25400" cap="rnd">
              <a:noFill/>
              <a:round/>
            </a:ln>
            <a:effectLst/>
          </c:spPr>
          <c:marker>
            <c:symbol val="star"/>
            <c:size val="14"/>
            <c:spPr>
              <a:noFill/>
              <a:ln w="9525">
                <a:solidFill>
                  <a:srgbClr val="70AD47"/>
                </a:solidFill>
                <a:prstDash val="solid"/>
              </a:ln>
              <a:effectLst/>
            </c:spPr>
          </c:marker>
          <c:xVal>
            <c:numRef>
              <c:f>Mean_Cfar_CapsMarket500!$W$7</c:f>
              <c:numCache>
                <c:formatCode>0%</c:formatCode>
                <c:ptCount val="1"/>
                <c:pt idx="0">
                  <c:v>0.15648195221148958</c:v>
                </c:pt>
              </c:numCache>
            </c:numRef>
          </c:xVal>
          <c:yVal>
            <c:numRef>
              <c:f>Mean_Cfar_CapsMarket500!$X$7</c:f>
              <c:numCache>
                <c:formatCode>0%</c:formatCode>
                <c:ptCount val="1"/>
                <c:pt idx="0">
                  <c:v>1</c:v>
                </c:pt>
              </c:numCache>
            </c:numRef>
          </c:yVal>
          <c:smooth val="0"/>
          <c:extLst>
            <c:ext xmlns:c16="http://schemas.microsoft.com/office/drawing/2014/chart" uri="{C3380CC4-5D6E-409C-BE32-E72D297353CC}">
              <c16:uniqueId val="{00000001-446A-4CD6-B4C2-CBFBBF703267}"/>
            </c:ext>
          </c:extLst>
        </c:ser>
        <c:ser>
          <c:idx val="7"/>
          <c:order val="6"/>
          <c:tx>
            <c:strRef>
              <c:f>Mean_Cfar_CapsMarket500!$V$10</c:f>
              <c:strCache>
                <c:ptCount val="1"/>
                <c:pt idx="0">
                  <c:v>Solar Base 500</c:v>
                </c:pt>
              </c:strCache>
            </c:strRef>
          </c:tx>
          <c:spPr>
            <a:ln w="25400" cap="rnd">
              <a:noFill/>
              <a:round/>
            </a:ln>
            <a:effectLst/>
          </c:spPr>
          <c:marker>
            <c:symbol val="circle"/>
            <c:size val="14"/>
            <c:spPr>
              <a:solidFill>
                <a:srgbClr val="FFC000"/>
              </a:solidFill>
              <a:ln w="25400">
                <a:noFill/>
              </a:ln>
              <a:effectLst/>
            </c:spPr>
          </c:marker>
          <c:xVal>
            <c:numRef>
              <c:f>Mean_Cfar_CapsMarket500!$W$10</c:f>
              <c:numCache>
                <c:formatCode>0%</c:formatCode>
                <c:ptCount val="1"/>
                <c:pt idx="0">
                  <c:v>0.12741312741312741</c:v>
                </c:pt>
              </c:numCache>
            </c:numRef>
          </c:xVal>
          <c:yVal>
            <c:numRef>
              <c:f>Mean_Cfar_CapsMarket500!$X$10</c:f>
              <c:numCache>
                <c:formatCode>0%</c:formatCode>
                <c:ptCount val="1"/>
                <c:pt idx="0">
                  <c:v>1</c:v>
                </c:pt>
              </c:numCache>
            </c:numRef>
          </c:yVal>
          <c:smooth val="0"/>
          <c:extLst>
            <c:ext xmlns:c16="http://schemas.microsoft.com/office/drawing/2014/chart" uri="{C3380CC4-5D6E-409C-BE32-E72D297353CC}">
              <c16:uniqueId val="{00000002-446A-4CD6-B4C2-CBFBBF703267}"/>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Mean_Cfar_CapsMarket500!$V$3</c15:sqref>
                        </c15:formulaRef>
                      </c:ext>
                    </c:extLst>
                    <c:strCache>
                      <c:ptCount val="1"/>
                      <c:pt idx="0">
                        <c:v>MRD L B-B 500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Mean_Cfar_CapsMarket500!$W$3</c15:sqref>
                        </c15:formulaRef>
                      </c:ext>
                    </c:extLst>
                    <c:numCache>
                      <c:formatCode>0%</c:formatCode>
                      <c:ptCount val="1"/>
                      <c:pt idx="0">
                        <c:v>8.0267296477462238E-2</c:v>
                      </c:pt>
                    </c:numCache>
                  </c:numRef>
                </c:xVal>
                <c:yVal>
                  <c:numRef>
                    <c:extLst>
                      <c:ext uri="{02D57815-91ED-43cb-92C2-25804820EDAC}">
                        <c15:formulaRef>
                          <c15:sqref>Mean_Cfar_CapsMarket500!$X$3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4-446A-4CD6-B4C2-CBFBBF703267}"/>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Mean_Cfar_CapsMarket500!$V$5</c15:sqref>
                        </c15:formulaRef>
                      </c:ext>
                    </c:extLst>
                    <c:strCache>
                      <c:ptCount val="1"/>
                      <c:pt idx="0">
                        <c:v>MRD M B-B 500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Mean_Cfar_CapsMarket500!$W$5</c15:sqref>
                        </c15:formulaRef>
                      </c:ext>
                    </c:extLst>
                    <c:numCache>
                      <c:formatCode>0%</c:formatCode>
                      <c:ptCount val="1"/>
                      <c:pt idx="0">
                        <c:v>0.11891782983915199</c:v>
                      </c:pt>
                    </c:numCache>
                  </c:numRef>
                </c:xVal>
                <c:yVal>
                  <c:numRef>
                    <c:extLst xmlns:c15="http://schemas.microsoft.com/office/drawing/2012/chart">
                      <c:ext xmlns:c15="http://schemas.microsoft.com/office/drawing/2012/chart" uri="{02D57815-91ED-43cb-92C2-25804820EDAC}">
                        <c15:formulaRef>
                          <c15:sqref>Mean_Cfar_CapsMarket500!$X$5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5-446A-4CD6-B4C2-CBFBBF703267}"/>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Mean_Cfar_CapsMarket500!$V$6</c15:sqref>
                        </c15:formulaRef>
                      </c:ext>
                    </c:extLst>
                    <c:strCache>
                      <c:ptCount val="1"/>
                      <c:pt idx="0">
                        <c:v>Wind L B-B 500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Mean_Cfar_CapsMarket500!$W$6</c15:sqref>
                        </c15:formulaRef>
                      </c:ext>
                    </c:extLst>
                    <c:numCache>
                      <c:formatCode>0%</c:formatCode>
                      <c:ptCount val="1"/>
                      <c:pt idx="0">
                        <c:v>0.15434672089476362</c:v>
                      </c:pt>
                    </c:numCache>
                  </c:numRef>
                </c:xVal>
                <c:yVal>
                  <c:numRef>
                    <c:extLst xmlns:c15="http://schemas.microsoft.com/office/drawing/2012/chart">
                      <c:ext xmlns:c15="http://schemas.microsoft.com/office/drawing/2012/chart" uri="{02D57815-91ED-43cb-92C2-25804820EDAC}">
                        <c15:formulaRef>
                          <c15:sqref>Mean_Cfar_CapsMarket500!$X$6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446A-4CD6-B4C2-CBFBBF703267}"/>
                  </c:ext>
                </c:extLst>
              </c15:ser>
            </c15:filteredScatterSeries>
            <c15:filteredScatterSeries>
              <c15:ser>
                <c:idx val="5"/>
                <c:order val="4"/>
                <c:tx>
                  <c:strRef>
                    <c:extLst xmlns:c15="http://schemas.microsoft.com/office/drawing/2012/chart">
                      <c:ext xmlns:c15="http://schemas.microsoft.com/office/drawing/2012/chart" uri="{02D57815-91ED-43cb-92C2-25804820EDAC}">
                        <c15:formulaRef>
                          <c15:sqref>Mean_Cfar_CapsMarket500!$V$8</c15:sqref>
                        </c15:formulaRef>
                      </c:ext>
                    </c:extLst>
                    <c:strCache>
                      <c:ptCount val="1"/>
                      <c:pt idx="0">
                        <c:v>Wind M B-B 500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Mean_Cfar_CapsMarket500!$W$8</c15:sqref>
                        </c15:formulaRef>
                      </c:ext>
                    </c:extLst>
                    <c:numCache>
                      <c:formatCode>0%</c:formatCode>
                      <c:ptCount val="1"/>
                      <c:pt idx="0">
                        <c:v>0.21525165226232845</c:v>
                      </c:pt>
                    </c:numCache>
                  </c:numRef>
                </c:xVal>
                <c:yVal>
                  <c:numRef>
                    <c:extLst xmlns:c15="http://schemas.microsoft.com/office/drawing/2012/chart">
                      <c:ext xmlns:c15="http://schemas.microsoft.com/office/drawing/2012/chart" uri="{02D57815-91ED-43cb-92C2-25804820EDAC}">
                        <c15:formulaRef>
                          <c15:sqref>Mean_Cfar_CapsMarket500!$X$8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446A-4CD6-B4C2-CBFBBF703267}"/>
                  </c:ext>
                </c:extLst>
              </c15:ser>
            </c15:filteredScatterSeries>
            <c15:filteredScatterSeries>
              <c15:ser>
                <c:idx val="6"/>
                <c:order val="5"/>
                <c:tx>
                  <c:strRef>
                    <c:extLst xmlns:c15="http://schemas.microsoft.com/office/drawing/2012/chart">
                      <c:ext xmlns:c15="http://schemas.microsoft.com/office/drawing/2012/chart" uri="{02D57815-91ED-43cb-92C2-25804820EDAC}">
                        <c15:formulaRef>
                          <c15:sqref>Mean_Cfar_CapsMarket500!$V$9</c15:sqref>
                        </c15:formulaRef>
                      </c:ext>
                    </c:extLst>
                    <c:strCache>
                      <c:ptCount val="1"/>
                      <c:pt idx="0">
                        <c:v>Solar L B-B 500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Mean_Cfar_CapsMarket500!$W$9</c15:sqref>
                        </c15:formulaRef>
                      </c:ext>
                    </c:extLst>
                    <c:numCache>
                      <c:formatCode>0%</c:formatCode>
                      <c:ptCount val="1"/>
                      <c:pt idx="0">
                        <c:v>0.12162162162162163</c:v>
                      </c:pt>
                    </c:numCache>
                  </c:numRef>
                </c:xVal>
                <c:yVal>
                  <c:numRef>
                    <c:extLst xmlns:c15="http://schemas.microsoft.com/office/drawing/2012/chart">
                      <c:ext xmlns:c15="http://schemas.microsoft.com/office/drawing/2012/chart" uri="{02D57815-91ED-43cb-92C2-25804820EDAC}">
                        <c15:formulaRef>
                          <c15:sqref>Mean_Cfar_CapsMarket500!$X$9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446A-4CD6-B4C2-CBFBBF703267}"/>
                  </c:ext>
                </c:extLst>
              </c15:ser>
            </c15:filteredScatterSeries>
            <c15:filteredScatterSeries>
              <c15:ser>
                <c:idx val="8"/>
                <c:order val="7"/>
                <c:tx>
                  <c:strRef>
                    <c:extLst xmlns:c15="http://schemas.microsoft.com/office/drawing/2012/chart">
                      <c:ext xmlns:c15="http://schemas.microsoft.com/office/drawing/2012/chart" uri="{02D57815-91ED-43cb-92C2-25804820EDAC}">
                        <c15:formulaRef>
                          <c15:sqref>Mean_Cfar_CapsMarket500!$V$11</c15:sqref>
                        </c15:formulaRef>
                      </c:ext>
                    </c:extLst>
                    <c:strCache>
                      <c:ptCount val="1"/>
                      <c:pt idx="0">
                        <c:v>Solar M B-B 500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Mean_Cfar_CapsMarket500!$W$11</c15:sqref>
                        </c15:formulaRef>
                      </c:ext>
                    </c:extLst>
                    <c:numCache>
                      <c:formatCode>0%</c:formatCode>
                      <c:ptCount val="1"/>
                      <c:pt idx="0">
                        <c:v>0.17490347490347491</c:v>
                      </c:pt>
                    </c:numCache>
                  </c:numRef>
                </c:xVal>
                <c:yVal>
                  <c:numRef>
                    <c:extLst xmlns:c15="http://schemas.microsoft.com/office/drawing/2012/chart">
                      <c:ext xmlns:c15="http://schemas.microsoft.com/office/drawing/2012/chart" uri="{02D57815-91ED-43cb-92C2-25804820EDAC}">
                        <c15:formulaRef>
                          <c15:sqref>Mean_Cfar_CapsMarket500!$X$11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446A-4CD6-B4C2-CBFBBF703267}"/>
                  </c:ext>
                </c:extLst>
              </c15:ser>
            </c15:filteredScatterSeries>
            <c15:filteredScatterSeries>
              <c15:ser>
                <c:idx val="9"/>
                <c:order val="8"/>
                <c:tx>
                  <c:strRef>
                    <c:extLst xmlns:c15="http://schemas.microsoft.com/office/drawing/2012/chart">
                      <c:ext xmlns:c15="http://schemas.microsoft.com/office/drawing/2012/chart" uri="{02D57815-91ED-43cb-92C2-25804820EDAC}">
                        <c15:formulaRef>
                          <c15:sqref>Mean_Cfar_CapsMarket500!$V$12</c15:sqref>
                        </c15:formulaRef>
                      </c:ext>
                    </c:extLst>
                    <c:strCache>
                      <c:ptCount val="1"/>
                      <c:pt idx="0">
                        <c:v>MRC L B-B 500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Mean_Cfar_CapsMarket500!$W$12</c15:sqref>
                        </c15:formulaRef>
                      </c:ext>
                    </c:extLst>
                    <c:numCache>
                      <c:formatCode>0%</c:formatCode>
                      <c:ptCount val="1"/>
                      <c:pt idx="0">
                        <c:v>6.3115849061594814E-2</c:v>
                      </c:pt>
                    </c:numCache>
                  </c:numRef>
                </c:xVal>
                <c:yVal>
                  <c:numRef>
                    <c:extLst xmlns:c15="http://schemas.microsoft.com/office/drawing/2012/chart">
                      <c:ext xmlns:c15="http://schemas.microsoft.com/office/drawing/2012/chart" uri="{02D57815-91ED-43cb-92C2-25804820EDAC}">
                        <c15:formulaRef>
                          <c15:sqref>Mean_Cfar_CapsMarket500!$X$12</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A-446A-4CD6-B4C2-CBFBBF703267}"/>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Mean_Cfar_CapsMarket500!$V$14</c15:sqref>
                        </c15:formulaRef>
                      </c:ext>
                    </c:extLst>
                    <c:strCache>
                      <c:ptCount val="1"/>
                      <c:pt idx="0">
                        <c:v>MRC M B-B 500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Mean_Cfar_CapsMarket500!$W$14</c15:sqref>
                        </c15:formulaRef>
                      </c:ext>
                    </c:extLst>
                    <c:numCache>
                      <c:formatCode>0%</c:formatCode>
                      <c:ptCount val="1"/>
                      <c:pt idx="0">
                        <c:v>9.7424841615194352E-2</c:v>
                      </c:pt>
                    </c:numCache>
                  </c:numRef>
                </c:xVal>
                <c:yVal>
                  <c:numRef>
                    <c:extLst xmlns:c15="http://schemas.microsoft.com/office/drawing/2012/chart">
                      <c:ext xmlns:c15="http://schemas.microsoft.com/office/drawing/2012/chart" uri="{02D57815-91ED-43cb-92C2-25804820EDAC}">
                        <c15:formulaRef>
                          <c15:sqref>Mean_Cfar_CapsMarket500!$X$14</c15:sqref>
                        </c15:formulaRef>
                      </c:ext>
                    </c:extLst>
                    <c:numCache>
                      <c:formatCode>0%</c:formatCode>
                      <c:ptCount val="1"/>
                      <c:pt idx="0">
                        <c:v>1.0390572301506473</c:v>
                      </c:pt>
                    </c:numCache>
                  </c:numRef>
                </c:yVal>
                <c:smooth val="0"/>
                <c:extLst xmlns:c15="http://schemas.microsoft.com/office/drawing/2012/chart">
                  <c:ext xmlns:c16="http://schemas.microsoft.com/office/drawing/2014/chart" uri="{C3380CC4-5D6E-409C-BE32-E72D297353CC}">
                    <c16:uniqueId val="{0000000B-446A-4CD6-B4C2-CBFBBF703267}"/>
                  </c:ext>
                </c:extLst>
              </c15:ser>
            </c15:filteredScatterSeries>
          </c:ext>
        </c:extLst>
      </c:scatterChart>
      <c:valAx>
        <c:axId val="22148639"/>
        <c:scaling>
          <c:orientation val="minMax"/>
          <c:max val="0.30000000000000004"/>
          <c:min val="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4"/>
          <c:order val="3"/>
          <c:tx>
            <c:strRef>
              <c:f>Mean_Cfar_CapsMarket300!$V$7</c:f>
              <c:strCache>
                <c:ptCount val="1"/>
                <c:pt idx="0">
                  <c:v>Wind Base 300</c:v>
                </c:pt>
              </c:strCache>
            </c:strRef>
          </c:tx>
          <c:spPr>
            <a:ln w="25400" cap="rnd">
              <a:noFill/>
              <a:round/>
            </a:ln>
            <a:effectLst/>
          </c:spPr>
          <c:marker>
            <c:symbol val="star"/>
            <c:size val="14"/>
            <c:spPr>
              <a:noFill/>
              <a:ln w="9525">
                <a:solidFill>
                  <a:srgbClr val="70AD47"/>
                </a:solidFill>
                <a:prstDash val="solid"/>
              </a:ln>
              <a:effectLst/>
            </c:spPr>
          </c:marker>
          <c:xVal>
            <c:numRef>
              <c:f>Mean_Cfar_CapsMarket300!$W$7</c:f>
              <c:numCache>
                <c:formatCode>0%</c:formatCode>
                <c:ptCount val="1"/>
                <c:pt idx="0">
                  <c:v>0.15221148957803762</c:v>
                </c:pt>
              </c:numCache>
            </c:numRef>
          </c:xVal>
          <c:yVal>
            <c:numRef>
              <c:f>Mean_Cfar_CapsMarket300!$X$7</c:f>
              <c:numCache>
                <c:formatCode>0%</c:formatCode>
                <c:ptCount val="1"/>
                <c:pt idx="0">
                  <c:v>1</c:v>
                </c:pt>
              </c:numCache>
            </c:numRef>
          </c:yVal>
          <c:smooth val="0"/>
          <c:extLst>
            <c:ext xmlns:c16="http://schemas.microsoft.com/office/drawing/2014/chart" uri="{C3380CC4-5D6E-409C-BE32-E72D297353CC}">
              <c16:uniqueId val="{00000001-C049-4790-B3AA-6914672F01C7}"/>
            </c:ext>
          </c:extLst>
        </c:ser>
        <c:ser>
          <c:idx val="7"/>
          <c:order val="6"/>
          <c:tx>
            <c:strRef>
              <c:f>Mean_Cfar_CapsMarket300!$V$10</c:f>
              <c:strCache>
                <c:ptCount val="1"/>
                <c:pt idx="0">
                  <c:v>Solar Base 300</c:v>
                </c:pt>
              </c:strCache>
            </c:strRef>
          </c:tx>
          <c:spPr>
            <a:ln w="25400" cap="rnd">
              <a:noFill/>
              <a:round/>
            </a:ln>
            <a:effectLst/>
          </c:spPr>
          <c:marker>
            <c:symbol val="circle"/>
            <c:size val="14"/>
            <c:spPr>
              <a:solidFill>
                <a:srgbClr val="FFC000"/>
              </a:solidFill>
              <a:ln w="25400">
                <a:noFill/>
              </a:ln>
              <a:effectLst/>
            </c:spPr>
          </c:marker>
          <c:xVal>
            <c:numRef>
              <c:f>Mean_Cfar_CapsMarket300!$W$10</c:f>
              <c:numCache>
                <c:formatCode>0%</c:formatCode>
                <c:ptCount val="1"/>
                <c:pt idx="0">
                  <c:v>0.11544401544401546</c:v>
                </c:pt>
              </c:numCache>
            </c:numRef>
          </c:xVal>
          <c:yVal>
            <c:numRef>
              <c:f>Mean_Cfar_CapsMarket300!$X$10</c:f>
              <c:numCache>
                <c:formatCode>0%</c:formatCode>
                <c:ptCount val="1"/>
                <c:pt idx="0">
                  <c:v>1</c:v>
                </c:pt>
              </c:numCache>
            </c:numRef>
          </c:yVal>
          <c:smooth val="0"/>
          <c:extLst>
            <c:ext xmlns:c16="http://schemas.microsoft.com/office/drawing/2014/chart" uri="{C3380CC4-5D6E-409C-BE32-E72D297353CC}">
              <c16:uniqueId val="{00000002-C049-4790-B3AA-6914672F01C7}"/>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Mean_Cfar_CapsMarket300!$V$3</c15:sqref>
                        </c15:formulaRef>
                      </c:ext>
                    </c:extLst>
                    <c:strCache>
                      <c:ptCount val="1"/>
                      <c:pt idx="0">
                        <c:v>MRD L B-B 300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Mean_Cfar_CapsMarket300!$W$3</c15:sqref>
                        </c15:formulaRef>
                      </c:ext>
                    </c:extLst>
                    <c:numCache>
                      <c:formatCode>0%</c:formatCode>
                      <c:ptCount val="1"/>
                      <c:pt idx="0">
                        <c:v>8.8998085942309638E-2</c:v>
                      </c:pt>
                    </c:numCache>
                  </c:numRef>
                </c:xVal>
                <c:yVal>
                  <c:numRef>
                    <c:extLst>
                      <c:ext uri="{02D57815-91ED-43cb-92C2-25804820EDAC}">
                        <c15:formulaRef>
                          <c15:sqref>Mean_Cfar_CapsMarket300!$X$3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4-C049-4790-B3AA-6914672F01C7}"/>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Mean_Cfar_CapsMarket300!$V$5</c15:sqref>
                        </c15:formulaRef>
                      </c:ext>
                    </c:extLst>
                    <c:strCache>
                      <c:ptCount val="1"/>
                      <c:pt idx="0">
                        <c:v>MRD M B-B 300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Mean_Cfar_CapsMarket300!$W$5</c15:sqref>
                        </c15:formulaRef>
                      </c:ext>
                    </c:extLst>
                    <c:numCache>
                      <c:formatCode>0%</c:formatCode>
                      <c:ptCount val="1"/>
                      <c:pt idx="0">
                        <c:v>0.12351828428793696</c:v>
                      </c:pt>
                    </c:numCache>
                  </c:numRef>
                </c:xVal>
                <c:yVal>
                  <c:numRef>
                    <c:extLst xmlns:c15="http://schemas.microsoft.com/office/drawing/2012/chart">
                      <c:ext xmlns:c15="http://schemas.microsoft.com/office/drawing/2012/chart" uri="{02D57815-91ED-43cb-92C2-25804820EDAC}">
                        <c15:formulaRef>
                          <c15:sqref>Mean_Cfar_CapsMarket300!$X$5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5-C049-4790-B3AA-6914672F01C7}"/>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Mean_Cfar_CapsMarket300!$V$6</c15:sqref>
                        </c15:formulaRef>
                      </c:ext>
                    </c:extLst>
                    <c:strCache>
                      <c:ptCount val="1"/>
                      <c:pt idx="0">
                        <c:v>Wind L B-B 300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Mean_Cfar_CapsMarket300!$W$6</c15:sqref>
                        </c15:formulaRef>
                      </c:ext>
                    </c:extLst>
                    <c:numCache>
                      <c:formatCode>0%</c:formatCode>
                      <c:ptCount val="1"/>
                      <c:pt idx="0">
                        <c:v>0.14367056431113373</c:v>
                      </c:pt>
                    </c:numCache>
                  </c:numRef>
                </c:xVal>
                <c:yVal>
                  <c:numRef>
                    <c:extLst xmlns:c15="http://schemas.microsoft.com/office/drawing/2012/chart">
                      <c:ext xmlns:c15="http://schemas.microsoft.com/office/drawing/2012/chart" uri="{02D57815-91ED-43cb-92C2-25804820EDAC}">
                        <c15:formulaRef>
                          <c15:sqref>Mean_Cfar_CapsMarket300!$X$6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C049-4790-B3AA-6914672F01C7}"/>
                  </c:ext>
                </c:extLst>
              </c15:ser>
            </c15:filteredScatterSeries>
            <c15:filteredScatterSeries>
              <c15:ser>
                <c:idx val="5"/>
                <c:order val="4"/>
                <c:tx>
                  <c:strRef>
                    <c:extLst xmlns:c15="http://schemas.microsoft.com/office/drawing/2012/chart">
                      <c:ext xmlns:c15="http://schemas.microsoft.com/office/drawing/2012/chart" uri="{02D57815-91ED-43cb-92C2-25804820EDAC}">
                        <c15:formulaRef>
                          <c15:sqref>Mean_Cfar_CapsMarket300!$V$8</c15:sqref>
                        </c15:formulaRef>
                      </c:ext>
                    </c:extLst>
                    <c:strCache>
                      <c:ptCount val="1"/>
                      <c:pt idx="0">
                        <c:v>Wind M B-B 300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Mean_Cfar_CapsMarket300!$W$8</c15:sqref>
                        </c15:formulaRef>
                      </c:ext>
                    </c:extLst>
                    <c:numCache>
                      <c:formatCode>0%</c:formatCode>
                      <c:ptCount val="1"/>
                      <c:pt idx="0">
                        <c:v>0.22796136248093546</c:v>
                      </c:pt>
                    </c:numCache>
                  </c:numRef>
                </c:xVal>
                <c:yVal>
                  <c:numRef>
                    <c:extLst xmlns:c15="http://schemas.microsoft.com/office/drawing/2012/chart">
                      <c:ext xmlns:c15="http://schemas.microsoft.com/office/drawing/2012/chart" uri="{02D57815-91ED-43cb-92C2-25804820EDAC}">
                        <c15:formulaRef>
                          <c15:sqref>Mean_Cfar_CapsMarket300!$X$8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C049-4790-B3AA-6914672F01C7}"/>
                  </c:ext>
                </c:extLst>
              </c15:ser>
            </c15:filteredScatterSeries>
            <c15:filteredScatterSeries>
              <c15:ser>
                <c:idx val="6"/>
                <c:order val="5"/>
                <c:tx>
                  <c:strRef>
                    <c:extLst xmlns:c15="http://schemas.microsoft.com/office/drawing/2012/chart">
                      <c:ext xmlns:c15="http://schemas.microsoft.com/office/drawing/2012/chart" uri="{02D57815-91ED-43cb-92C2-25804820EDAC}">
                        <c15:formulaRef>
                          <c15:sqref>Mean_Cfar_CapsMarket300!$V$9</c15:sqref>
                        </c15:formulaRef>
                      </c:ext>
                    </c:extLst>
                    <c:strCache>
                      <c:ptCount val="1"/>
                      <c:pt idx="0">
                        <c:v>Solar L B-B 300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Mean_Cfar_CapsMarket300!$W$9</c15:sqref>
                        </c15:formulaRef>
                      </c:ext>
                    </c:extLst>
                    <c:numCache>
                      <c:formatCode>0%</c:formatCode>
                      <c:ptCount val="1"/>
                      <c:pt idx="0">
                        <c:v>0.11525096525096526</c:v>
                      </c:pt>
                    </c:numCache>
                  </c:numRef>
                </c:xVal>
                <c:yVal>
                  <c:numRef>
                    <c:extLst xmlns:c15="http://schemas.microsoft.com/office/drawing/2012/chart">
                      <c:ext xmlns:c15="http://schemas.microsoft.com/office/drawing/2012/chart" uri="{02D57815-91ED-43cb-92C2-25804820EDAC}">
                        <c15:formulaRef>
                          <c15:sqref>Mean_Cfar_CapsMarket300!$X$9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C049-4790-B3AA-6914672F01C7}"/>
                  </c:ext>
                </c:extLst>
              </c15:ser>
            </c15:filteredScatterSeries>
            <c15:filteredScatterSeries>
              <c15:ser>
                <c:idx val="8"/>
                <c:order val="7"/>
                <c:tx>
                  <c:strRef>
                    <c:extLst xmlns:c15="http://schemas.microsoft.com/office/drawing/2012/chart">
                      <c:ext xmlns:c15="http://schemas.microsoft.com/office/drawing/2012/chart" uri="{02D57815-91ED-43cb-92C2-25804820EDAC}">
                        <c15:formulaRef>
                          <c15:sqref>Mean_Cfar_CapsMarket300!$V$11</c15:sqref>
                        </c15:formulaRef>
                      </c:ext>
                    </c:extLst>
                    <c:strCache>
                      <c:ptCount val="1"/>
                      <c:pt idx="0">
                        <c:v>Solar M B-B 300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Mean_Cfar_CapsMarket300!$W$11</c15:sqref>
                        </c15:formulaRef>
                      </c:ext>
                    </c:extLst>
                    <c:numCache>
                      <c:formatCode>0%</c:formatCode>
                      <c:ptCount val="1"/>
                      <c:pt idx="0">
                        <c:v>0.18108108108108112</c:v>
                      </c:pt>
                    </c:numCache>
                  </c:numRef>
                </c:xVal>
                <c:yVal>
                  <c:numRef>
                    <c:extLst xmlns:c15="http://schemas.microsoft.com/office/drawing/2012/chart">
                      <c:ext xmlns:c15="http://schemas.microsoft.com/office/drawing/2012/chart" uri="{02D57815-91ED-43cb-92C2-25804820EDAC}">
                        <c15:formulaRef>
                          <c15:sqref>Mean_Cfar_CapsMarket300!$X$11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C049-4790-B3AA-6914672F01C7}"/>
                  </c:ext>
                </c:extLst>
              </c15:ser>
            </c15:filteredScatterSeries>
            <c15:filteredScatterSeries>
              <c15:ser>
                <c:idx val="9"/>
                <c:order val="8"/>
                <c:tx>
                  <c:strRef>
                    <c:extLst xmlns:c15="http://schemas.microsoft.com/office/drawing/2012/chart">
                      <c:ext xmlns:c15="http://schemas.microsoft.com/office/drawing/2012/chart" uri="{02D57815-91ED-43cb-92C2-25804820EDAC}">
                        <c15:formulaRef>
                          <c15:sqref>Mean_Cfar_CapsMarket300!$V$12</c15:sqref>
                        </c15:formulaRef>
                      </c:ext>
                    </c:extLst>
                    <c:strCache>
                      <c:ptCount val="1"/>
                      <c:pt idx="0">
                        <c:v>MRC L B-B 300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Mean_Cfar_CapsMarket300!$W$12</c15:sqref>
                        </c15:formulaRef>
                      </c:ext>
                    </c:extLst>
                    <c:numCache>
                      <c:formatCode>0%</c:formatCode>
                      <c:ptCount val="1"/>
                      <c:pt idx="0">
                        <c:v>6.3208433081592963E-2</c:v>
                      </c:pt>
                    </c:numCache>
                  </c:numRef>
                </c:xVal>
                <c:yVal>
                  <c:numRef>
                    <c:extLst xmlns:c15="http://schemas.microsoft.com/office/drawing/2012/chart">
                      <c:ext xmlns:c15="http://schemas.microsoft.com/office/drawing/2012/chart" uri="{02D57815-91ED-43cb-92C2-25804820EDAC}">
                        <c15:formulaRef>
                          <c15:sqref>Mean_Cfar_CapsMarket300!$X$12</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A-C049-4790-B3AA-6914672F01C7}"/>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Mean_Cfar_CapsMarket300!$V$14</c15:sqref>
                        </c15:formulaRef>
                      </c:ext>
                    </c:extLst>
                    <c:strCache>
                      <c:ptCount val="1"/>
                      <c:pt idx="0">
                        <c:v>MRC M B-B 300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Mean_Cfar_CapsMarket300!$W$14</c15:sqref>
                        </c15:formulaRef>
                      </c:ext>
                    </c:extLst>
                    <c:numCache>
                      <c:formatCode>0%</c:formatCode>
                      <c:ptCount val="1"/>
                      <c:pt idx="0">
                        <c:v>9.1697858663880319E-2</c:v>
                      </c:pt>
                    </c:numCache>
                  </c:numRef>
                </c:xVal>
                <c:yVal>
                  <c:numRef>
                    <c:extLst xmlns:c15="http://schemas.microsoft.com/office/drawing/2012/chart">
                      <c:ext xmlns:c15="http://schemas.microsoft.com/office/drawing/2012/chart" uri="{02D57815-91ED-43cb-92C2-25804820EDAC}">
                        <c15:formulaRef>
                          <c15:sqref>Mean_Cfar_CapsMarket300!$X$14</c15:sqref>
                        </c15:formulaRef>
                      </c:ext>
                    </c:extLst>
                    <c:numCache>
                      <c:formatCode>0%</c:formatCode>
                      <c:ptCount val="1"/>
                      <c:pt idx="0">
                        <c:v>1.0390572301506473</c:v>
                      </c:pt>
                    </c:numCache>
                  </c:numRef>
                </c:yVal>
                <c:smooth val="0"/>
                <c:extLst xmlns:c15="http://schemas.microsoft.com/office/drawing/2012/chart">
                  <c:ext xmlns:c16="http://schemas.microsoft.com/office/drawing/2014/chart" uri="{C3380CC4-5D6E-409C-BE32-E72D297353CC}">
                    <c16:uniqueId val="{0000000B-C049-4790-B3AA-6914672F01C7}"/>
                  </c:ext>
                </c:extLst>
              </c15:ser>
            </c15:filteredScatterSeries>
          </c:ext>
        </c:extLst>
      </c:scatterChart>
      <c:valAx>
        <c:axId val="22148639"/>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3"/>
          <c:order val="2"/>
          <c:tx>
            <c:strRef>
              <c:f>Mean_Cfar_CapsMarket500!$V$6</c:f>
              <c:strCache>
                <c:ptCount val="1"/>
                <c:pt idx="0">
                  <c:v>Wind L B-B 500</c:v>
                </c:pt>
              </c:strCache>
            </c:strRef>
          </c:tx>
          <c:spPr>
            <a:ln w="25400" cap="rnd">
              <a:noFill/>
              <a:round/>
            </a:ln>
            <a:effectLst/>
          </c:spPr>
          <c:marker>
            <c:symbol val="star"/>
            <c:size val="9"/>
            <c:spPr>
              <a:noFill/>
              <a:ln w="9525">
                <a:solidFill>
                  <a:srgbClr val="70AD47"/>
                </a:solidFill>
                <a:prstDash val="solid"/>
              </a:ln>
              <a:effectLst/>
            </c:spPr>
          </c:marker>
          <c:xVal>
            <c:numRef>
              <c:f>Mean_Cfar_CapsMarket500!$W$6</c:f>
              <c:numCache>
                <c:formatCode>0%</c:formatCode>
                <c:ptCount val="1"/>
                <c:pt idx="0">
                  <c:v>0.15434672089476362</c:v>
                </c:pt>
              </c:numCache>
            </c:numRef>
          </c:xVal>
          <c:yVal>
            <c:numRef>
              <c:f>Mean_Cfar_CapsMarket500!$X$6</c:f>
              <c:numCache>
                <c:formatCode>0%</c:formatCode>
                <c:ptCount val="1"/>
                <c:pt idx="0">
                  <c:v>0.9967463141840367</c:v>
                </c:pt>
              </c:numCache>
            </c:numRef>
          </c:yVal>
          <c:smooth val="0"/>
          <c:extLst>
            <c:ext xmlns:c16="http://schemas.microsoft.com/office/drawing/2014/chart" uri="{C3380CC4-5D6E-409C-BE32-E72D297353CC}">
              <c16:uniqueId val="{00000001-F94F-4330-9C9C-A657E88FB4D2}"/>
            </c:ext>
          </c:extLst>
        </c:ser>
        <c:ser>
          <c:idx val="6"/>
          <c:order val="5"/>
          <c:tx>
            <c:strRef>
              <c:f>Mean_Cfar_CapsMarket500!$V$9</c:f>
              <c:strCache>
                <c:ptCount val="1"/>
                <c:pt idx="0">
                  <c:v>Solar L B-B 500</c:v>
                </c:pt>
              </c:strCache>
            </c:strRef>
          </c:tx>
          <c:spPr>
            <a:ln w="25400" cap="rnd">
              <a:noFill/>
              <a:round/>
            </a:ln>
            <a:effectLst/>
          </c:spPr>
          <c:marker>
            <c:symbol val="circle"/>
            <c:size val="9"/>
            <c:spPr>
              <a:solidFill>
                <a:srgbClr val="FFC000"/>
              </a:solidFill>
              <a:ln w="25400">
                <a:noFill/>
              </a:ln>
              <a:effectLst/>
            </c:spPr>
          </c:marker>
          <c:xVal>
            <c:numRef>
              <c:f>Mean_Cfar_CapsMarket500!$W$9</c:f>
              <c:numCache>
                <c:formatCode>0%</c:formatCode>
                <c:ptCount val="1"/>
                <c:pt idx="0">
                  <c:v>0.12162162162162163</c:v>
                </c:pt>
              </c:numCache>
            </c:numRef>
          </c:xVal>
          <c:yVal>
            <c:numRef>
              <c:f>Mean_Cfar_CapsMarket500!$X$9</c:f>
              <c:numCache>
                <c:formatCode>0%</c:formatCode>
                <c:ptCount val="1"/>
                <c:pt idx="0">
                  <c:v>1.0148648648648648</c:v>
                </c:pt>
              </c:numCache>
            </c:numRef>
          </c:yVal>
          <c:smooth val="0"/>
          <c:extLst>
            <c:ext xmlns:c16="http://schemas.microsoft.com/office/drawing/2014/chart" uri="{C3380CC4-5D6E-409C-BE32-E72D297353CC}">
              <c16:uniqueId val="{00000002-F94F-4330-9C9C-A657E88FB4D2}"/>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1"/>
                <c:order val="0"/>
                <c:tx>
                  <c:strRef>
                    <c:extLst>
                      <c:ext uri="{02D57815-91ED-43cb-92C2-25804820EDAC}">
                        <c15:formulaRef>
                          <c15:sqref>Mean_Cfar_CapsMarket500!$V$4</c15:sqref>
                        </c15:formulaRef>
                      </c:ext>
                    </c:extLst>
                    <c:strCache>
                      <c:ptCount val="1"/>
                      <c:pt idx="0">
                        <c:v>MRD Base 500</c:v>
                      </c:pt>
                    </c:strCache>
                  </c:strRef>
                </c:tx>
                <c:spPr>
                  <a:ln w="25400" cap="rnd">
                    <a:noFill/>
                    <a:round/>
                  </a:ln>
                  <a:effectLst/>
                </c:spPr>
                <c:marker>
                  <c:symbol val="diamond"/>
                  <c:size val="14"/>
                  <c:spPr>
                    <a:solidFill>
                      <a:srgbClr val="7030A0"/>
                    </a:solidFill>
                    <a:ln w="25400">
                      <a:noFill/>
                    </a:ln>
                    <a:effectLst/>
                  </c:spPr>
                </c:marker>
                <c:xVal>
                  <c:numRef>
                    <c:extLst>
                      <c:ext uri="{02D57815-91ED-43cb-92C2-25804820EDAC}">
                        <c15:formulaRef>
                          <c15:sqref>Mean_Cfar_CapsMarket500!$W$4</c15:sqref>
                        </c15:formulaRef>
                      </c:ext>
                    </c:extLst>
                    <c:numCache>
                      <c:formatCode>0%</c:formatCode>
                      <c:ptCount val="1"/>
                      <c:pt idx="0">
                        <c:v>9.103527015077402E-2</c:v>
                      </c:pt>
                    </c:numCache>
                  </c:numRef>
                </c:xVal>
                <c:yVal>
                  <c:numRef>
                    <c:extLst>
                      <c:ext uri="{02D57815-91ED-43cb-92C2-25804820EDAC}">
                        <c15:formulaRef>
                          <c15:sqref>Mean_Cfar_CapsMarket500!$X$4</c15:sqref>
                        </c15:formulaRef>
                      </c:ext>
                    </c:extLst>
                    <c:numCache>
                      <c:formatCode>0%</c:formatCode>
                      <c:ptCount val="1"/>
                      <c:pt idx="0">
                        <c:v>1</c:v>
                      </c:pt>
                    </c:numCache>
                  </c:numRef>
                </c:yVal>
                <c:smooth val="0"/>
                <c:extLst>
                  <c:ext xmlns:c16="http://schemas.microsoft.com/office/drawing/2014/chart" uri="{C3380CC4-5D6E-409C-BE32-E72D297353CC}">
                    <c16:uniqueId val="{00000004-F94F-4330-9C9C-A657E88FB4D2}"/>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Mean_Cfar_CapsMarket500!$V$5</c15:sqref>
                        </c15:formulaRef>
                      </c:ext>
                    </c:extLst>
                    <c:strCache>
                      <c:ptCount val="1"/>
                      <c:pt idx="0">
                        <c:v>MRD M B-B 500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Mean_Cfar_CapsMarket500!$W$5</c15:sqref>
                        </c15:formulaRef>
                      </c:ext>
                    </c:extLst>
                    <c:numCache>
                      <c:formatCode>0%</c:formatCode>
                      <c:ptCount val="1"/>
                      <c:pt idx="0">
                        <c:v>0.11891782983915199</c:v>
                      </c:pt>
                    </c:numCache>
                  </c:numRef>
                </c:xVal>
                <c:yVal>
                  <c:numRef>
                    <c:extLst xmlns:c15="http://schemas.microsoft.com/office/drawing/2012/chart">
                      <c:ext xmlns:c15="http://schemas.microsoft.com/office/drawing/2012/chart" uri="{02D57815-91ED-43cb-92C2-25804820EDAC}">
                        <c15:formulaRef>
                          <c15:sqref>Mean_Cfar_CapsMarket500!$X$5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5-F94F-4330-9C9C-A657E88FB4D2}"/>
                  </c:ext>
                </c:extLst>
              </c15:ser>
            </c15:filteredScatterSeries>
            <c15:filteredScatterSeries>
              <c15:ser>
                <c:idx val="4"/>
                <c:order val="3"/>
                <c:tx>
                  <c:strRef>
                    <c:extLst xmlns:c15="http://schemas.microsoft.com/office/drawing/2012/chart">
                      <c:ext xmlns:c15="http://schemas.microsoft.com/office/drawing/2012/chart" uri="{02D57815-91ED-43cb-92C2-25804820EDAC}">
                        <c15:formulaRef>
                          <c15:sqref>Mean_Cfar_CapsMarket500!$V$7</c15:sqref>
                        </c15:formulaRef>
                      </c:ext>
                    </c:extLst>
                    <c:strCache>
                      <c:ptCount val="1"/>
                      <c:pt idx="0">
                        <c:v>Wind Base 500</c:v>
                      </c:pt>
                    </c:strCache>
                  </c:strRef>
                </c:tx>
                <c:spPr>
                  <a:ln w="25400" cap="rnd">
                    <a:noFill/>
                    <a:round/>
                  </a:ln>
                  <a:effectLst/>
                </c:spPr>
                <c:marker>
                  <c:symbol val="star"/>
                  <c:size val="1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Mean_Cfar_CapsMarket500!$W$7</c15:sqref>
                        </c15:formulaRef>
                      </c:ext>
                    </c:extLst>
                    <c:numCache>
                      <c:formatCode>0%</c:formatCode>
                      <c:ptCount val="1"/>
                      <c:pt idx="0">
                        <c:v>0.15648195221148958</c:v>
                      </c:pt>
                    </c:numCache>
                  </c:numRef>
                </c:xVal>
                <c:yVal>
                  <c:numRef>
                    <c:extLst xmlns:c15="http://schemas.microsoft.com/office/drawing/2012/chart">
                      <c:ext xmlns:c15="http://schemas.microsoft.com/office/drawing/2012/chart" uri="{02D57815-91ED-43cb-92C2-25804820EDAC}">
                        <c15:formulaRef>
                          <c15:sqref>Mean_Cfar_CapsMarket500!$X$7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6-F94F-4330-9C9C-A657E88FB4D2}"/>
                  </c:ext>
                </c:extLst>
              </c15:ser>
            </c15:filteredScatterSeries>
            <c15:filteredScatterSeries>
              <c15:ser>
                <c:idx val="5"/>
                <c:order val="4"/>
                <c:tx>
                  <c:strRef>
                    <c:extLst xmlns:c15="http://schemas.microsoft.com/office/drawing/2012/chart">
                      <c:ext xmlns:c15="http://schemas.microsoft.com/office/drawing/2012/chart" uri="{02D57815-91ED-43cb-92C2-25804820EDAC}">
                        <c15:formulaRef>
                          <c15:sqref>Mean_Cfar_CapsMarket500!$V$8</c15:sqref>
                        </c15:formulaRef>
                      </c:ext>
                    </c:extLst>
                    <c:strCache>
                      <c:ptCount val="1"/>
                      <c:pt idx="0">
                        <c:v>Wind M B-B 500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Mean_Cfar_CapsMarket500!$W$8</c15:sqref>
                        </c15:formulaRef>
                      </c:ext>
                    </c:extLst>
                    <c:numCache>
                      <c:formatCode>0%</c:formatCode>
                      <c:ptCount val="1"/>
                      <c:pt idx="0">
                        <c:v>0.21525165226232845</c:v>
                      </c:pt>
                    </c:numCache>
                  </c:numRef>
                </c:xVal>
                <c:yVal>
                  <c:numRef>
                    <c:extLst xmlns:c15="http://schemas.microsoft.com/office/drawing/2012/chart">
                      <c:ext xmlns:c15="http://schemas.microsoft.com/office/drawing/2012/chart" uri="{02D57815-91ED-43cb-92C2-25804820EDAC}">
                        <c15:formulaRef>
                          <c15:sqref>Mean_Cfar_CapsMarket500!$X$8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F94F-4330-9C9C-A657E88FB4D2}"/>
                  </c:ext>
                </c:extLst>
              </c15:ser>
            </c15:filteredScatterSeries>
            <c15:filteredScatterSeries>
              <c15:ser>
                <c:idx val="7"/>
                <c:order val="6"/>
                <c:tx>
                  <c:strRef>
                    <c:extLst xmlns:c15="http://schemas.microsoft.com/office/drawing/2012/chart">
                      <c:ext xmlns:c15="http://schemas.microsoft.com/office/drawing/2012/chart" uri="{02D57815-91ED-43cb-92C2-25804820EDAC}">
                        <c15:formulaRef>
                          <c15:sqref>Mean_Cfar_CapsMarket500!$V$10</c15:sqref>
                        </c15:formulaRef>
                      </c:ext>
                    </c:extLst>
                    <c:strCache>
                      <c:ptCount val="1"/>
                      <c:pt idx="0">
                        <c:v>Solar Base 500</c:v>
                      </c:pt>
                    </c:strCache>
                  </c:strRef>
                </c:tx>
                <c:spPr>
                  <a:ln w="25400" cap="rnd">
                    <a:noFill/>
                    <a:round/>
                  </a:ln>
                  <a:effectLst/>
                </c:spPr>
                <c:marker>
                  <c:symbol val="circle"/>
                  <c:size val="1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Mean_Cfar_CapsMarket500!$W$10</c15:sqref>
                        </c15:formulaRef>
                      </c:ext>
                    </c:extLst>
                    <c:numCache>
                      <c:formatCode>0%</c:formatCode>
                      <c:ptCount val="1"/>
                      <c:pt idx="0">
                        <c:v>0.12741312741312741</c:v>
                      </c:pt>
                    </c:numCache>
                  </c:numRef>
                </c:xVal>
                <c:yVal>
                  <c:numRef>
                    <c:extLst xmlns:c15="http://schemas.microsoft.com/office/drawing/2012/chart">
                      <c:ext xmlns:c15="http://schemas.microsoft.com/office/drawing/2012/chart" uri="{02D57815-91ED-43cb-92C2-25804820EDAC}">
                        <c15:formulaRef>
                          <c15:sqref>Mean_Cfar_CapsMarket500!$X$10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8-F94F-4330-9C9C-A657E88FB4D2}"/>
                  </c:ext>
                </c:extLst>
              </c15:ser>
            </c15:filteredScatterSeries>
            <c15:filteredScatterSeries>
              <c15:ser>
                <c:idx val="8"/>
                <c:order val="7"/>
                <c:tx>
                  <c:strRef>
                    <c:extLst xmlns:c15="http://schemas.microsoft.com/office/drawing/2012/chart">
                      <c:ext xmlns:c15="http://schemas.microsoft.com/office/drawing/2012/chart" uri="{02D57815-91ED-43cb-92C2-25804820EDAC}">
                        <c15:formulaRef>
                          <c15:sqref>Mean_Cfar_CapsMarket500!$V$11</c15:sqref>
                        </c15:formulaRef>
                      </c:ext>
                    </c:extLst>
                    <c:strCache>
                      <c:ptCount val="1"/>
                      <c:pt idx="0">
                        <c:v>Solar M B-B 500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Mean_Cfar_CapsMarket500!$W$11</c15:sqref>
                        </c15:formulaRef>
                      </c:ext>
                    </c:extLst>
                    <c:numCache>
                      <c:formatCode>0%</c:formatCode>
                      <c:ptCount val="1"/>
                      <c:pt idx="0">
                        <c:v>0.17490347490347491</c:v>
                      </c:pt>
                    </c:numCache>
                  </c:numRef>
                </c:xVal>
                <c:yVal>
                  <c:numRef>
                    <c:extLst xmlns:c15="http://schemas.microsoft.com/office/drawing/2012/chart">
                      <c:ext xmlns:c15="http://schemas.microsoft.com/office/drawing/2012/chart" uri="{02D57815-91ED-43cb-92C2-25804820EDAC}">
                        <c15:formulaRef>
                          <c15:sqref>Mean_Cfar_CapsMarket500!$X$11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F94F-4330-9C9C-A657E88FB4D2}"/>
                  </c:ext>
                </c:extLst>
              </c15:ser>
            </c15:filteredScatterSeries>
            <c15:filteredScatterSeries>
              <c15:ser>
                <c:idx val="10"/>
                <c:order val="8"/>
                <c:tx>
                  <c:strRef>
                    <c:extLst xmlns:c15="http://schemas.microsoft.com/office/drawing/2012/chart">
                      <c:ext xmlns:c15="http://schemas.microsoft.com/office/drawing/2012/chart" uri="{02D57815-91ED-43cb-92C2-25804820EDAC}">
                        <c15:formulaRef>
                          <c15:sqref>Mean_Cfar_CapsMarket500!$V$13</c15:sqref>
                        </c15:formulaRef>
                      </c:ext>
                    </c:extLst>
                    <c:strCache>
                      <c:ptCount val="1"/>
                      <c:pt idx="0">
                        <c:v>MRC Base 500</c:v>
                      </c:pt>
                    </c:strCache>
                  </c:strRef>
                </c:tx>
                <c:spPr>
                  <a:ln w="25400" cap="rnd">
                    <a:noFill/>
                    <a:round/>
                  </a:ln>
                  <a:effectLst/>
                </c:spPr>
                <c:marker>
                  <c:symbol val="triangle"/>
                  <c:size val="1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Mean_Cfar_CapsMarket500!$W$13</c15:sqref>
                        </c15:formulaRef>
                      </c:ext>
                    </c:extLst>
                    <c:numCache>
                      <c:formatCode>0%</c:formatCode>
                      <c:ptCount val="1"/>
                      <c:pt idx="0">
                        <c:v>6.2163556284471011E-2</c:v>
                      </c:pt>
                    </c:numCache>
                  </c:numRef>
                </c:xVal>
                <c:yVal>
                  <c:numRef>
                    <c:extLst xmlns:c15="http://schemas.microsoft.com/office/drawing/2012/chart">
                      <c:ext xmlns:c15="http://schemas.microsoft.com/office/drawing/2012/chart" uri="{02D57815-91ED-43cb-92C2-25804820EDAC}">
                        <c15:formulaRef>
                          <c15:sqref>Mean_Cfar_CapsMarket500!$X$13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A-F94F-4330-9C9C-A657E88FB4D2}"/>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Mean_Cfar_CapsMarket500!$V$14</c15:sqref>
                        </c15:formulaRef>
                      </c:ext>
                    </c:extLst>
                    <c:strCache>
                      <c:ptCount val="1"/>
                      <c:pt idx="0">
                        <c:v>MRC M B-B 500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Mean_Cfar_CapsMarket500!$W$14</c15:sqref>
                        </c15:formulaRef>
                      </c:ext>
                    </c:extLst>
                    <c:numCache>
                      <c:formatCode>0%</c:formatCode>
                      <c:ptCount val="1"/>
                      <c:pt idx="0">
                        <c:v>9.7424841615194352E-2</c:v>
                      </c:pt>
                    </c:numCache>
                  </c:numRef>
                </c:xVal>
                <c:yVal>
                  <c:numRef>
                    <c:extLst xmlns:c15="http://schemas.microsoft.com/office/drawing/2012/chart">
                      <c:ext xmlns:c15="http://schemas.microsoft.com/office/drawing/2012/chart" uri="{02D57815-91ED-43cb-92C2-25804820EDAC}">
                        <c15:formulaRef>
                          <c15:sqref>Mean_Cfar_CapsMarket500!$X$14</c15:sqref>
                        </c15:formulaRef>
                      </c:ext>
                    </c:extLst>
                    <c:numCache>
                      <c:formatCode>0%</c:formatCode>
                      <c:ptCount val="1"/>
                      <c:pt idx="0">
                        <c:v>1.0390572301506473</c:v>
                      </c:pt>
                    </c:numCache>
                  </c:numRef>
                </c:yVal>
                <c:smooth val="0"/>
                <c:extLst xmlns:c15="http://schemas.microsoft.com/office/drawing/2012/chart">
                  <c:ext xmlns:c16="http://schemas.microsoft.com/office/drawing/2014/chart" uri="{C3380CC4-5D6E-409C-BE32-E72D297353CC}">
                    <c16:uniqueId val="{0000000B-F94F-4330-9C9C-A657E88FB4D2}"/>
                  </c:ext>
                </c:extLst>
              </c15:ser>
            </c15:filteredScatterSeries>
          </c:ext>
        </c:extLst>
      </c:scatterChart>
      <c:valAx>
        <c:axId val="22148639"/>
        <c:scaling>
          <c:orientation val="minMax"/>
          <c:max val="0.30000000000000004"/>
          <c:min val="0"/>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3"/>
          <c:order val="2"/>
          <c:tx>
            <c:strRef>
              <c:f>Mean_Cfar_CapsMarket300!$V$6</c:f>
              <c:strCache>
                <c:ptCount val="1"/>
                <c:pt idx="0">
                  <c:v>Wind L B-B 300</c:v>
                </c:pt>
              </c:strCache>
            </c:strRef>
          </c:tx>
          <c:spPr>
            <a:ln w="25400" cap="rnd">
              <a:noFill/>
              <a:round/>
            </a:ln>
            <a:effectLst/>
          </c:spPr>
          <c:marker>
            <c:symbol val="star"/>
            <c:size val="9"/>
            <c:spPr>
              <a:noFill/>
              <a:ln w="9525">
                <a:solidFill>
                  <a:srgbClr val="70AD47"/>
                </a:solidFill>
                <a:prstDash val="solid"/>
              </a:ln>
              <a:effectLst/>
            </c:spPr>
          </c:marker>
          <c:xVal>
            <c:numRef>
              <c:f>Mean_Cfar_CapsMarket300!$W$6</c:f>
              <c:numCache>
                <c:formatCode>0%</c:formatCode>
                <c:ptCount val="1"/>
                <c:pt idx="0">
                  <c:v>0.14367056431113373</c:v>
                </c:pt>
              </c:numCache>
            </c:numRef>
          </c:xVal>
          <c:yVal>
            <c:numRef>
              <c:f>Mean_Cfar_CapsMarket300!$X$6</c:f>
              <c:numCache>
                <c:formatCode>0%</c:formatCode>
                <c:ptCount val="1"/>
                <c:pt idx="0">
                  <c:v>0.9967463141840367</c:v>
                </c:pt>
              </c:numCache>
            </c:numRef>
          </c:yVal>
          <c:smooth val="0"/>
          <c:extLst>
            <c:ext xmlns:c16="http://schemas.microsoft.com/office/drawing/2014/chart" uri="{C3380CC4-5D6E-409C-BE32-E72D297353CC}">
              <c16:uniqueId val="{00000001-533A-49E0-B39C-079705B535A5}"/>
            </c:ext>
          </c:extLst>
        </c:ser>
        <c:ser>
          <c:idx val="6"/>
          <c:order val="5"/>
          <c:tx>
            <c:strRef>
              <c:f>Mean_Cfar_CapsMarket300!$V$9</c:f>
              <c:strCache>
                <c:ptCount val="1"/>
                <c:pt idx="0">
                  <c:v>Solar L B-B 300</c:v>
                </c:pt>
              </c:strCache>
            </c:strRef>
          </c:tx>
          <c:spPr>
            <a:ln w="25400" cap="rnd">
              <a:noFill/>
              <a:round/>
            </a:ln>
            <a:effectLst/>
          </c:spPr>
          <c:marker>
            <c:symbol val="circle"/>
            <c:size val="9"/>
            <c:spPr>
              <a:solidFill>
                <a:srgbClr val="FFC000"/>
              </a:solidFill>
              <a:ln w="25400">
                <a:noFill/>
              </a:ln>
              <a:effectLst/>
            </c:spPr>
          </c:marker>
          <c:xVal>
            <c:numRef>
              <c:f>Mean_Cfar_CapsMarket300!$W$9</c:f>
              <c:numCache>
                <c:formatCode>0%</c:formatCode>
                <c:ptCount val="1"/>
                <c:pt idx="0">
                  <c:v>0.11525096525096526</c:v>
                </c:pt>
              </c:numCache>
            </c:numRef>
          </c:xVal>
          <c:yVal>
            <c:numRef>
              <c:f>Mean_Cfar_CapsMarket300!$X$9</c:f>
              <c:numCache>
                <c:formatCode>0%</c:formatCode>
                <c:ptCount val="1"/>
                <c:pt idx="0">
                  <c:v>1.0148648648648648</c:v>
                </c:pt>
              </c:numCache>
            </c:numRef>
          </c:yVal>
          <c:smooth val="0"/>
          <c:extLst>
            <c:ext xmlns:c16="http://schemas.microsoft.com/office/drawing/2014/chart" uri="{C3380CC4-5D6E-409C-BE32-E72D297353CC}">
              <c16:uniqueId val="{00000002-533A-49E0-B39C-079705B535A5}"/>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1"/>
                <c:order val="0"/>
                <c:tx>
                  <c:strRef>
                    <c:extLst>
                      <c:ext uri="{02D57815-91ED-43cb-92C2-25804820EDAC}">
                        <c15:formulaRef>
                          <c15:sqref>Mean_Cfar_CapsMarket300!$V$4</c15:sqref>
                        </c15:formulaRef>
                      </c:ext>
                    </c:extLst>
                    <c:strCache>
                      <c:ptCount val="1"/>
                      <c:pt idx="0">
                        <c:v>MRD Base 300</c:v>
                      </c:pt>
                    </c:strCache>
                  </c:strRef>
                </c:tx>
                <c:spPr>
                  <a:ln w="25400" cap="rnd">
                    <a:noFill/>
                    <a:round/>
                  </a:ln>
                  <a:effectLst/>
                </c:spPr>
                <c:marker>
                  <c:symbol val="diamond"/>
                  <c:size val="14"/>
                  <c:spPr>
                    <a:solidFill>
                      <a:srgbClr val="7030A0"/>
                    </a:solidFill>
                    <a:ln w="25400">
                      <a:noFill/>
                    </a:ln>
                    <a:effectLst/>
                  </c:spPr>
                </c:marker>
                <c:xVal>
                  <c:numRef>
                    <c:extLst>
                      <c:ext uri="{02D57815-91ED-43cb-92C2-25804820EDAC}">
                        <c15:formulaRef>
                          <c15:sqref>Mean_Cfar_CapsMarket300!$W$4</c15:sqref>
                        </c15:formulaRef>
                      </c:ext>
                    </c:extLst>
                    <c:numCache>
                      <c:formatCode>0%</c:formatCode>
                      <c:ptCount val="1"/>
                      <c:pt idx="0">
                        <c:v>9.7628135528716464E-2</c:v>
                      </c:pt>
                    </c:numCache>
                  </c:numRef>
                </c:xVal>
                <c:yVal>
                  <c:numRef>
                    <c:extLst>
                      <c:ext uri="{02D57815-91ED-43cb-92C2-25804820EDAC}">
                        <c15:formulaRef>
                          <c15:sqref>Mean_Cfar_CapsMarket300!$X$4</c15:sqref>
                        </c15:formulaRef>
                      </c:ext>
                    </c:extLst>
                    <c:numCache>
                      <c:formatCode>0%</c:formatCode>
                      <c:ptCount val="1"/>
                      <c:pt idx="0">
                        <c:v>1</c:v>
                      </c:pt>
                    </c:numCache>
                  </c:numRef>
                </c:yVal>
                <c:smooth val="0"/>
                <c:extLst>
                  <c:ext xmlns:c16="http://schemas.microsoft.com/office/drawing/2014/chart" uri="{C3380CC4-5D6E-409C-BE32-E72D297353CC}">
                    <c16:uniqueId val="{00000004-533A-49E0-B39C-079705B535A5}"/>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Mean_Cfar_CapsMarket300!$V$5</c15:sqref>
                        </c15:formulaRef>
                      </c:ext>
                    </c:extLst>
                    <c:strCache>
                      <c:ptCount val="1"/>
                      <c:pt idx="0">
                        <c:v>MRD M B-B 300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Mean_Cfar_CapsMarket300!$W$5</c15:sqref>
                        </c15:formulaRef>
                      </c:ext>
                    </c:extLst>
                    <c:numCache>
                      <c:formatCode>0%</c:formatCode>
                      <c:ptCount val="1"/>
                      <c:pt idx="0">
                        <c:v>0.12351828428793696</c:v>
                      </c:pt>
                    </c:numCache>
                  </c:numRef>
                </c:xVal>
                <c:yVal>
                  <c:numRef>
                    <c:extLst xmlns:c15="http://schemas.microsoft.com/office/drawing/2012/chart">
                      <c:ext xmlns:c15="http://schemas.microsoft.com/office/drawing/2012/chart" uri="{02D57815-91ED-43cb-92C2-25804820EDAC}">
                        <c15:formulaRef>
                          <c15:sqref>Mean_Cfar_CapsMarket300!$X$5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5-533A-49E0-B39C-079705B535A5}"/>
                  </c:ext>
                </c:extLst>
              </c15:ser>
            </c15:filteredScatterSeries>
            <c15:filteredScatterSeries>
              <c15:ser>
                <c:idx val="4"/>
                <c:order val="3"/>
                <c:tx>
                  <c:strRef>
                    <c:extLst xmlns:c15="http://schemas.microsoft.com/office/drawing/2012/chart">
                      <c:ext xmlns:c15="http://schemas.microsoft.com/office/drawing/2012/chart" uri="{02D57815-91ED-43cb-92C2-25804820EDAC}">
                        <c15:formulaRef>
                          <c15:sqref>Mean_Cfar_CapsMarket300!$V$7</c15:sqref>
                        </c15:formulaRef>
                      </c:ext>
                    </c:extLst>
                    <c:strCache>
                      <c:ptCount val="1"/>
                      <c:pt idx="0">
                        <c:v>Wind Base 300</c:v>
                      </c:pt>
                    </c:strCache>
                  </c:strRef>
                </c:tx>
                <c:spPr>
                  <a:ln w="25400" cap="rnd">
                    <a:noFill/>
                    <a:round/>
                  </a:ln>
                  <a:effectLst/>
                </c:spPr>
                <c:marker>
                  <c:symbol val="star"/>
                  <c:size val="1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Mean_Cfar_CapsMarket300!$W$7</c15:sqref>
                        </c15:formulaRef>
                      </c:ext>
                    </c:extLst>
                    <c:numCache>
                      <c:formatCode>0%</c:formatCode>
                      <c:ptCount val="1"/>
                      <c:pt idx="0">
                        <c:v>0.15221148957803762</c:v>
                      </c:pt>
                    </c:numCache>
                  </c:numRef>
                </c:xVal>
                <c:yVal>
                  <c:numRef>
                    <c:extLst xmlns:c15="http://schemas.microsoft.com/office/drawing/2012/chart">
                      <c:ext xmlns:c15="http://schemas.microsoft.com/office/drawing/2012/chart" uri="{02D57815-91ED-43cb-92C2-25804820EDAC}">
                        <c15:formulaRef>
                          <c15:sqref>Mean_Cfar_CapsMarket300!$X$7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6-533A-49E0-B39C-079705B535A5}"/>
                  </c:ext>
                </c:extLst>
              </c15:ser>
            </c15:filteredScatterSeries>
            <c15:filteredScatterSeries>
              <c15:ser>
                <c:idx val="5"/>
                <c:order val="4"/>
                <c:tx>
                  <c:strRef>
                    <c:extLst xmlns:c15="http://schemas.microsoft.com/office/drawing/2012/chart">
                      <c:ext xmlns:c15="http://schemas.microsoft.com/office/drawing/2012/chart" uri="{02D57815-91ED-43cb-92C2-25804820EDAC}">
                        <c15:formulaRef>
                          <c15:sqref>Mean_Cfar_CapsMarket300!$V$8</c15:sqref>
                        </c15:formulaRef>
                      </c:ext>
                    </c:extLst>
                    <c:strCache>
                      <c:ptCount val="1"/>
                      <c:pt idx="0">
                        <c:v>Wind M B-B 300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Mean_Cfar_CapsMarket300!$W$8</c15:sqref>
                        </c15:formulaRef>
                      </c:ext>
                    </c:extLst>
                    <c:numCache>
                      <c:formatCode>0%</c:formatCode>
                      <c:ptCount val="1"/>
                      <c:pt idx="0">
                        <c:v>0.22796136248093546</c:v>
                      </c:pt>
                    </c:numCache>
                  </c:numRef>
                </c:xVal>
                <c:yVal>
                  <c:numRef>
                    <c:extLst xmlns:c15="http://schemas.microsoft.com/office/drawing/2012/chart">
                      <c:ext xmlns:c15="http://schemas.microsoft.com/office/drawing/2012/chart" uri="{02D57815-91ED-43cb-92C2-25804820EDAC}">
                        <c15:formulaRef>
                          <c15:sqref>Mean_Cfar_CapsMarket300!$X$8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533A-49E0-B39C-079705B535A5}"/>
                  </c:ext>
                </c:extLst>
              </c15:ser>
            </c15:filteredScatterSeries>
            <c15:filteredScatterSeries>
              <c15:ser>
                <c:idx val="7"/>
                <c:order val="6"/>
                <c:tx>
                  <c:strRef>
                    <c:extLst xmlns:c15="http://schemas.microsoft.com/office/drawing/2012/chart">
                      <c:ext xmlns:c15="http://schemas.microsoft.com/office/drawing/2012/chart" uri="{02D57815-91ED-43cb-92C2-25804820EDAC}">
                        <c15:formulaRef>
                          <c15:sqref>Mean_Cfar_CapsMarket300!$V$10</c15:sqref>
                        </c15:formulaRef>
                      </c:ext>
                    </c:extLst>
                    <c:strCache>
                      <c:ptCount val="1"/>
                      <c:pt idx="0">
                        <c:v>Solar Base 300</c:v>
                      </c:pt>
                    </c:strCache>
                  </c:strRef>
                </c:tx>
                <c:spPr>
                  <a:ln w="25400" cap="rnd">
                    <a:noFill/>
                    <a:round/>
                  </a:ln>
                  <a:effectLst/>
                </c:spPr>
                <c:marker>
                  <c:symbol val="circle"/>
                  <c:size val="1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Mean_Cfar_CapsMarket300!$W$10</c15:sqref>
                        </c15:formulaRef>
                      </c:ext>
                    </c:extLst>
                    <c:numCache>
                      <c:formatCode>0%</c:formatCode>
                      <c:ptCount val="1"/>
                      <c:pt idx="0">
                        <c:v>0.11544401544401546</c:v>
                      </c:pt>
                    </c:numCache>
                  </c:numRef>
                </c:xVal>
                <c:yVal>
                  <c:numRef>
                    <c:extLst xmlns:c15="http://schemas.microsoft.com/office/drawing/2012/chart">
                      <c:ext xmlns:c15="http://schemas.microsoft.com/office/drawing/2012/chart" uri="{02D57815-91ED-43cb-92C2-25804820EDAC}">
                        <c15:formulaRef>
                          <c15:sqref>Mean_Cfar_CapsMarket300!$X$10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8-533A-49E0-B39C-079705B535A5}"/>
                  </c:ext>
                </c:extLst>
              </c15:ser>
            </c15:filteredScatterSeries>
            <c15:filteredScatterSeries>
              <c15:ser>
                <c:idx val="8"/>
                <c:order val="7"/>
                <c:tx>
                  <c:strRef>
                    <c:extLst xmlns:c15="http://schemas.microsoft.com/office/drawing/2012/chart">
                      <c:ext xmlns:c15="http://schemas.microsoft.com/office/drawing/2012/chart" uri="{02D57815-91ED-43cb-92C2-25804820EDAC}">
                        <c15:formulaRef>
                          <c15:sqref>Mean_Cfar_CapsMarket300!$V$11</c15:sqref>
                        </c15:formulaRef>
                      </c:ext>
                    </c:extLst>
                    <c:strCache>
                      <c:ptCount val="1"/>
                      <c:pt idx="0">
                        <c:v>Solar M B-B 300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Mean_Cfar_CapsMarket300!$W$11</c15:sqref>
                        </c15:formulaRef>
                      </c:ext>
                    </c:extLst>
                    <c:numCache>
                      <c:formatCode>0%</c:formatCode>
                      <c:ptCount val="1"/>
                      <c:pt idx="0">
                        <c:v>0.18108108108108112</c:v>
                      </c:pt>
                    </c:numCache>
                  </c:numRef>
                </c:xVal>
                <c:yVal>
                  <c:numRef>
                    <c:extLst xmlns:c15="http://schemas.microsoft.com/office/drawing/2012/chart">
                      <c:ext xmlns:c15="http://schemas.microsoft.com/office/drawing/2012/chart" uri="{02D57815-91ED-43cb-92C2-25804820EDAC}">
                        <c15:formulaRef>
                          <c15:sqref>Mean_Cfar_CapsMarket300!$X$11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533A-49E0-B39C-079705B535A5}"/>
                  </c:ext>
                </c:extLst>
              </c15:ser>
            </c15:filteredScatterSeries>
            <c15:filteredScatterSeries>
              <c15:ser>
                <c:idx val="10"/>
                <c:order val="8"/>
                <c:tx>
                  <c:strRef>
                    <c:extLst xmlns:c15="http://schemas.microsoft.com/office/drawing/2012/chart">
                      <c:ext xmlns:c15="http://schemas.microsoft.com/office/drawing/2012/chart" uri="{02D57815-91ED-43cb-92C2-25804820EDAC}">
                        <c15:formulaRef>
                          <c15:sqref>Mean_Cfar_CapsMarket300!$V$13</c15:sqref>
                        </c15:formulaRef>
                      </c:ext>
                    </c:extLst>
                    <c:strCache>
                      <c:ptCount val="1"/>
                      <c:pt idx="0">
                        <c:v>MRC Base 300</c:v>
                      </c:pt>
                    </c:strCache>
                  </c:strRef>
                </c:tx>
                <c:spPr>
                  <a:ln w="25400" cap="rnd">
                    <a:noFill/>
                    <a:round/>
                  </a:ln>
                  <a:effectLst/>
                </c:spPr>
                <c:marker>
                  <c:symbol val="triangle"/>
                  <c:size val="1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Mean_Cfar_CapsMarket300!$W$13</c15:sqref>
                        </c15:formulaRef>
                      </c:ext>
                    </c:extLst>
                    <c:numCache>
                      <c:formatCode>0%</c:formatCode>
                      <c:ptCount val="1"/>
                      <c:pt idx="0">
                        <c:v>6.6541457801526316E-2</c:v>
                      </c:pt>
                    </c:numCache>
                  </c:numRef>
                </c:xVal>
                <c:yVal>
                  <c:numRef>
                    <c:extLst xmlns:c15="http://schemas.microsoft.com/office/drawing/2012/chart">
                      <c:ext xmlns:c15="http://schemas.microsoft.com/office/drawing/2012/chart" uri="{02D57815-91ED-43cb-92C2-25804820EDAC}">
                        <c15:formulaRef>
                          <c15:sqref>Mean_Cfar_CapsMarket300!$X$13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A-533A-49E0-B39C-079705B535A5}"/>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Mean_Cfar_CapsMarket300!$V$14</c15:sqref>
                        </c15:formulaRef>
                      </c:ext>
                    </c:extLst>
                    <c:strCache>
                      <c:ptCount val="1"/>
                      <c:pt idx="0">
                        <c:v>MRC M B-B 300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Mean_Cfar_CapsMarket300!$W$14</c15:sqref>
                        </c15:formulaRef>
                      </c:ext>
                    </c:extLst>
                    <c:numCache>
                      <c:formatCode>0%</c:formatCode>
                      <c:ptCount val="1"/>
                      <c:pt idx="0">
                        <c:v>9.1697858663880319E-2</c:v>
                      </c:pt>
                    </c:numCache>
                  </c:numRef>
                </c:xVal>
                <c:yVal>
                  <c:numRef>
                    <c:extLst xmlns:c15="http://schemas.microsoft.com/office/drawing/2012/chart">
                      <c:ext xmlns:c15="http://schemas.microsoft.com/office/drawing/2012/chart" uri="{02D57815-91ED-43cb-92C2-25804820EDAC}">
                        <c15:formulaRef>
                          <c15:sqref>Mean_Cfar_CapsMarket300!$X$14</c15:sqref>
                        </c15:formulaRef>
                      </c:ext>
                    </c:extLst>
                    <c:numCache>
                      <c:formatCode>0%</c:formatCode>
                      <c:ptCount val="1"/>
                      <c:pt idx="0">
                        <c:v>1.0390572301506473</c:v>
                      </c:pt>
                    </c:numCache>
                  </c:numRef>
                </c:yVal>
                <c:smooth val="0"/>
                <c:extLst xmlns:c15="http://schemas.microsoft.com/office/drawing/2012/chart">
                  <c:ext xmlns:c16="http://schemas.microsoft.com/office/drawing/2014/chart" uri="{C3380CC4-5D6E-409C-BE32-E72D297353CC}">
                    <c16:uniqueId val="{0000000B-533A-49E0-B39C-079705B535A5}"/>
                  </c:ext>
                </c:extLst>
              </c15:ser>
            </c15:filteredScatterSeries>
          </c:ext>
        </c:extLst>
      </c:scatterChart>
      <c:valAx>
        <c:axId val="22148639"/>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83583333333336"/>
          <c:y val="5.5953174603174602E-2"/>
          <c:w val="0.7769180555555556"/>
          <c:h val="0.81779444444444449"/>
        </c:manualLayout>
      </c:layout>
      <c:scatterChart>
        <c:scatterStyle val="lineMarker"/>
        <c:varyColors val="0"/>
        <c:ser>
          <c:idx val="1"/>
          <c:order val="0"/>
          <c:tx>
            <c:v>Base</c:v>
          </c:tx>
          <c:spPr>
            <a:ln w="34925" cap="rnd">
              <a:solidFill>
                <a:schemeClr val="accent1"/>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PDCs!$G$71:$G$184</c:f>
              <c:numCache>
                <c:formatCode>\ #,##0_);\(#,##0\);\ "-"??_-;@</c:formatCode>
                <c:ptCount val="114"/>
                <c:pt idx="0">
                  <c:v>1115.9652160032761</c:v>
                </c:pt>
                <c:pt idx="1">
                  <c:v>804.14609558105462</c:v>
                </c:pt>
                <c:pt idx="2">
                  <c:v>718.60319421384884</c:v>
                </c:pt>
                <c:pt idx="3">
                  <c:v>620.6848325195308</c:v>
                </c:pt>
                <c:pt idx="4">
                  <c:v>586.30945861816156</c:v>
                </c:pt>
                <c:pt idx="5">
                  <c:v>571.82747924804687</c:v>
                </c:pt>
                <c:pt idx="6">
                  <c:v>561.3139838256825</c:v>
                </c:pt>
                <c:pt idx="7">
                  <c:v>544.17982861328119</c:v>
                </c:pt>
                <c:pt idx="8">
                  <c:v>515.45840057372982</c:v>
                </c:pt>
                <c:pt idx="9">
                  <c:v>496.37190032958966</c:v>
                </c:pt>
                <c:pt idx="10">
                  <c:v>456.64529525756797</c:v>
                </c:pt>
                <c:pt idx="11">
                  <c:v>426.11327270507809</c:v>
                </c:pt>
                <c:pt idx="12">
                  <c:v>404.5035324096674</c:v>
                </c:pt>
                <c:pt idx="13">
                  <c:v>388.79994750976539</c:v>
                </c:pt>
                <c:pt idx="14">
                  <c:v>363.46032150268508</c:v>
                </c:pt>
                <c:pt idx="15">
                  <c:v>336.21958984374959</c:v>
                </c:pt>
                <c:pt idx="16">
                  <c:v>314.88760772705018</c:v>
                </c:pt>
                <c:pt idx="17">
                  <c:v>296.80377044677732</c:v>
                </c:pt>
                <c:pt idx="18">
                  <c:v>251.04367950439402</c:v>
                </c:pt>
                <c:pt idx="19">
                  <c:v>217.08827728271615</c:v>
                </c:pt>
                <c:pt idx="20">
                  <c:v>194.59895996093778</c:v>
                </c:pt>
                <c:pt idx="21">
                  <c:v>173.75158615112306</c:v>
                </c:pt>
                <c:pt idx="22">
                  <c:v>158.27251129150392</c:v>
                </c:pt>
                <c:pt idx="23">
                  <c:v>144.27716949462894</c:v>
                </c:pt>
                <c:pt idx="24">
                  <c:v>133.104404296875</c:v>
                </c:pt>
                <c:pt idx="25">
                  <c:v>122.21848442077636</c:v>
                </c:pt>
                <c:pt idx="26">
                  <c:v>112.26190277099607</c:v>
                </c:pt>
                <c:pt idx="27">
                  <c:v>102.45539474487302</c:v>
                </c:pt>
                <c:pt idx="28">
                  <c:v>95.455017395019524</c:v>
                </c:pt>
                <c:pt idx="29">
                  <c:v>90.131472320556611</c:v>
                </c:pt>
                <c:pt idx="30">
                  <c:v>84.015029144287084</c:v>
                </c:pt>
                <c:pt idx="31">
                  <c:v>79.3500535583496</c:v>
                </c:pt>
                <c:pt idx="32">
                  <c:v>76.391632080078125</c:v>
                </c:pt>
                <c:pt idx="33">
                  <c:v>74.554092864990238</c:v>
                </c:pt>
                <c:pt idx="34">
                  <c:v>72.656976928710918</c:v>
                </c:pt>
                <c:pt idx="35">
                  <c:v>70.803559570312487</c:v>
                </c:pt>
                <c:pt idx="36">
                  <c:v>69.646950073242166</c:v>
                </c:pt>
                <c:pt idx="37">
                  <c:v>68.691173553466797</c:v>
                </c:pt>
                <c:pt idx="38">
                  <c:v>67.669816589355463</c:v>
                </c:pt>
                <c:pt idx="39">
                  <c:v>66.617148895263668</c:v>
                </c:pt>
                <c:pt idx="40">
                  <c:v>65.794746093749993</c:v>
                </c:pt>
                <c:pt idx="41">
                  <c:v>64.91250122070312</c:v>
                </c:pt>
                <c:pt idx="42">
                  <c:v>64.06897048950195</c:v>
                </c:pt>
                <c:pt idx="43">
                  <c:v>63.333999481201175</c:v>
                </c:pt>
                <c:pt idx="44">
                  <c:v>62.776865997314438</c:v>
                </c:pt>
                <c:pt idx="45">
                  <c:v>62.126005935668942</c:v>
                </c:pt>
                <c:pt idx="46">
                  <c:v>61.387925720214831</c:v>
                </c:pt>
                <c:pt idx="47">
                  <c:v>60.725107955932614</c:v>
                </c:pt>
                <c:pt idx="48">
                  <c:v>60.190972137451169</c:v>
                </c:pt>
                <c:pt idx="49">
                  <c:v>59.464839591979974</c:v>
                </c:pt>
                <c:pt idx="50">
                  <c:v>58.894037322998045</c:v>
                </c:pt>
                <c:pt idx="51">
                  <c:v>58.382050018310537</c:v>
                </c:pt>
                <c:pt idx="52">
                  <c:v>57.805100250244124</c:v>
                </c:pt>
                <c:pt idx="53">
                  <c:v>57.230306587219218</c:v>
                </c:pt>
                <c:pt idx="54">
                  <c:v>56.711664123535151</c:v>
                </c:pt>
                <c:pt idx="55">
                  <c:v>56.108434448242178</c:v>
                </c:pt>
                <c:pt idx="56">
                  <c:v>55.577942962646482</c:v>
                </c:pt>
                <c:pt idx="57">
                  <c:v>55.084811973571767</c:v>
                </c:pt>
                <c:pt idx="58">
                  <c:v>54.464502105712889</c:v>
                </c:pt>
                <c:pt idx="59">
                  <c:v>53.983389472961427</c:v>
                </c:pt>
                <c:pt idx="60">
                  <c:v>53.276698303222652</c:v>
                </c:pt>
                <c:pt idx="61">
                  <c:v>52.710589675903307</c:v>
                </c:pt>
                <c:pt idx="62">
                  <c:v>51.951087951660156</c:v>
                </c:pt>
                <c:pt idx="63">
                  <c:v>51.322598648071278</c:v>
                </c:pt>
                <c:pt idx="64">
                  <c:v>50.615532073974599</c:v>
                </c:pt>
                <c:pt idx="65">
                  <c:v>49.824525222778313</c:v>
                </c:pt>
                <c:pt idx="66">
                  <c:v>49.040793838500974</c:v>
                </c:pt>
                <c:pt idx="67">
                  <c:v>48.354509544372554</c:v>
                </c:pt>
                <c:pt idx="68">
                  <c:v>47.492487335205062</c:v>
                </c:pt>
                <c:pt idx="69">
                  <c:v>46.780793914794906</c:v>
                </c:pt>
                <c:pt idx="70">
                  <c:v>45.944206924438426</c:v>
                </c:pt>
                <c:pt idx="71">
                  <c:v>45.014724044799777</c:v>
                </c:pt>
                <c:pt idx="72">
                  <c:v>44.362718200683553</c:v>
                </c:pt>
                <c:pt idx="73">
                  <c:v>43.529606361389156</c:v>
                </c:pt>
                <c:pt idx="74">
                  <c:v>42.549961013793862</c:v>
                </c:pt>
                <c:pt idx="75">
                  <c:v>41.696554260253883</c:v>
                </c:pt>
                <c:pt idx="76">
                  <c:v>40.283739013671841</c:v>
                </c:pt>
                <c:pt idx="77">
                  <c:v>39.046249008178691</c:v>
                </c:pt>
                <c:pt idx="78">
                  <c:v>37.920052032470693</c:v>
                </c:pt>
                <c:pt idx="79">
                  <c:v>36.594797325134259</c:v>
                </c:pt>
                <c:pt idx="80">
                  <c:v>35.540930480956895</c:v>
                </c:pt>
                <c:pt idx="81">
                  <c:v>33.135980148315433</c:v>
                </c:pt>
                <c:pt idx="82">
                  <c:v>30.369284629821674</c:v>
                </c:pt>
                <c:pt idx="83">
                  <c:v>26.943377876281698</c:v>
                </c:pt>
                <c:pt idx="84">
                  <c:v>23.543539276122782</c:v>
                </c:pt>
                <c:pt idx="85">
                  <c:v>20.152747135162176</c:v>
                </c:pt>
                <c:pt idx="86">
                  <c:v>16.448928451538052</c:v>
                </c:pt>
                <c:pt idx="87">
                  <c:v>14.505541086196631</c:v>
                </c:pt>
                <c:pt idx="88">
                  <c:v>13.533059310913041</c:v>
                </c:pt>
                <c:pt idx="89">
                  <c:v>12.917459459304798</c:v>
                </c:pt>
                <c:pt idx="90">
                  <c:v>12.610610332489006</c:v>
                </c:pt>
                <c:pt idx="91">
                  <c:v>12.383797168731677</c:v>
                </c:pt>
                <c:pt idx="92">
                  <c:v>12.20066585540771</c:v>
                </c:pt>
                <c:pt idx="93">
                  <c:v>12.087366390228265</c:v>
                </c:pt>
                <c:pt idx="94">
                  <c:v>11.982422580718993</c:v>
                </c:pt>
                <c:pt idx="95">
                  <c:v>11.909367275238033</c:v>
                </c:pt>
                <c:pt idx="96">
                  <c:v>11.824403572082508</c:v>
                </c:pt>
                <c:pt idx="97">
                  <c:v>11.752541065216064</c:v>
                </c:pt>
                <c:pt idx="98">
                  <c:v>11.705362319946289</c:v>
                </c:pt>
                <c:pt idx="99">
                  <c:v>11.643368949890133</c:v>
                </c:pt>
                <c:pt idx="100">
                  <c:v>11.579823760986324</c:v>
                </c:pt>
                <c:pt idx="101">
                  <c:v>11.527303323745718</c:v>
                </c:pt>
                <c:pt idx="102">
                  <c:v>11.475398731231689</c:v>
                </c:pt>
                <c:pt idx="103">
                  <c:v>11.410581245422362</c:v>
                </c:pt>
                <c:pt idx="104">
                  <c:v>11.348134002685546</c:v>
                </c:pt>
                <c:pt idx="105">
                  <c:v>11.290775461196896</c:v>
                </c:pt>
                <c:pt idx="106">
                  <c:v>11.20945255279541</c:v>
                </c:pt>
                <c:pt idx="107">
                  <c:v>11.138130807876585</c:v>
                </c:pt>
                <c:pt idx="108">
                  <c:v>11.053585243225097</c:v>
                </c:pt>
                <c:pt idx="109">
                  <c:v>10.973435506820676</c:v>
                </c:pt>
                <c:pt idx="110">
                  <c:v>10.844671020507812</c:v>
                </c:pt>
                <c:pt idx="111">
                  <c:v>10.654704265594466</c:v>
                </c:pt>
                <c:pt idx="112">
                  <c:v>10.497868566513045</c:v>
                </c:pt>
                <c:pt idx="113">
                  <c:v>10.109619007110595</c:v>
                </c:pt>
              </c:numCache>
            </c:numRef>
          </c:yVal>
          <c:smooth val="0"/>
          <c:extLst>
            <c:ext xmlns:c16="http://schemas.microsoft.com/office/drawing/2014/chart" uri="{C3380CC4-5D6E-409C-BE32-E72D297353CC}">
              <c16:uniqueId val="{00000000-6A4B-4264-8534-8F2D1E04CE0D}"/>
            </c:ext>
          </c:extLst>
        </c:ser>
        <c:ser>
          <c:idx val="2"/>
          <c:order val="1"/>
          <c:tx>
            <c:v>Less Bang-Bang</c:v>
          </c:tx>
          <c:spPr>
            <a:ln w="34925" cap="rnd">
              <a:solidFill>
                <a:schemeClr val="accent2"/>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PDCs!$H$71:$H$184</c:f>
              <c:numCache>
                <c:formatCode>\ #,##0_);\(#,##0\);\ "-"??_-;@</c:formatCode>
                <c:ptCount val="114"/>
                <c:pt idx="0">
                  <c:v>1039.748687255769</c:v>
                </c:pt>
                <c:pt idx="1">
                  <c:v>761.39267028808558</c:v>
                </c:pt>
                <c:pt idx="2">
                  <c:v>686.2366256713766</c:v>
                </c:pt>
                <c:pt idx="3">
                  <c:v>597.12516772460913</c:v>
                </c:pt>
                <c:pt idx="4">
                  <c:v>566.97904754637932</c:v>
                </c:pt>
                <c:pt idx="5">
                  <c:v>535.9096307373045</c:v>
                </c:pt>
                <c:pt idx="6">
                  <c:v>519.89901306151728</c:v>
                </c:pt>
                <c:pt idx="7">
                  <c:v>497.64428588867173</c:v>
                </c:pt>
                <c:pt idx="8">
                  <c:v>473.7787862243639</c:v>
                </c:pt>
                <c:pt idx="9">
                  <c:v>459.71647918701132</c:v>
                </c:pt>
                <c:pt idx="10">
                  <c:v>413.64195510864238</c:v>
                </c:pt>
                <c:pt idx="11">
                  <c:v>379.82529541015617</c:v>
                </c:pt>
                <c:pt idx="12">
                  <c:v>356.09793777465796</c:v>
                </c:pt>
                <c:pt idx="13">
                  <c:v>322.62110137939385</c:v>
                </c:pt>
                <c:pt idx="14">
                  <c:v>301.60010131835918</c:v>
                </c:pt>
                <c:pt idx="15">
                  <c:v>274.54615600585913</c:v>
                </c:pt>
                <c:pt idx="16">
                  <c:v>255.77037384033156</c:v>
                </c:pt>
                <c:pt idx="17">
                  <c:v>235.25059585571273</c:v>
                </c:pt>
                <c:pt idx="18">
                  <c:v>206.71002807617174</c:v>
                </c:pt>
                <c:pt idx="19">
                  <c:v>185.60260192871104</c:v>
                </c:pt>
                <c:pt idx="20">
                  <c:v>170.7667291259767</c:v>
                </c:pt>
                <c:pt idx="21">
                  <c:v>161.74918930053713</c:v>
                </c:pt>
                <c:pt idx="22">
                  <c:v>155.7542449951172</c:v>
                </c:pt>
                <c:pt idx="23">
                  <c:v>148.40785263061522</c:v>
                </c:pt>
                <c:pt idx="24">
                  <c:v>141.52281799316407</c:v>
                </c:pt>
                <c:pt idx="25">
                  <c:v>135.98349533081054</c:v>
                </c:pt>
                <c:pt idx="26">
                  <c:v>130.87359344482422</c:v>
                </c:pt>
                <c:pt idx="27">
                  <c:v>125.76933135986327</c:v>
                </c:pt>
                <c:pt idx="28">
                  <c:v>119.80938781738281</c:v>
                </c:pt>
                <c:pt idx="29">
                  <c:v>113.92405151367184</c:v>
                </c:pt>
                <c:pt idx="30">
                  <c:v>108.33973037719721</c:v>
                </c:pt>
                <c:pt idx="31">
                  <c:v>104.6080641174316</c:v>
                </c:pt>
                <c:pt idx="32">
                  <c:v>99.613188171386668</c:v>
                </c:pt>
                <c:pt idx="33">
                  <c:v>96.428026046752905</c:v>
                </c:pt>
                <c:pt idx="34">
                  <c:v>93.785949249267546</c:v>
                </c:pt>
                <c:pt idx="35">
                  <c:v>91.30843833923339</c:v>
                </c:pt>
                <c:pt idx="36">
                  <c:v>89.02418121337891</c:v>
                </c:pt>
                <c:pt idx="37">
                  <c:v>86.679256439208984</c:v>
                </c:pt>
                <c:pt idx="38">
                  <c:v>84.714862976074215</c:v>
                </c:pt>
                <c:pt idx="39">
                  <c:v>83.037361755371094</c:v>
                </c:pt>
                <c:pt idx="40">
                  <c:v>81.13108764648436</c:v>
                </c:pt>
                <c:pt idx="41">
                  <c:v>79.649081344604483</c:v>
                </c:pt>
                <c:pt idx="42">
                  <c:v>77.491761779785151</c:v>
                </c:pt>
                <c:pt idx="43">
                  <c:v>76.044344787597623</c:v>
                </c:pt>
                <c:pt idx="44">
                  <c:v>74.124074096679678</c:v>
                </c:pt>
                <c:pt idx="45">
                  <c:v>72.573668289184567</c:v>
                </c:pt>
                <c:pt idx="46">
                  <c:v>70.87532592773438</c:v>
                </c:pt>
                <c:pt idx="47">
                  <c:v>69.8034049987793</c:v>
                </c:pt>
                <c:pt idx="48">
                  <c:v>68.618153686523442</c:v>
                </c:pt>
                <c:pt idx="49">
                  <c:v>67.458549499511719</c:v>
                </c:pt>
                <c:pt idx="50">
                  <c:v>66.273332977294913</c:v>
                </c:pt>
                <c:pt idx="51">
                  <c:v>65.440949554443364</c:v>
                </c:pt>
                <c:pt idx="52">
                  <c:v>64.434393310546866</c:v>
                </c:pt>
                <c:pt idx="53">
                  <c:v>63.118102684020975</c:v>
                </c:pt>
                <c:pt idx="54">
                  <c:v>62.310313034057614</c:v>
                </c:pt>
                <c:pt idx="55">
                  <c:v>61.22483737945555</c:v>
                </c:pt>
                <c:pt idx="56">
                  <c:v>60.367903289794917</c:v>
                </c:pt>
                <c:pt idx="57">
                  <c:v>59.468045616149901</c:v>
                </c:pt>
                <c:pt idx="58">
                  <c:v>58.35677520751949</c:v>
                </c:pt>
                <c:pt idx="59">
                  <c:v>57.052299156188909</c:v>
                </c:pt>
                <c:pt idx="60">
                  <c:v>56.17862136840818</c:v>
                </c:pt>
                <c:pt idx="61">
                  <c:v>55.189112854003888</c:v>
                </c:pt>
                <c:pt idx="62">
                  <c:v>54.308536529541016</c:v>
                </c:pt>
                <c:pt idx="63">
                  <c:v>53.440180320739728</c:v>
                </c:pt>
                <c:pt idx="64">
                  <c:v>52.399671173095683</c:v>
                </c:pt>
                <c:pt idx="65">
                  <c:v>51.336017036437923</c:v>
                </c:pt>
                <c:pt idx="66">
                  <c:v>50.104181060790985</c:v>
                </c:pt>
                <c:pt idx="67">
                  <c:v>49.368246269226049</c:v>
                </c:pt>
                <c:pt idx="68">
                  <c:v>48.170936279296875</c:v>
                </c:pt>
                <c:pt idx="69">
                  <c:v>47.103536987304672</c:v>
                </c:pt>
                <c:pt idx="70">
                  <c:v>45.98625610351553</c:v>
                </c:pt>
                <c:pt idx="71">
                  <c:v>44.959002227783159</c:v>
                </c:pt>
                <c:pt idx="72">
                  <c:v>43.922125244140616</c:v>
                </c:pt>
                <c:pt idx="73">
                  <c:v>42.600397720336908</c:v>
                </c:pt>
                <c:pt idx="74">
                  <c:v>40.903433303832784</c:v>
                </c:pt>
                <c:pt idx="75">
                  <c:v>39.035918312072695</c:v>
                </c:pt>
                <c:pt idx="76">
                  <c:v>37.668117065429655</c:v>
                </c:pt>
                <c:pt idx="77">
                  <c:v>36.193175506591743</c:v>
                </c:pt>
                <c:pt idx="78">
                  <c:v>34.737439117431599</c:v>
                </c:pt>
                <c:pt idx="79">
                  <c:v>32.545201644897396</c:v>
                </c:pt>
                <c:pt idx="80">
                  <c:v>29.05181861877421</c:v>
                </c:pt>
                <c:pt idx="81">
                  <c:v>25.396017246246139</c:v>
                </c:pt>
                <c:pt idx="82">
                  <c:v>21.549635124206098</c:v>
                </c:pt>
                <c:pt idx="83">
                  <c:v>18.767858448028171</c:v>
                </c:pt>
                <c:pt idx="84">
                  <c:v>15.362221870422355</c:v>
                </c:pt>
                <c:pt idx="85">
                  <c:v>13.806380386352524</c:v>
                </c:pt>
                <c:pt idx="86">
                  <c:v>13.158279170989962</c:v>
                </c:pt>
                <c:pt idx="87">
                  <c:v>12.80191659927368</c:v>
                </c:pt>
                <c:pt idx="88">
                  <c:v>12.502800521850572</c:v>
                </c:pt>
                <c:pt idx="89">
                  <c:v>12.321958837509154</c:v>
                </c:pt>
                <c:pt idx="90">
                  <c:v>12.19598508834838</c:v>
                </c:pt>
                <c:pt idx="91">
                  <c:v>12.059368982315062</c:v>
                </c:pt>
                <c:pt idx="92">
                  <c:v>11.964431381225564</c:v>
                </c:pt>
                <c:pt idx="93">
                  <c:v>11.883883056640624</c:v>
                </c:pt>
                <c:pt idx="94">
                  <c:v>11.818165416717529</c:v>
                </c:pt>
                <c:pt idx="95">
                  <c:v>11.729905385971067</c:v>
                </c:pt>
                <c:pt idx="96">
                  <c:v>11.669442634582516</c:v>
                </c:pt>
                <c:pt idx="97">
                  <c:v>11.621619462966915</c:v>
                </c:pt>
                <c:pt idx="98">
                  <c:v>11.566347885131831</c:v>
                </c:pt>
                <c:pt idx="99">
                  <c:v>11.520568075180053</c:v>
                </c:pt>
                <c:pt idx="100">
                  <c:v>11.474505920410154</c:v>
                </c:pt>
                <c:pt idx="101">
                  <c:v>11.42362788200378</c:v>
                </c:pt>
                <c:pt idx="102">
                  <c:v>11.376860427856441</c:v>
                </c:pt>
                <c:pt idx="103">
                  <c:v>11.330473928451537</c:v>
                </c:pt>
                <c:pt idx="104">
                  <c:v>11.275032844543455</c:v>
                </c:pt>
                <c:pt idx="105">
                  <c:v>11.21483756065367</c:v>
                </c:pt>
                <c:pt idx="106">
                  <c:v>11.150932998657225</c:v>
                </c:pt>
                <c:pt idx="107">
                  <c:v>11.076511335372922</c:v>
                </c:pt>
                <c:pt idx="108">
                  <c:v>10.991951560974121</c:v>
                </c:pt>
                <c:pt idx="109">
                  <c:v>10.910826768875118</c:v>
                </c:pt>
                <c:pt idx="110">
                  <c:v>10.790647583007804</c:v>
                </c:pt>
                <c:pt idx="111">
                  <c:v>10.601631479263297</c:v>
                </c:pt>
                <c:pt idx="112">
                  <c:v>10.457730727195699</c:v>
                </c:pt>
                <c:pt idx="113">
                  <c:v>10.032539132118226</c:v>
                </c:pt>
              </c:numCache>
            </c:numRef>
          </c:yVal>
          <c:smooth val="0"/>
          <c:extLst>
            <c:ext xmlns:c16="http://schemas.microsoft.com/office/drawing/2014/chart" uri="{C3380CC4-5D6E-409C-BE32-E72D297353CC}">
              <c16:uniqueId val="{00000001-6A4B-4264-8534-8F2D1E04CE0D}"/>
            </c:ext>
          </c:extLst>
        </c:ser>
        <c:ser>
          <c:idx val="0"/>
          <c:order val="2"/>
          <c:tx>
            <c:v>More Bang-Bang</c:v>
          </c:tx>
          <c:spPr>
            <a:ln w="34925" cap="rnd">
              <a:solidFill>
                <a:schemeClr val="accent3"/>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PDCs!$I$71:$I$184</c:f>
              <c:numCache>
                <c:formatCode>\ #,##0_);\(#,##0\);\ "-"??_-;@</c:formatCode>
                <c:ptCount val="114"/>
                <c:pt idx="0">
                  <c:v>1973.3919193110255</c:v>
                </c:pt>
                <c:pt idx="1">
                  <c:v>1005.478366455078</c:v>
                </c:pt>
                <c:pt idx="2">
                  <c:v>852.4304569091712</c:v>
                </c:pt>
                <c:pt idx="3">
                  <c:v>775.80283422851539</c:v>
                </c:pt>
                <c:pt idx="4">
                  <c:v>747.44330474852882</c:v>
                </c:pt>
                <c:pt idx="5">
                  <c:v>708.80330566406224</c:v>
                </c:pt>
                <c:pt idx="6">
                  <c:v>678.78824029540465</c:v>
                </c:pt>
                <c:pt idx="7">
                  <c:v>622.21489697265599</c:v>
                </c:pt>
                <c:pt idx="8">
                  <c:v>607.06146636962569</c:v>
                </c:pt>
                <c:pt idx="9">
                  <c:v>587.98503051757791</c:v>
                </c:pt>
                <c:pt idx="10">
                  <c:v>522.77021270751709</c:v>
                </c:pt>
                <c:pt idx="11">
                  <c:v>482.35073059082032</c:v>
                </c:pt>
                <c:pt idx="12">
                  <c:v>456.35539627075087</c:v>
                </c:pt>
                <c:pt idx="13">
                  <c:v>435.71036529541016</c:v>
                </c:pt>
                <c:pt idx="14">
                  <c:v>421.03409515380832</c:v>
                </c:pt>
                <c:pt idx="15">
                  <c:v>405.73607666015607</c:v>
                </c:pt>
                <c:pt idx="16">
                  <c:v>385.98033508300779</c:v>
                </c:pt>
                <c:pt idx="17">
                  <c:v>368.54042510986312</c:v>
                </c:pt>
                <c:pt idx="18">
                  <c:v>337.47522583007759</c:v>
                </c:pt>
                <c:pt idx="19">
                  <c:v>303.58489105224663</c:v>
                </c:pt>
                <c:pt idx="20">
                  <c:v>275.35087036132967</c:v>
                </c:pt>
                <c:pt idx="21">
                  <c:v>243.43648284912109</c:v>
                </c:pt>
                <c:pt idx="22">
                  <c:v>224.54562377929688</c:v>
                </c:pt>
                <c:pt idx="23">
                  <c:v>205.28095596313477</c:v>
                </c:pt>
                <c:pt idx="24">
                  <c:v>186.78022949218752</c:v>
                </c:pt>
                <c:pt idx="25">
                  <c:v>167.53002304077148</c:v>
                </c:pt>
                <c:pt idx="26">
                  <c:v>155.986272277832</c:v>
                </c:pt>
                <c:pt idx="27">
                  <c:v>142.00299758911126</c:v>
                </c:pt>
                <c:pt idx="28">
                  <c:v>132.33049682617178</c:v>
                </c:pt>
                <c:pt idx="29">
                  <c:v>119.83475250244139</c:v>
                </c:pt>
                <c:pt idx="30">
                  <c:v>108.4119450378417</c:v>
                </c:pt>
                <c:pt idx="31">
                  <c:v>96.319328689575116</c:v>
                </c:pt>
                <c:pt idx="32">
                  <c:v>86.827392578124957</c:v>
                </c:pt>
                <c:pt idx="33">
                  <c:v>78.731076202392472</c:v>
                </c:pt>
                <c:pt idx="34">
                  <c:v>73.398002319335944</c:v>
                </c:pt>
                <c:pt idx="35">
                  <c:v>68.14309082031248</c:v>
                </c:pt>
                <c:pt idx="36">
                  <c:v>63.437656707763651</c:v>
                </c:pt>
                <c:pt idx="37">
                  <c:v>61.072264671325684</c:v>
                </c:pt>
                <c:pt idx="38">
                  <c:v>58.42239227294921</c:v>
                </c:pt>
                <c:pt idx="39">
                  <c:v>55.593823127746582</c:v>
                </c:pt>
                <c:pt idx="40">
                  <c:v>53.368499603271481</c:v>
                </c:pt>
                <c:pt idx="41">
                  <c:v>50.770358428955078</c:v>
                </c:pt>
                <c:pt idx="42">
                  <c:v>48.943609619140616</c:v>
                </c:pt>
                <c:pt idx="43">
                  <c:v>46.789145774841302</c:v>
                </c:pt>
                <c:pt idx="44">
                  <c:v>44.84610031127928</c:v>
                </c:pt>
                <c:pt idx="45">
                  <c:v>43.302098464965816</c:v>
                </c:pt>
                <c:pt idx="46">
                  <c:v>41.920076904296856</c:v>
                </c:pt>
                <c:pt idx="47">
                  <c:v>40.452332878112792</c:v>
                </c:pt>
                <c:pt idx="48">
                  <c:v>39.208170623779289</c:v>
                </c:pt>
                <c:pt idx="49">
                  <c:v>37.908481559753412</c:v>
                </c:pt>
                <c:pt idx="50">
                  <c:v>36.770681457519522</c:v>
                </c:pt>
                <c:pt idx="51">
                  <c:v>35.829615325927733</c:v>
                </c:pt>
                <c:pt idx="52">
                  <c:v>34.710002136230464</c:v>
                </c:pt>
                <c:pt idx="53">
                  <c:v>33.797130966186515</c:v>
                </c:pt>
                <c:pt idx="54">
                  <c:v>32.844586257934566</c:v>
                </c:pt>
                <c:pt idx="55">
                  <c:v>31.997727012634243</c:v>
                </c:pt>
                <c:pt idx="56">
                  <c:v>31.001630859374995</c:v>
                </c:pt>
                <c:pt idx="57">
                  <c:v>30.15207881927488</c:v>
                </c:pt>
                <c:pt idx="58">
                  <c:v>29.0255549240112</c:v>
                </c:pt>
                <c:pt idx="59">
                  <c:v>28.032958450317359</c:v>
                </c:pt>
                <c:pt idx="60">
                  <c:v>27.343670730590805</c:v>
                </c:pt>
                <c:pt idx="61">
                  <c:v>26.568806877136211</c:v>
                </c:pt>
                <c:pt idx="62">
                  <c:v>25.4230089187622</c:v>
                </c:pt>
                <c:pt idx="63">
                  <c:v>24.64585821151725</c:v>
                </c:pt>
                <c:pt idx="64">
                  <c:v>23.811409149169904</c:v>
                </c:pt>
                <c:pt idx="65">
                  <c:v>22.858508243560784</c:v>
                </c:pt>
                <c:pt idx="66">
                  <c:v>21.776195220947194</c:v>
                </c:pt>
                <c:pt idx="67">
                  <c:v>20.638866138458244</c:v>
                </c:pt>
                <c:pt idx="68">
                  <c:v>19.604282226562475</c:v>
                </c:pt>
                <c:pt idx="69">
                  <c:v>18.763234882354713</c:v>
                </c:pt>
                <c:pt idx="70">
                  <c:v>18.047173919677725</c:v>
                </c:pt>
                <c:pt idx="71">
                  <c:v>17.374995212554921</c:v>
                </c:pt>
                <c:pt idx="72">
                  <c:v>16.826171493530264</c:v>
                </c:pt>
                <c:pt idx="73">
                  <c:v>16.513696804046628</c:v>
                </c:pt>
                <c:pt idx="74">
                  <c:v>16.132725448608387</c:v>
                </c:pt>
                <c:pt idx="75">
                  <c:v>15.723500280380234</c:v>
                </c:pt>
                <c:pt idx="76">
                  <c:v>15.422699127197248</c:v>
                </c:pt>
                <c:pt idx="77">
                  <c:v>15.053077697753903</c:v>
                </c:pt>
                <c:pt idx="78">
                  <c:v>14.700757961273164</c:v>
                </c:pt>
                <c:pt idx="79">
                  <c:v>14.481087388992309</c:v>
                </c:pt>
                <c:pt idx="80">
                  <c:v>14.240403022766111</c:v>
                </c:pt>
                <c:pt idx="81">
                  <c:v>13.982877340316772</c:v>
                </c:pt>
                <c:pt idx="82">
                  <c:v>13.695242404937742</c:v>
                </c:pt>
                <c:pt idx="83">
                  <c:v>13.488475313186644</c:v>
                </c:pt>
                <c:pt idx="84">
                  <c:v>13.359055557250954</c:v>
                </c:pt>
                <c:pt idx="85">
                  <c:v>13.145660829544056</c:v>
                </c:pt>
                <c:pt idx="86">
                  <c:v>12.912464275360083</c:v>
                </c:pt>
                <c:pt idx="87">
                  <c:v>12.75992608070373</c:v>
                </c:pt>
                <c:pt idx="88">
                  <c:v>12.580604133605954</c:v>
                </c:pt>
                <c:pt idx="89">
                  <c:v>12.368351154327387</c:v>
                </c:pt>
                <c:pt idx="90">
                  <c:v>12.209431381225578</c:v>
                </c:pt>
                <c:pt idx="91">
                  <c:v>12.068693094253533</c:v>
                </c:pt>
                <c:pt idx="92">
                  <c:v>11.939707756042479</c:v>
                </c:pt>
                <c:pt idx="93">
                  <c:v>11.82540355682373</c:v>
                </c:pt>
                <c:pt idx="94">
                  <c:v>11.716855258941647</c:v>
                </c:pt>
                <c:pt idx="95">
                  <c:v>11.620981292724606</c:v>
                </c:pt>
                <c:pt idx="96">
                  <c:v>11.52644500732421</c:v>
                </c:pt>
                <c:pt idx="97">
                  <c:v>11.432733154296871</c:v>
                </c:pt>
                <c:pt idx="98">
                  <c:v>11.363403491973873</c:v>
                </c:pt>
                <c:pt idx="99">
                  <c:v>11.29029727935791</c:v>
                </c:pt>
                <c:pt idx="100">
                  <c:v>11.225052185058589</c:v>
                </c:pt>
                <c:pt idx="101">
                  <c:v>11.17137104988098</c:v>
                </c:pt>
                <c:pt idx="102">
                  <c:v>11.080969524383532</c:v>
                </c:pt>
                <c:pt idx="103">
                  <c:v>11.002092657089232</c:v>
                </c:pt>
                <c:pt idx="104">
                  <c:v>10.926847801208488</c:v>
                </c:pt>
                <c:pt idx="105">
                  <c:v>10.814389314651484</c:v>
                </c:pt>
                <c:pt idx="106">
                  <c:v>10.744864864349355</c:v>
                </c:pt>
                <c:pt idx="107">
                  <c:v>10.65316190719602</c:v>
                </c:pt>
                <c:pt idx="108">
                  <c:v>10.543604660034172</c:v>
                </c:pt>
                <c:pt idx="109">
                  <c:v>10.447041511535632</c:v>
                </c:pt>
                <c:pt idx="110">
                  <c:v>10.299945716857907</c:v>
                </c:pt>
                <c:pt idx="111">
                  <c:v>10.094929428100532</c:v>
                </c:pt>
                <c:pt idx="112">
                  <c:v>9.9142200994491283</c:v>
                </c:pt>
                <c:pt idx="113">
                  <c:v>9.5497677421569822</c:v>
                </c:pt>
              </c:numCache>
            </c:numRef>
          </c:yVal>
          <c:smooth val="0"/>
          <c:extLst>
            <c:ext xmlns:c16="http://schemas.microsoft.com/office/drawing/2014/chart" uri="{C3380CC4-5D6E-409C-BE32-E72D297353CC}">
              <c16:uniqueId val="{00000002-6A4B-4264-8534-8F2D1E04CE0D}"/>
            </c:ext>
          </c:extLst>
        </c:ser>
        <c:dLbls>
          <c:showLegendKey val="0"/>
          <c:showVal val="0"/>
          <c:showCatName val="0"/>
          <c:showSerName val="0"/>
          <c:showPercent val="0"/>
          <c:showBubbleSize val="0"/>
        </c:dLbls>
        <c:axId val="544440623"/>
        <c:axId val="544447839"/>
      </c:scatterChart>
      <c:valAx>
        <c:axId val="544440623"/>
        <c:scaling>
          <c:orientation val="minMax"/>
          <c:max val="1"/>
          <c:min val="0"/>
        </c:scaling>
        <c:delete val="0"/>
        <c:axPos val="b"/>
        <c:majorGridlines>
          <c:spPr>
            <a:ln w="3175" cap="flat" cmpd="sng" algn="ctr">
              <a:solidFill>
                <a:srgbClr val="C0C0C0">
                  <a:alpha val="90000"/>
                </a:srgbClr>
              </a:solidFill>
              <a:prstDash val="solid"/>
              <a:round/>
              <a:headEnd type="none" w="med" len="med"/>
              <a:tailEnd type="none" w="med" len="med"/>
            </a:ln>
            <a:effectLst/>
          </c:spPr>
        </c:majorGridlines>
        <c:numFmt formatCode="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7839"/>
        <c:crosses val="autoZero"/>
        <c:crossBetween val="midCat"/>
      </c:valAx>
      <c:valAx>
        <c:axId val="544447839"/>
        <c:scaling>
          <c:orientation val="minMax"/>
          <c:max val="500"/>
          <c:min val="0"/>
        </c:scaling>
        <c:delete val="0"/>
        <c:axPos val="l"/>
        <c:majorGridlines>
          <c:spPr>
            <a:ln w="3175" cap="flat" cmpd="sng" algn="ctr">
              <a:solidFill>
                <a:srgbClr val="C0C0C0">
                  <a:alpha val="90000"/>
                </a:srgbClr>
              </a:solidFill>
              <a:prstDash val="solid"/>
              <a:round/>
              <a:headEnd type="none" w="med" len="med"/>
              <a:tailEnd type="none" w="med" len="med"/>
            </a:ln>
            <a:effectLst/>
          </c:spPr>
        </c:majorGridlines>
        <c:numFmt formatCode="&quot;$&quot;#,##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0623"/>
        <c:crosses val="autoZero"/>
        <c:crossBetween val="midCat"/>
      </c:valAx>
      <c:spPr>
        <a:solidFill>
          <a:srgbClr val="FFECD9">
            <a:alpha val="30000"/>
          </a:srgbClr>
        </a:solidFill>
        <a:ln>
          <a:noFill/>
        </a:ln>
        <a:effectLst/>
      </c:spPr>
    </c:plotArea>
    <c:plotVisOnly val="1"/>
    <c:dispBlanksAs val="gap"/>
    <c:showDLblsOverMax val="0"/>
    <c:extLst/>
  </c:chart>
  <c:txPr>
    <a:bodyPr/>
    <a:lstStyle/>
    <a:p>
      <a:pPr>
        <a:defRPr/>
      </a:pPr>
      <a:endParaRPr lang="en-US"/>
    </a:p>
  </c:txPr>
  <c:externalData r:id="rId1">
    <c:autoUpdate val="0"/>
  </c:externalData>
  <c:userShapes r:id="rId2"/>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6"/>
          <c:order val="4"/>
          <c:tx>
            <c:strRef>
              <c:f>Mean_Cfar!$V$9</c:f>
              <c:strCache>
                <c:ptCount val="1"/>
                <c:pt idx="0">
                  <c:v>Wind L B-B</c:v>
                </c:pt>
              </c:strCache>
            </c:strRef>
          </c:tx>
          <c:spPr>
            <a:ln w="25400" cap="rnd">
              <a:noFill/>
              <a:round/>
            </a:ln>
            <a:effectLst/>
          </c:spPr>
          <c:marker>
            <c:symbol val="star"/>
            <c:size val="9"/>
            <c:spPr>
              <a:noFill/>
              <a:ln w="9525">
                <a:solidFill>
                  <a:srgbClr val="70AD47"/>
                </a:solidFill>
                <a:prstDash val="solid"/>
              </a:ln>
              <a:effectLst/>
            </c:spPr>
          </c:marker>
          <c:xVal>
            <c:numRef>
              <c:f>Mean_Cfar!$W$9</c:f>
              <c:numCache>
                <c:formatCode>0%</c:formatCode>
                <c:ptCount val="1"/>
                <c:pt idx="0">
                  <c:v>0.21209964412811388</c:v>
                </c:pt>
              </c:numCache>
            </c:numRef>
          </c:xVal>
          <c:yVal>
            <c:numRef>
              <c:f>Mean_Cfar!$X$9</c:f>
              <c:numCache>
                <c:formatCode>0%</c:formatCode>
                <c:ptCount val="1"/>
                <c:pt idx="0">
                  <c:v>0.9967463141840367</c:v>
                </c:pt>
              </c:numCache>
            </c:numRef>
          </c:yVal>
          <c:smooth val="0"/>
          <c:extLst>
            <c:ext xmlns:c16="http://schemas.microsoft.com/office/drawing/2014/chart" uri="{C3380CC4-5D6E-409C-BE32-E72D297353CC}">
              <c16:uniqueId val="{00000002-1F34-4DB2-93FF-1C58B116B419}"/>
            </c:ext>
          </c:extLst>
        </c:ser>
        <c:ser>
          <c:idx val="9"/>
          <c:order val="7"/>
          <c:tx>
            <c:strRef>
              <c:f>Mean_Cfar!$V$12</c:f>
              <c:strCache>
                <c:ptCount val="1"/>
                <c:pt idx="0">
                  <c:v>Solar L B-B</c:v>
                </c:pt>
              </c:strCache>
            </c:strRef>
          </c:tx>
          <c:spPr>
            <a:ln w="25400" cap="rnd">
              <a:noFill/>
              <a:round/>
            </a:ln>
            <a:effectLst/>
          </c:spPr>
          <c:marker>
            <c:symbol val="circle"/>
            <c:size val="9"/>
            <c:spPr>
              <a:solidFill>
                <a:srgbClr val="FFC000"/>
              </a:solidFill>
              <a:ln w="25400">
                <a:noFill/>
              </a:ln>
              <a:effectLst/>
            </c:spPr>
          </c:marker>
          <c:xVal>
            <c:numRef>
              <c:f>Mean_Cfar!$W$12</c:f>
              <c:numCache>
                <c:formatCode>0%</c:formatCode>
                <c:ptCount val="1"/>
                <c:pt idx="0">
                  <c:v>0.1333976833976834</c:v>
                </c:pt>
              </c:numCache>
            </c:numRef>
          </c:xVal>
          <c:yVal>
            <c:numRef>
              <c:f>Mean_Cfar!$X$12</c:f>
              <c:numCache>
                <c:formatCode>0%</c:formatCode>
                <c:ptCount val="1"/>
                <c:pt idx="0">
                  <c:v>1.0148648648648648</c:v>
                </c:pt>
              </c:numCache>
            </c:numRef>
          </c:yVal>
          <c:smooth val="0"/>
          <c:extLst>
            <c:ext xmlns:c16="http://schemas.microsoft.com/office/drawing/2014/chart" uri="{C3380CC4-5D6E-409C-BE32-E72D297353CC}">
              <c16:uniqueId val="{00000003-1F34-4DB2-93FF-1C58B116B419}"/>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1"/>
                <c:order val="0"/>
                <c:tx>
                  <c:strRef>
                    <c:extLst>
                      <c:ext uri="{02D57815-91ED-43cb-92C2-25804820EDAC}">
                        <c15:formulaRef>
                          <c15:sqref>Mean_Cfar!$V$4</c15:sqref>
                        </c15:formulaRef>
                      </c:ext>
                    </c:extLst>
                    <c:strCache>
                      <c:ptCount val="1"/>
                      <c:pt idx="0">
                        <c:v>MRD Base</c:v>
                      </c:pt>
                    </c:strCache>
                  </c:strRef>
                </c:tx>
                <c:spPr>
                  <a:ln w="25400" cap="rnd">
                    <a:noFill/>
                    <a:round/>
                  </a:ln>
                  <a:effectLst/>
                </c:spPr>
                <c:marker>
                  <c:symbol val="circle"/>
                  <c:size val="5"/>
                  <c:spPr>
                    <a:solidFill>
                      <a:schemeClr val="accent2"/>
                    </a:solidFill>
                    <a:ln w="9525">
                      <a:solidFill>
                        <a:schemeClr val="accent2"/>
                      </a:solidFill>
                    </a:ln>
                    <a:effectLst/>
                  </c:spPr>
                </c:marker>
                <c:xVal>
                  <c:numRef>
                    <c:extLst>
                      <c:ext uri="{02D57815-91ED-43cb-92C2-25804820EDAC}">
                        <c15:formulaRef>
                          <c15:sqref>Mean_Cfar!$W$4</c15:sqref>
                        </c15:formulaRef>
                      </c:ext>
                    </c:extLst>
                    <c:numCache>
                      <c:formatCode>0%</c:formatCode>
                      <c:ptCount val="1"/>
                      <c:pt idx="0">
                        <c:v>9.8176608200226098E-2</c:v>
                      </c:pt>
                    </c:numCache>
                  </c:numRef>
                </c:xVal>
                <c:yVal>
                  <c:numRef>
                    <c:extLst>
                      <c:ext uri="{02D57815-91ED-43cb-92C2-25804820EDAC}">
                        <c15:formulaRef>
                          <c15:sqref>Mean_Cfar!$X$4</c15:sqref>
                        </c15:formulaRef>
                      </c:ext>
                    </c:extLst>
                    <c:numCache>
                      <c:formatCode>0%</c:formatCode>
                      <c:ptCount val="1"/>
                      <c:pt idx="0">
                        <c:v>1</c:v>
                      </c:pt>
                    </c:numCache>
                  </c:numRef>
                </c:yVal>
                <c:smooth val="0"/>
                <c:extLst>
                  <c:ext xmlns:c16="http://schemas.microsoft.com/office/drawing/2014/chart" uri="{C3380CC4-5D6E-409C-BE32-E72D297353CC}">
                    <c16:uniqueId val="{00000006-1F34-4DB2-93FF-1C58B116B419}"/>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Mean_Cfar!$V$5</c15:sqref>
                        </c15:formulaRef>
                      </c:ext>
                    </c:extLst>
                    <c:strCache>
                      <c:ptCount val="1"/>
                      <c:pt idx="0">
                        <c:v>MRD M B-B</c:v>
                      </c:pt>
                    </c:strCache>
                  </c:strRef>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Mean_Cfar!$W$5</c15:sqref>
                        </c15:formulaRef>
                      </c:ext>
                    </c:extLst>
                    <c:numCache>
                      <c:formatCode>0%</c:formatCode>
                      <c:ptCount val="1"/>
                      <c:pt idx="0">
                        <c:v>0.12705537335318282</c:v>
                      </c:pt>
                    </c:numCache>
                  </c:numRef>
                </c:xVal>
                <c:yVal>
                  <c:numRef>
                    <c:extLst xmlns:c15="http://schemas.microsoft.com/office/drawing/2012/chart">
                      <c:ext xmlns:c15="http://schemas.microsoft.com/office/drawing/2012/chart" uri="{02D57815-91ED-43cb-92C2-25804820EDAC}">
                        <c15:formulaRef>
                          <c15:sqref>Mean_Cfar!$X$5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7-1F34-4DB2-93FF-1C58B116B419}"/>
                  </c:ext>
                </c:extLst>
              </c15:ser>
            </c15:filteredScatterSeries>
            <c15:filteredScatterSeries>
              <c15:ser>
                <c:idx val="4"/>
                <c:order val="2"/>
                <c:tx>
                  <c:strRef>
                    <c:extLst xmlns:c15="http://schemas.microsoft.com/office/drawing/2012/chart">
                      <c:ext xmlns:c15="http://schemas.microsoft.com/office/drawing/2012/chart" uri="{02D57815-91ED-43cb-92C2-25804820EDAC}">
                        <c15:formulaRef>
                          <c15:sqref>Mean_Cfar!$V$7</c15:sqref>
                        </c15:formulaRef>
                      </c:ext>
                    </c:extLst>
                    <c:strCache>
                      <c:ptCount val="1"/>
                      <c:pt idx="0">
                        <c:v>CEN Base</c:v>
                      </c:pt>
                    </c:strCache>
                  </c:strRef>
                </c:tx>
                <c:spPr>
                  <a:ln w="25400" cap="rnd">
                    <a:noFill/>
                    <a:round/>
                  </a:ln>
                  <a:effectLst/>
                </c:spPr>
                <c:marker>
                  <c:symbol val="circle"/>
                  <c:size val="5"/>
                  <c:spPr>
                    <a:solidFill>
                      <a:schemeClr val="accent5"/>
                    </a:solidFill>
                    <a:ln w="9525">
                      <a:solidFill>
                        <a:schemeClr val="accent5"/>
                      </a:solidFill>
                    </a:ln>
                    <a:effectLst/>
                  </c:spPr>
                </c:marker>
                <c:xVal>
                  <c:numRef>
                    <c:extLst xmlns:c15="http://schemas.microsoft.com/office/drawing/2012/chart">
                      <c:ext xmlns:c15="http://schemas.microsoft.com/office/drawing/2012/chart" uri="{02D57815-91ED-43cb-92C2-25804820EDAC}">
                        <c15:formulaRef>
                          <c15:sqref>Mean_Cfar!$W$7</c15:sqref>
                        </c15:formulaRef>
                      </c:ext>
                    </c:extLst>
                    <c:numCache>
                      <c:formatCode>0%</c:formatCode>
                      <c:ptCount val="1"/>
                      <c:pt idx="0">
                        <c:v>7.9306969459671098E-2</c:v>
                      </c:pt>
                    </c:numCache>
                  </c:numRef>
                </c:xVal>
                <c:yVal>
                  <c:numRef>
                    <c:extLst xmlns:c15="http://schemas.microsoft.com/office/drawing/2012/chart">
                      <c:ext xmlns:c15="http://schemas.microsoft.com/office/drawing/2012/chart" uri="{02D57815-91ED-43cb-92C2-25804820EDAC}">
                        <c15:formulaRef>
                          <c15:sqref>Mean_Cfar!$X$7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8-1F34-4DB2-93FF-1C58B116B419}"/>
                  </c:ext>
                </c:extLst>
              </c15:ser>
            </c15:filteredScatterSeries>
            <c15:filteredScatterSeries>
              <c15:ser>
                <c:idx val="5"/>
                <c:order val="3"/>
                <c:tx>
                  <c:strRef>
                    <c:extLst xmlns:c15="http://schemas.microsoft.com/office/drawing/2012/chart">
                      <c:ext xmlns:c15="http://schemas.microsoft.com/office/drawing/2012/chart" uri="{02D57815-91ED-43cb-92C2-25804820EDAC}">
                        <c15:formulaRef>
                          <c15:sqref>Mean_Cfar!$V$8</c15:sqref>
                        </c15:formulaRef>
                      </c:ext>
                    </c:extLst>
                    <c:strCache>
                      <c:ptCount val="1"/>
                      <c:pt idx="0">
                        <c:v>CEN M B-B</c:v>
                      </c:pt>
                    </c:strCache>
                  </c:strRef>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Mean_Cfar!$W$8</c15:sqref>
                        </c15:formulaRef>
                      </c:ext>
                    </c:extLst>
                    <c:numCache>
                      <c:formatCode>0%</c:formatCode>
                      <c:ptCount val="1"/>
                      <c:pt idx="0">
                        <c:v>9.6339075959279555E-2</c:v>
                      </c:pt>
                    </c:numCache>
                  </c:numRef>
                </c:xVal>
                <c:yVal>
                  <c:numRef>
                    <c:extLst xmlns:c15="http://schemas.microsoft.com/office/drawing/2012/chart">
                      <c:ext xmlns:c15="http://schemas.microsoft.com/office/drawing/2012/chart" uri="{02D57815-91ED-43cb-92C2-25804820EDAC}">
                        <c15:formulaRef>
                          <c15:sqref>Mean_Cfar!$X$8</c15:sqref>
                        </c15:formulaRef>
                      </c:ext>
                    </c:extLst>
                    <c:numCache>
                      <c:formatCode>0%</c:formatCode>
                      <c:ptCount val="1"/>
                      <c:pt idx="0">
                        <c:v>1.0290524667188723</c:v>
                      </c:pt>
                    </c:numCache>
                  </c:numRef>
                </c:yVal>
                <c:smooth val="0"/>
                <c:extLst xmlns:c15="http://schemas.microsoft.com/office/drawing/2012/chart">
                  <c:ext xmlns:c16="http://schemas.microsoft.com/office/drawing/2014/chart" uri="{C3380CC4-5D6E-409C-BE32-E72D297353CC}">
                    <c16:uniqueId val="{00000009-1F34-4DB2-93FF-1C58B116B419}"/>
                  </c:ext>
                </c:extLst>
              </c15:ser>
            </c15:filteredScatterSeries>
            <c15:filteredScatterSeries>
              <c15:ser>
                <c:idx val="7"/>
                <c:order val="5"/>
                <c:tx>
                  <c:strRef>
                    <c:extLst xmlns:c15="http://schemas.microsoft.com/office/drawing/2012/chart">
                      <c:ext xmlns:c15="http://schemas.microsoft.com/office/drawing/2012/chart" uri="{02D57815-91ED-43cb-92C2-25804820EDAC}">
                        <c15:formulaRef>
                          <c15:sqref>Mean_Cfar!$V$10</c15:sqref>
                        </c15:formulaRef>
                      </c:ext>
                    </c:extLst>
                    <c:strCache>
                      <c:ptCount val="1"/>
                      <c:pt idx="0">
                        <c:v>Wind Base</c:v>
                      </c:pt>
                    </c:strCache>
                  </c:strRef>
                </c:tx>
                <c:spPr>
                  <a:ln w="25400" cap="rnd">
                    <a:noFill/>
                    <a:round/>
                  </a:ln>
                  <a:effectLst/>
                </c:spPr>
                <c:marker>
                  <c:symbol val="circle"/>
                  <c:size val="5"/>
                  <c:spPr>
                    <a:solidFill>
                      <a:schemeClr val="accent2">
                        <a:lumMod val="60000"/>
                      </a:schemeClr>
                    </a:solidFill>
                    <a:ln w="9525">
                      <a:solidFill>
                        <a:schemeClr val="accent2">
                          <a:lumMod val="60000"/>
                        </a:schemeClr>
                      </a:solidFill>
                    </a:ln>
                    <a:effectLst/>
                  </c:spPr>
                </c:marker>
                <c:xVal>
                  <c:numRef>
                    <c:extLst xmlns:c15="http://schemas.microsoft.com/office/drawing/2012/chart">
                      <c:ext xmlns:c15="http://schemas.microsoft.com/office/drawing/2012/chart" uri="{02D57815-91ED-43cb-92C2-25804820EDAC}">
                        <c15:formulaRef>
                          <c15:sqref>Mean_Cfar!$W$10</c15:sqref>
                        </c15:formulaRef>
                      </c:ext>
                    </c:extLst>
                    <c:numCache>
                      <c:formatCode>0%</c:formatCode>
                      <c:ptCount val="1"/>
                      <c:pt idx="0">
                        <c:v>0.23243518047788511</c:v>
                      </c:pt>
                    </c:numCache>
                  </c:numRef>
                </c:xVal>
                <c:yVal>
                  <c:numRef>
                    <c:extLst xmlns:c15="http://schemas.microsoft.com/office/drawing/2012/chart">
                      <c:ext xmlns:c15="http://schemas.microsoft.com/office/drawing/2012/chart" uri="{02D57815-91ED-43cb-92C2-25804820EDAC}">
                        <c15:formulaRef>
                          <c15:sqref>Mean_Cfar!$X$10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A-1F34-4DB2-93FF-1C58B116B419}"/>
                  </c:ext>
                </c:extLst>
              </c15:ser>
            </c15:filteredScatterSeries>
            <c15:filteredScatterSeries>
              <c15:ser>
                <c:idx val="8"/>
                <c:order val="6"/>
                <c:tx>
                  <c:strRef>
                    <c:extLst xmlns:c15="http://schemas.microsoft.com/office/drawing/2012/chart">
                      <c:ext xmlns:c15="http://schemas.microsoft.com/office/drawing/2012/chart" uri="{02D57815-91ED-43cb-92C2-25804820EDAC}">
                        <c15:formulaRef>
                          <c15:sqref>Mean_Cfar!$V$11</c15:sqref>
                        </c15:formulaRef>
                      </c:ext>
                    </c:extLst>
                    <c:strCache>
                      <c:ptCount val="1"/>
                      <c:pt idx="0">
                        <c:v>Wind M B-B</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extLst xmlns:c15="http://schemas.microsoft.com/office/drawing/2012/chart">
                      <c:ext xmlns:c15="http://schemas.microsoft.com/office/drawing/2012/chart" uri="{02D57815-91ED-43cb-92C2-25804820EDAC}">
                        <c15:formulaRef>
                          <c15:sqref>Mean_Cfar!$W$11</c15:sqref>
                        </c15:formulaRef>
                      </c:ext>
                    </c:extLst>
                    <c:numCache>
                      <c:formatCode>0%</c:formatCode>
                      <c:ptCount val="1"/>
                      <c:pt idx="0">
                        <c:v>0.28042704626334519</c:v>
                      </c:pt>
                    </c:numCache>
                  </c:numRef>
                </c:xVal>
                <c:yVal>
                  <c:numRef>
                    <c:extLst xmlns:c15="http://schemas.microsoft.com/office/drawing/2012/chart">
                      <c:ext xmlns:c15="http://schemas.microsoft.com/office/drawing/2012/chart" uri="{02D57815-91ED-43cb-92C2-25804820EDAC}">
                        <c15:formulaRef>
                          <c15:sqref>Mean_Cfar!$X$11</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B-1F34-4DB2-93FF-1C58B116B419}"/>
                  </c:ext>
                </c:extLst>
              </c15:ser>
            </c15:filteredScatterSeries>
            <c15:filteredScatterSeries>
              <c15:ser>
                <c:idx val="10"/>
                <c:order val="8"/>
                <c:tx>
                  <c:strRef>
                    <c:extLst xmlns:c15="http://schemas.microsoft.com/office/drawing/2012/chart">
                      <c:ext xmlns:c15="http://schemas.microsoft.com/office/drawing/2012/chart" uri="{02D57815-91ED-43cb-92C2-25804820EDAC}">
                        <c15:formulaRef>
                          <c15:sqref>Mean_Cfar!$V$13</c15:sqref>
                        </c15:formulaRef>
                      </c:ext>
                    </c:extLst>
                    <c:strCache>
                      <c:ptCount val="1"/>
                      <c:pt idx="0">
                        <c:v>Solar Base</c:v>
                      </c:pt>
                    </c:strCache>
                  </c:strRef>
                </c:tx>
                <c:spPr>
                  <a:ln w="25400" cap="rnd">
                    <a:noFill/>
                    <a:round/>
                  </a:ln>
                  <a:effectLst/>
                </c:spPr>
                <c:marker>
                  <c:symbol val="circle"/>
                  <c:size val="5"/>
                  <c:spPr>
                    <a:solidFill>
                      <a:schemeClr val="accent5">
                        <a:lumMod val="60000"/>
                      </a:schemeClr>
                    </a:solidFill>
                    <a:ln w="9525">
                      <a:solidFill>
                        <a:schemeClr val="accent5">
                          <a:lumMod val="60000"/>
                        </a:schemeClr>
                      </a:solidFill>
                    </a:ln>
                    <a:effectLst/>
                  </c:spPr>
                </c:marker>
                <c:xVal>
                  <c:numRef>
                    <c:extLst xmlns:c15="http://schemas.microsoft.com/office/drawing/2012/chart">
                      <c:ext xmlns:c15="http://schemas.microsoft.com/office/drawing/2012/chart" uri="{02D57815-91ED-43cb-92C2-25804820EDAC}">
                        <c15:formulaRef>
                          <c15:sqref>Mean_Cfar!$W$13</c15:sqref>
                        </c15:formulaRef>
                      </c:ext>
                    </c:extLst>
                    <c:numCache>
                      <c:formatCode>0%</c:formatCode>
                      <c:ptCount val="1"/>
                      <c:pt idx="0">
                        <c:v>0.14015444015444015</c:v>
                      </c:pt>
                    </c:numCache>
                  </c:numRef>
                </c:xVal>
                <c:yVal>
                  <c:numRef>
                    <c:extLst xmlns:c15="http://schemas.microsoft.com/office/drawing/2012/chart">
                      <c:ext xmlns:c15="http://schemas.microsoft.com/office/drawing/2012/chart" uri="{02D57815-91ED-43cb-92C2-25804820EDAC}">
                        <c15:formulaRef>
                          <c15:sqref>Mean_Cfar!$X$13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C-1F34-4DB2-93FF-1C58B116B419}"/>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Mean_Cfar!$V$14</c15:sqref>
                        </c15:formulaRef>
                      </c:ext>
                    </c:extLst>
                    <c:strCache>
                      <c:ptCount val="1"/>
                      <c:pt idx="0">
                        <c:v>Solar M B-B</c:v>
                      </c:pt>
                    </c:strCache>
                  </c:strRef>
                </c:tx>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Ref>
                    <c:extLst xmlns:c15="http://schemas.microsoft.com/office/drawing/2012/chart">
                      <c:ext xmlns:c15="http://schemas.microsoft.com/office/drawing/2012/chart" uri="{02D57815-91ED-43cb-92C2-25804820EDAC}">
                        <c15:formulaRef>
                          <c15:sqref>Mean_Cfar!$W$14</c15:sqref>
                        </c15:formulaRef>
                      </c:ext>
                    </c:extLst>
                    <c:numCache>
                      <c:formatCode>0%</c:formatCode>
                      <c:ptCount val="1"/>
                      <c:pt idx="0">
                        <c:v>0.24864864864864869</c:v>
                      </c:pt>
                    </c:numCache>
                  </c:numRef>
                </c:xVal>
                <c:yVal>
                  <c:numRef>
                    <c:extLst xmlns:c15="http://schemas.microsoft.com/office/drawing/2012/chart">
                      <c:ext xmlns:c15="http://schemas.microsoft.com/office/drawing/2012/chart" uri="{02D57815-91ED-43cb-92C2-25804820EDAC}">
                        <c15:formulaRef>
                          <c15:sqref>Mean_Cfar!$X$14</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D-1F34-4DB2-93FF-1C58B116B419}"/>
                  </c:ext>
                </c:extLst>
              </c15:ser>
            </c15:filteredScatterSeries>
            <c15:filteredScatterSeries>
              <c15:ser>
                <c:idx val="13"/>
                <c:order val="10"/>
                <c:tx>
                  <c:strRef>
                    <c:extLst xmlns:c15="http://schemas.microsoft.com/office/drawing/2012/chart">
                      <c:ext xmlns:c15="http://schemas.microsoft.com/office/drawing/2012/chart" uri="{02D57815-91ED-43cb-92C2-25804820EDAC}">
                        <c15:formulaRef>
                          <c15:sqref>Mean_Cfar!$V$16</c15:sqref>
                        </c15:formulaRef>
                      </c:ext>
                    </c:extLst>
                    <c:strCache>
                      <c:ptCount val="1"/>
                      <c:pt idx="0">
                        <c:v>MRC Base</c:v>
                      </c:pt>
                    </c:strCache>
                  </c:strRef>
                </c:tx>
                <c:spPr>
                  <a:ln w="25400" cap="rnd">
                    <a:no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Mean_Cfar!$W$16</c15:sqref>
                        </c15:formulaRef>
                      </c:ext>
                    </c:extLst>
                    <c:numCache>
                      <c:formatCode>0%</c:formatCode>
                      <c:ptCount val="1"/>
                      <c:pt idx="0">
                        <c:v>6.0933511447352755E-2</c:v>
                      </c:pt>
                    </c:numCache>
                  </c:numRef>
                </c:xVal>
                <c:yVal>
                  <c:numRef>
                    <c:extLst xmlns:c15="http://schemas.microsoft.com/office/drawing/2012/chart">
                      <c:ext xmlns:c15="http://schemas.microsoft.com/office/drawing/2012/chart" uri="{02D57815-91ED-43cb-92C2-25804820EDAC}">
                        <c15:formulaRef>
                          <c15:sqref>Mean_Cfar!$X$16</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E-1F34-4DB2-93FF-1C58B116B419}"/>
                  </c:ext>
                </c:extLst>
              </c15:ser>
            </c15:filteredScatterSeries>
            <c15:filteredScatterSeries>
              <c15:ser>
                <c:idx val="14"/>
                <c:order val="11"/>
                <c:tx>
                  <c:strRef>
                    <c:extLst xmlns:c15="http://schemas.microsoft.com/office/drawing/2012/chart">
                      <c:ext xmlns:c15="http://schemas.microsoft.com/office/drawing/2012/chart" uri="{02D57815-91ED-43cb-92C2-25804820EDAC}">
                        <c15:formulaRef>
                          <c15:sqref>Mean_Cfar!$V$17</c15:sqref>
                        </c15:formulaRef>
                      </c:ext>
                    </c:extLst>
                    <c:strCache>
                      <c:ptCount val="1"/>
                      <c:pt idx="0">
                        <c:v>MRC M B-B</c:v>
                      </c:pt>
                    </c:strCache>
                  </c:strRef>
                </c:tx>
                <c:spPr>
                  <a:ln w="25400" cap="rnd">
                    <a:no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Mean_Cfar!$W$17</c15:sqref>
                        </c15:formulaRef>
                      </c:ext>
                    </c:extLst>
                    <c:numCache>
                      <c:formatCode>0%</c:formatCode>
                      <c:ptCount val="1"/>
                      <c:pt idx="0">
                        <c:v>6.49278505958443E-2</c:v>
                      </c:pt>
                    </c:numCache>
                  </c:numRef>
                </c:xVal>
                <c:yVal>
                  <c:numLit>
                    <c:formatCode>General</c:formatCode>
                    <c:ptCount val="1"/>
                    <c:pt idx="0">
                      <c:v>1</c:v>
                    </c:pt>
                  </c:numLit>
                </c:yVal>
                <c:smooth val="0"/>
                <c:extLst xmlns:c15="http://schemas.microsoft.com/office/drawing/2012/chart">
                  <c:ext xmlns:c16="http://schemas.microsoft.com/office/drawing/2014/chart" uri="{C3380CC4-5D6E-409C-BE32-E72D297353CC}">
                    <c16:uniqueId val="{0000000F-1F34-4DB2-93FF-1C58B116B419}"/>
                  </c:ext>
                </c:extLst>
              </c15:ser>
            </c15:filteredScatterSeries>
            <c15:filteredScatterSeries>
              <c15:ser>
                <c:idx val="16"/>
                <c:order val="12"/>
                <c:tx>
                  <c:strRef>
                    <c:extLst xmlns:c15="http://schemas.microsoft.com/office/drawing/2012/chart">
                      <c:ext xmlns:c15="http://schemas.microsoft.com/office/drawing/2012/chart" uri="{02D57815-91ED-43cb-92C2-25804820EDAC}">
                        <c15:formulaRef>
                          <c15:sqref>Mean_Cfar!$V$19</c15:sqref>
                        </c15:formulaRef>
                      </c:ext>
                    </c:extLst>
                    <c:strCache>
                      <c:ptCount val="1"/>
                      <c:pt idx="0">
                        <c:v>GEN Base</c:v>
                      </c:pt>
                    </c:strCache>
                  </c:strRef>
                </c:tx>
                <c:spPr>
                  <a:ln w="25400" cap="rnd">
                    <a:no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Mean_Cfar!$W$19</c15:sqref>
                        </c15:formulaRef>
                      </c:ext>
                    </c:extLst>
                    <c:numCache>
                      <c:formatCode>0%</c:formatCode>
                      <c:ptCount val="1"/>
                      <c:pt idx="0">
                        <c:v>0.22752542372881357</c:v>
                      </c:pt>
                    </c:numCache>
                  </c:numRef>
                </c:xVal>
                <c:yVal>
                  <c:numRef>
                    <c:extLst xmlns:c15="http://schemas.microsoft.com/office/drawing/2012/chart">
                      <c:ext xmlns:c15="http://schemas.microsoft.com/office/drawing/2012/chart" uri="{02D57815-91ED-43cb-92C2-25804820EDAC}">
                        <c15:formulaRef>
                          <c15:sqref>Mean_Cfar!$X$19</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10-1F34-4DB2-93FF-1C58B116B419}"/>
                  </c:ext>
                </c:extLst>
              </c15:ser>
            </c15:filteredScatterSeries>
            <c15:filteredScatterSeries>
              <c15:ser>
                <c:idx val="17"/>
                <c:order val="13"/>
                <c:tx>
                  <c:strRef>
                    <c:extLst xmlns:c15="http://schemas.microsoft.com/office/drawing/2012/chart">
                      <c:ext xmlns:c15="http://schemas.microsoft.com/office/drawing/2012/chart" uri="{02D57815-91ED-43cb-92C2-25804820EDAC}">
                        <c15:formulaRef>
                          <c15:sqref>Mean_Cfar!$V$20</c15:sqref>
                        </c15:formulaRef>
                      </c:ext>
                    </c:extLst>
                    <c:strCache>
                      <c:ptCount val="1"/>
                      <c:pt idx="0">
                        <c:v>GEN M B-B</c:v>
                      </c:pt>
                    </c:strCache>
                  </c:strRef>
                </c:tx>
                <c:spPr>
                  <a:ln w="25400" cap="rnd">
                    <a:no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Mean_Cfar!$W$20</c15:sqref>
                        </c15:formulaRef>
                      </c:ext>
                    </c:extLst>
                    <c:numCache>
                      <c:formatCode>0%</c:formatCode>
                      <c:ptCount val="1"/>
                      <c:pt idx="0">
                        <c:v>0.23532203389830508</c:v>
                      </c:pt>
                    </c:numCache>
                  </c:numRef>
                </c:xVal>
                <c:yVal>
                  <c:numRef>
                    <c:extLst xmlns:c15="http://schemas.microsoft.com/office/drawing/2012/chart">
                      <c:ext xmlns:c15="http://schemas.microsoft.com/office/drawing/2012/chart" uri="{02D57815-91ED-43cb-92C2-25804820EDAC}">
                        <c15:formulaRef>
                          <c15:sqref>Mean_Cfar!$X$20</c15:sqref>
                        </c15:formulaRef>
                      </c:ext>
                    </c:extLst>
                    <c:numCache>
                      <c:formatCode>0%</c:formatCode>
                      <c:ptCount val="1"/>
                      <c:pt idx="0">
                        <c:v>1.0638983050847459</c:v>
                      </c:pt>
                    </c:numCache>
                  </c:numRef>
                </c:yVal>
                <c:smooth val="0"/>
                <c:extLst xmlns:c15="http://schemas.microsoft.com/office/drawing/2012/chart">
                  <c:ext xmlns:c16="http://schemas.microsoft.com/office/drawing/2014/chart" uri="{C3380CC4-5D6E-409C-BE32-E72D297353CC}">
                    <c16:uniqueId val="{00000011-1F34-4DB2-93FF-1C58B116B419}"/>
                  </c:ext>
                </c:extLst>
              </c15:ser>
            </c15:filteredScatterSeries>
          </c:ext>
        </c:extLst>
      </c:scatterChart>
      <c:valAx>
        <c:axId val="10494961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04942960"/>
        <c:crosses val="autoZero"/>
        <c:crossBetween val="midCat"/>
      </c:valAx>
      <c:valAx>
        <c:axId val="104942960"/>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7"/>
          <c:order val="5"/>
          <c:tx>
            <c:strRef>
              <c:f>Mean_Cfar!$V$10</c:f>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f>Mean_Cfar!$W$10</c:f>
              <c:numCache>
                <c:formatCode>0%</c:formatCode>
                <c:ptCount val="1"/>
                <c:pt idx="0">
                  <c:v>0.23243518047788511</c:v>
                </c:pt>
              </c:numCache>
            </c:numRef>
          </c:xVal>
          <c:yVal>
            <c:numRef>
              <c:f>Mean_Cfar!$X$10</c:f>
              <c:numCache>
                <c:formatCode>0%</c:formatCode>
                <c:ptCount val="1"/>
                <c:pt idx="0">
                  <c:v>1</c:v>
                </c:pt>
              </c:numCache>
            </c:numRef>
          </c:yVal>
          <c:smooth val="0"/>
          <c:extLst>
            <c:ext xmlns:c16="http://schemas.microsoft.com/office/drawing/2014/chart" uri="{C3380CC4-5D6E-409C-BE32-E72D297353CC}">
              <c16:uniqueId val="{00000002-FE8B-460D-AF8E-375D71D9C1E9}"/>
            </c:ext>
          </c:extLst>
        </c:ser>
        <c:ser>
          <c:idx val="10"/>
          <c:order val="8"/>
          <c:tx>
            <c:strRef>
              <c:f>Mean_Cfar!$V$13</c:f>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f>Mean_Cfar!$W$13</c:f>
              <c:numCache>
                <c:formatCode>0%</c:formatCode>
                <c:ptCount val="1"/>
                <c:pt idx="0">
                  <c:v>0.14015444015444015</c:v>
                </c:pt>
              </c:numCache>
            </c:numRef>
          </c:xVal>
          <c:yVal>
            <c:numRef>
              <c:f>Mean_Cfar!$X$13</c:f>
              <c:numCache>
                <c:formatCode>0%</c:formatCode>
                <c:ptCount val="1"/>
                <c:pt idx="0">
                  <c:v>1</c:v>
                </c:pt>
              </c:numCache>
            </c:numRef>
          </c:yVal>
          <c:smooth val="0"/>
          <c:extLst>
            <c:ext xmlns:c16="http://schemas.microsoft.com/office/drawing/2014/chart" uri="{C3380CC4-5D6E-409C-BE32-E72D297353CC}">
              <c16:uniqueId val="{00000003-FE8B-460D-AF8E-375D71D9C1E9}"/>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0"/>
                <c:order val="0"/>
                <c:tx>
                  <c:strRef>
                    <c:extLst>
                      <c:ext uri="{02D57815-91ED-43cb-92C2-25804820EDAC}">
                        <c15:formulaRef>
                          <c15:sqref>Mean_Cfar!$V$3</c15:sqref>
                        </c15:formulaRef>
                      </c:ext>
                    </c:extLst>
                    <c:strCache>
                      <c:ptCount val="1"/>
                      <c:pt idx="0">
                        <c:v>MRD L B-B</c:v>
                      </c:pt>
                    </c:strCache>
                  </c:strRef>
                </c:tx>
                <c:spPr>
                  <a:ln w="25400" cap="rnd">
                    <a:noFill/>
                    <a:round/>
                  </a:ln>
                  <a:effectLst/>
                </c:spPr>
                <c:marker>
                  <c:symbol val="circle"/>
                  <c:size val="5"/>
                  <c:spPr>
                    <a:solidFill>
                      <a:schemeClr val="accent1"/>
                    </a:solidFill>
                    <a:ln w="9525">
                      <a:solidFill>
                        <a:schemeClr val="accent1"/>
                      </a:solidFill>
                    </a:ln>
                    <a:effectLst/>
                  </c:spPr>
                </c:marker>
                <c:xVal>
                  <c:numRef>
                    <c:extLst>
                      <c:ext uri="{02D57815-91ED-43cb-92C2-25804820EDAC}">
                        <c15:formulaRef>
                          <c15:sqref>Mean_Cfar!$W$3</c15:sqref>
                        </c15:formulaRef>
                      </c:ext>
                    </c:extLst>
                    <c:numCache>
                      <c:formatCode>0%</c:formatCode>
                      <c:ptCount val="1"/>
                      <c:pt idx="0">
                        <c:v>9.2210568732580392E-2</c:v>
                      </c:pt>
                    </c:numCache>
                  </c:numRef>
                </c:xVal>
                <c:yVal>
                  <c:numRef>
                    <c:extLst>
                      <c:ext uri="{02D57815-91ED-43cb-92C2-25804820EDAC}">
                        <c15:formulaRef>
                          <c15:sqref>Mean_Cfar!$X$3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6-FE8B-460D-AF8E-375D71D9C1E9}"/>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Mean_Cfar!$V$5</c15:sqref>
                        </c15:formulaRef>
                      </c:ext>
                    </c:extLst>
                    <c:strCache>
                      <c:ptCount val="1"/>
                      <c:pt idx="0">
                        <c:v>MRD M B-B</c:v>
                      </c:pt>
                    </c:strCache>
                  </c:strRef>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Mean_Cfar!$W$5</c15:sqref>
                        </c15:formulaRef>
                      </c:ext>
                    </c:extLst>
                    <c:numCache>
                      <c:formatCode>0%</c:formatCode>
                      <c:ptCount val="1"/>
                      <c:pt idx="0">
                        <c:v>0.12705537335318282</c:v>
                      </c:pt>
                    </c:numCache>
                  </c:numRef>
                </c:xVal>
                <c:yVal>
                  <c:numRef>
                    <c:extLst xmlns:c15="http://schemas.microsoft.com/office/drawing/2012/chart">
                      <c:ext xmlns:c15="http://schemas.microsoft.com/office/drawing/2012/chart" uri="{02D57815-91ED-43cb-92C2-25804820EDAC}">
                        <c15:formulaRef>
                          <c15:sqref>Mean_Cfar!$X$5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7-FE8B-460D-AF8E-375D71D9C1E9}"/>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Mean_Cfar!$V$6</c15:sqref>
                        </c15:formulaRef>
                      </c:ext>
                    </c:extLst>
                    <c:strCache>
                      <c:ptCount val="1"/>
                      <c:pt idx="0">
                        <c:v>CEN L B-B</c:v>
                      </c:pt>
                    </c:strCache>
                  </c:strRef>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Mean_Cfar!$W$6</c15:sqref>
                        </c15:formulaRef>
                      </c:ext>
                    </c:extLst>
                    <c:numCache>
                      <c:formatCode>0%</c:formatCode>
                      <c:ptCount val="1"/>
                      <c:pt idx="0">
                        <c:v>7.7995301487862184E-2</c:v>
                      </c:pt>
                    </c:numCache>
                  </c:numRef>
                </c:xVal>
                <c:yVal>
                  <c:numRef>
                    <c:extLst xmlns:c15="http://schemas.microsoft.com/office/drawing/2012/chart">
                      <c:ext xmlns:c15="http://schemas.microsoft.com/office/drawing/2012/chart" uri="{02D57815-91ED-43cb-92C2-25804820EDAC}">
                        <c15:formulaRef>
                          <c15:sqref>Mean_Cfar!$X$6</c15:sqref>
                        </c15:formulaRef>
                      </c:ext>
                    </c:extLst>
                    <c:numCache>
                      <c:formatCode>0%</c:formatCode>
                      <c:ptCount val="1"/>
                      <c:pt idx="0">
                        <c:v>0.99929522317932651</c:v>
                      </c:pt>
                    </c:numCache>
                  </c:numRef>
                </c:yVal>
                <c:smooth val="0"/>
                <c:extLst xmlns:c15="http://schemas.microsoft.com/office/drawing/2012/chart">
                  <c:ext xmlns:c16="http://schemas.microsoft.com/office/drawing/2014/chart" uri="{C3380CC4-5D6E-409C-BE32-E72D297353CC}">
                    <c16:uniqueId val="{00000008-FE8B-460D-AF8E-375D71D9C1E9}"/>
                  </c:ext>
                </c:extLst>
              </c15:ser>
            </c15:filteredScatterSeries>
            <c15:filteredScatterSeries>
              <c15:ser>
                <c:idx val="5"/>
                <c:order val="3"/>
                <c:tx>
                  <c:strRef>
                    <c:extLst xmlns:c15="http://schemas.microsoft.com/office/drawing/2012/chart">
                      <c:ext xmlns:c15="http://schemas.microsoft.com/office/drawing/2012/chart" uri="{02D57815-91ED-43cb-92C2-25804820EDAC}">
                        <c15:formulaRef>
                          <c15:sqref>Mean_Cfar!$V$8</c15:sqref>
                        </c15:formulaRef>
                      </c:ext>
                    </c:extLst>
                    <c:strCache>
                      <c:ptCount val="1"/>
                      <c:pt idx="0">
                        <c:v>CEN M B-B</c:v>
                      </c:pt>
                    </c:strCache>
                  </c:strRef>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Mean_Cfar!$W$8</c15:sqref>
                        </c15:formulaRef>
                      </c:ext>
                    </c:extLst>
                    <c:numCache>
                      <c:formatCode>0%</c:formatCode>
                      <c:ptCount val="1"/>
                      <c:pt idx="0">
                        <c:v>9.6339075959279555E-2</c:v>
                      </c:pt>
                    </c:numCache>
                  </c:numRef>
                </c:xVal>
                <c:yVal>
                  <c:numRef>
                    <c:extLst xmlns:c15="http://schemas.microsoft.com/office/drawing/2012/chart">
                      <c:ext xmlns:c15="http://schemas.microsoft.com/office/drawing/2012/chart" uri="{02D57815-91ED-43cb-92C2-25804820EDAC}">
                        <c15:formulaRef>
                          <c15:sqref>Mean_Cfar!$X$8</c15:sqref>
                        </c15:formulaRef>
                      </c:ext>
                    </c:extLst>
                    <c:numCache>
                      <c:formatCode>0%</c:formatCode>
                      <c:ptCount val="1"/>
                      <c:pt idx="0">
                        <c:v>1.0290524667188723</c:v>
                      </c:pt>
                    </c:numCache>
                  </c:numRef>
                </c:yVal>
                <c:smooth val="0"/>
                <c:extLst xmlns:c15="http://schemas.microsoft.com/office/drawing/2012/chart">
                  <c:ext xmlns:c16="http://schemas.microsoft.com/office/drawing/2014/chart" uri="{C3380CC4-5D6E-409C-BE32-E72D297353CC}">
                    <c16:uniqueId val="{00000009-FE8B-460D-AF8E-375D71D9C1E9}"/>
                  </c:ext>
                </c:extLst>
              </c15:ser>
            </c15:filteredScatterSeries>
            <c15:filteredScatterSeries>
              <c15:ser>
                <c:idx val="6"/>
                <c:order val="4"/>
                <c:tx>
                  <c:strRef>
                    <c:extLst xmlns:c15="http://schemas.microsoft.com/office/drawing/2012/chart">
                      <c:ext xmlns:c15="http://schemas.microsoft.com/office/drawing/2012/chart" uri="{02D57815-91ED-43cb-92C2-25804820EDAC}">
                        <c15:formulaRef>
                          <c15:sqref>Mean_Cfar!$V$9</c15:sqref>
                        </c15:formulaRef>
                      </c:ext>
                    </c:extLst>
                    <c:strCache>
                      <c:ptCount val="1"/>
                      <c:pt idx="0">
                        <c:v>Wind L B-B</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extLst xmlns:c15="http://schemas.microsoft.com/office/drawing/2012/chart">
                      <c:ext xmlns:c15="http://schemas.microsoft.com/office/drawing/2012/chart" uri="{02D57815-91ED-43cb-92C2-25804820EDAC}">
                        <c15:formulaRef>
                          <c15:sqref>Mean_Cfar!$W$9</c15:sqref>
                        </c15:formulaRef>
                      </c:ext>
                    </c:extLst>
                    <c:numCache>
                      <c:formatCode>0%</c:formatCode>
                      <c:ptCount val="1"/>
                      <c:pt idx="0">
                        <c:v>0.21209964412811388</c:v>
                      </c:pt>
                    </c:numCache>
                  </c:numRef>
                </c:xVal>
                <c:yVal>
                  <c:numRef>
                    <c:extLst xmlns:c15="http://schemas.microsoft.com/office/drawing/2012/chart">
                      <c:ext xmlns:c15="http://schemas.microsoft.com/office/drawing/2012/chart" uri="{02D57815-91ED-43cb-92C2-25804820EDAC}">
                        <c15:formulaRef>
                          <c15:sqref>Mean_Cfar!$X$9</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A-FE8B-460D-AF8E-375D71D9C1E9}"/>
                  </c:ext>
                </c:extLst>
              </c15:ser>
            </c15:filteredScatterSeries>
            <c15:filteredScatterSeries>
              <c15:ser>
                <c:idx val="8"/>
                <c:order val="6"/>
                <c:tx>
                  <c:strRef>
                    <c:extLst xmlns:c15="http://schemas.microsoft.com/office/drawing/2012/chart">
                      <c:ext xmlns:c15="http://schemas.microsoft.com/office/drawing/2012/chart" uri="{02D57815-91ED-43cb-92C2-25804820EDAC}">
                        <c15:formulaRef>
                          <c15:sqref>Mean_Cfar!$V$11</c15:sqref>
                        </c15:formulaRef>
                      </c:ext>
                    </c:extLst>
                    <c:strCache>
                      <c:ptCount val="1"/>
                      <c:pt idx="0">
                        <c:v>Wind M B-B</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extLst xmlns:c15="http://schemas.microsoft.com/office/drawing/2012/chart">
                      <c:ext xmlns:c15="http://schemas.microsoft.com/office/drawing/2012/chart" uri="{02D57815-91ED-43cb-92C2-25804820EDAC}">
                        <c15:formulaRef>
                          <c15:sqref>Mean_Cfar!$W$11</c15:sqref>
                        </c15:formulaRef>
                      </c:ext>
                    </c:extLst>
                    <c:numCache>
                      <c:formatCode>0%</c:formatCode>
                      <c:ptCount val="1"/>
                      <c:pt idx="0">
                        <c:v>0.28042704626334519</c:v>
                      </c:pt>
                    </c:numCache>
                  </c:numRef>
                </c:xVal>
                <c:yVal>
                  <c:numRef>
                    <c:extLst xmlns:c15="http://schemas.microsoft.com/office/drawing/2012/chart">
                      <c:ext xmlns:c15="http://schemas.microsoft.com/office/drawing/2012/chart" uri="{02D57815-91ED-43cb-92C2-25804820EDAC}">
                        <c15:formulaRef>
                          <c15:sqref>Mean_Cfar!$X$11</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B-FE8B-460D-AF8E-375D71D9C1E9}"/>
                  </c:ext>
                </c:extLst>
              </c15:ser>
            </c15:filteredScatterSeries>
            <c15:filteredScatterSeries>
              <c15:ser>
                <c:idx val="9"/>
                <c:order val="7"/>
                <c:tx>
                  <c:strRef>
                    <c:extLst xmlns:c15="http://schemas.microsoft.com/office/drawing/2012/chart">
                      <c:ext xmlns:c15="http://schemas.microsoft.com/office/drawing/2012/chart" uri="{02D57815-91ED-43cb-92C2-25804820EDAC}">
                        <c15:formulaRef>
                          <c15:sqref>Mean_Cfar!$V$12</c15:sqref>
                        </c15:formulaRef>
                      </c:ext>
                    </c:extLst>
                    <c:strCache>
                      <c:ptCount val="1"/>
                      <c:pt idx="0">
                        <c:v>Solar L B-B</c:v>
                      </c:pt>
                    </c:strCache>
                  </c:strRef>
                </c:tx>
                <c:spPr>
                  <a:ln w="25400" cap="rnd">
                    <a:noFill/>
                    <a:round/>
                  </a:ln>
                  <a:effectLst/>
                </c:spPr>
                <c:marker>
                  <c:symbol val="circle"/>
                  <c:size val="5"/>
                  <c:spPr>
                    <a:solidFill>
                      <a:schemeClr val="accent4">
                        <a:lumMod val="60000"/>
                      </a:schemeClr>
                    </a:solidFill>
                    <a:ln w="9525">
                      <a:solidFill>
                        <a:schemeClr val="accent4">
                          <a:lumMod val="60000"/>
                        </a:schemeClr>
                      </a:solidFill>
                    </a:ln>
                    <a:effectLst/>
                  </c:spPr>
                </c:marker>
                <c:xVal>
                  <c:numRef>
                    <c:extLst xmlns:c15="http://schemas.microsoft.com/office/drawing/2012/chart">
                      <c:ext xmlns:c15="http://schemas.microsoft.com/office/drawing/2012/chart" uri="{02D57815-91ED-43cb-92C2-25804820EDAC}">
                        <c15:formulaRef>
                          <c15:sqref>Mean_Cfar!$W$12</c15:sqref>
                        </c15:formulaRef>
                      </c:ext>
                    </c:extLst>
                    <c:numCache>
                      <c:formatCode>0%</c:formatCode>
                      <c:ptCount val="1"/>
                      <c:pt idx="0">
                        <c:v>0.1333976833976834</c:v>
                      </c:pt>
                    </c:numCache>
                  </c:numRef>
                </c:xVal>
                <c:yVal>
                  <c:numRef>
                    <c:extLst xmlns:c15="http://schemas.microsoft.com/office/drawing/2012/chart">
                      <c:ext xmlns:c15="http://schemas.microsoft.com/office/drawing/2012/chart" uri="{02D57815-91ED-43cb-92C2-25804820EDAC}">
                        <c15:formulaRef>
                          <c15:sqref>Mean_Cfar!$X$12</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C-FE8B-460D-AF8E-375D71D9C1E9}"/>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Mean_Cfar!$V$14</c15:sqref>
                        </c15:formulaRef>
                      </c:ext>
                    </c:extLst>
                    <c:strCache>
                      <c:ptCount val="1"/>
                      <c:pt idx="0">
                        <c:v>Solar M B-B</c:v>
                      </c:pt>
                    </c:strCache>
                  </c:strRef>
                </c:tx>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Ref>
                    <c:extLst xmlns:c15="http://schemas.microsoft.com/office/drawing/2012/chart">
                      <c:ext xmlns:c15="http://schemas.microsoft.com/office/drawing/2012/chart" uri="{02D57815-91ED-43cb-92C2-25804820EDAC}">
                        <c15:formulaRef>
                          <c15:sqref>Mean_Cfar!$W$14</c15:sqref>
                        </c15:formulaRef>
                      </c:ext>
                    </c:extLst>
                    <c:numCache>
                      <c:formatCode>0%</c:formatCode>
                      <c:ptCount val="1"/>
                      <c:pt idx="0">
                        <c:v>0.24864864864864869</c:v>
                      </c:pt>
                    </c:numCache>
                  </c:numRef>
                </c:xVal>
                <c:yVal>
                  <c:numRef>
                    <c:extLst xmlns:c15="http://schemas.microsoft.com/office/drawing/2012/chart">
                      <c:ext xmlns:c15="http://schemas.microsoft.com/office/drawing/2012/chart" uri="{02D57815-91ED-43cb-92C2-25804820EDAC}">
                        <c15:formulaRef>
                          <c15:sqref>Mean_Cfar!$X$14</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D-FE8B-460D-AF8E-375D71D9C1E9}"/>
                  </c:ext>
                </c:extLst>
              </c15:ser>
            </c15:filteredScatterSeries>
            <c15:filteredScatterSeries>
              <c15:ser>
                <c:idx val="12"/>
                <c:order val="10"/>
                <c:tx>
                  <c:strRef>
                    <c:extLst xmlns:c15="http://schemas.microsoft.com/office/drawing/2012/chart">
                      <c:ext xmlns:c15="http://schemas.microsoft.com/office/drawing/2012/chart" uri="{02D57815-91ED-43cb-92C2-25804820EDAC}">
                        <c15:formulaRef>
                          <c15:sqref>Mean_Cfar!$V$15</c15:sqref>
                        </c15:formulaRef>
                      </c:ext>
                    </c:extLst>
                    <c:strCache>
                      <c:ptCount val="1"/>
                      <c:pt idx="0">
                        <c:v>MRC L B-B</c:v>
                      </c:pt>
                    </c:strCache>
                  </c:strRef>
                </c:tx>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Mean_Cfar!$W$15</c15:sqref>
                        </c15:formulaRef>
                      </c:ext>
                    </c:extLst>
                    <c:numCache>
                      <c:formatCode>0%</c:formatCode>
                      <c:ptCount val="1"/>
                      <c:pt idx="0">
                        <c:v>5.6172047561733697E-2</c:v>
                      </c:pt>
                    </c:numCache>
                  </c:numRef>
                </c:xVal>
                <c:yVal>
                  <c:numRef>
                    <c:extLst xmlns:c15="http://schemas.microsoft.com/office/drawing/2012/chart">
                      <c:ext xmlns:c15="http://schemas.microsoft.com/office/drawing/2012/chart" uri="{02D57815-91ED-43cb-92C2-25804820EDAC}">
                        <c15:formulaRef>
                          <c15:sqref>Mean_Cfar!$X$15</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E-FE8B-460D-AF8E-375D71D9C1E9}"/>
                  </c:ext>
                </c:extLst>
              </c15:ser>
            </c15:filteredScatterSeries>
            <c15:filteredScatterSeries>
              <c15:ser>
                <c:idx val="14"/>
                <c:order val="11"/>
                <c:tx>
                  <c:strRef>
                    <c:extLst xmlns:c15="http://schemas.microsoft.com/office/drawing/2012/chart">
                      <c:ext xmlns:c15="http://schemas.microsoft.com/office/drawing/2012/chart" uri="{02D57815-91ED-43cb-92C2-25804820EDAC}">
                        <c15:formulaRef>
                          <c15:sqref>Mean_Cfar!$V$17</c15:sqref>
                        </c15:formulaRef>
                      </c:ext>
                    </c:extLst>
                    <c:strCache>
                      <c:ptCount val="1"/>
                      <c:pt idx="0">
                        <c:v>MRC M B-B</c:v>
                      </c:pt>
                    </c:strCache>
                  </c:strRef>
                </c:tx>
                <c:spPr>
                  <a:ln w="25400" cap="rnd">
                    <a:no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Mean_Cfar!$W$17</c15:sqref>
                        </c15:formulaRef>
                      </c:ext>
                    </c:extLst>
                    <c:numCache>
                      <c:formatCode>0%</c:formatCode>
                      <c:ptCount val="1"/>
                      <c:pt idx="0">
                        <c:v>6.49278505958443E-2</c:v>
                      </c:pt>
                    </c:numCache>
                  </c:numRef>
                </c:xVal>
                <c:yVal>
                  <c:numLit>
                    <c:formatCode>General</c:formatCode>
                    <c:ptCount val="1"/>
                    <c:pt idx="0">
                      <c:v>1</c:v>
                    </c:pt>
                  </c:numLit>
                </c:yVal>
                <c:smooth val="0"/>
                <c:extLst xmlns:c15="http://schemas.microsoft.com/office/drawing/2012/chart">
                  <c:ext xmlns:c16="http://schemas.microsoft.com/office/drawing/2014/chart" uri="{C3380CC4-5D6E-409C-BE32-E72D297353CC}">
                    <c16:uniqueId val="{0000000F-FE8B-460D-AF8E-375D71D9C1E9}"/>
                  </c:ext>
                </c:extLst>
              </c15:ser>
            </c15:filteredScatterSeries>
            <c15:filteredScatterSeries>
              <c15:ser>
                <c:idx val="15"/>
                <c:order val="12"/>
                <c:tx>
                  <c:strRef>
                    <c:extLst xmlns:c15="http://schemas.microsoft.com/office/drawing/2012/chart">
                      <c:ext xmlns:c15="http://schemas.microsoft.com/office/drawing/2012/chart" uri="{02D57815-91ED-43cb-92C2-25804820EDAC}">
                        <c15:formulaRef>
                          <c15:sqref>Mean_Cfar!$V$18</c15:sqref>
                        </c15:formulaRef>
                      </c:ext>
                    </c:extLst>
                    <c:strCache>
                      <c:ptCount val="1"/>
                      <c:pt idx="0">
                        <c:v>GEN L B-B</c:v>
                      </c:pt>
                    </c:strCache>
                  </c:strRef>
                </c:tx>
                <c:spPr>
                  <a:ln w="25400" cap="rnd">
                    <a:no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Mean_Cfar!$W$18</c15:sqref>
                        </c15:formulaRef>
                      </c:ext>
                    </c:extLst>
                    <c:numCache>
                      <c:formatCode>0%</c:formatCode>
                      <c:ptCount val="1"/>
                      <c:pt idx="0">
                        <c:v>0.20549152542372881</c:v>
                      </c:pt>
                    </c:numCache>
                  </c:numRef>
                </c:xVal>
                <c:yVal>
                  <c:numRef>
                    <c:extLst xmlns:c15="http://schemas.microsoft.com/office/drawing/2012/chart">
                      <c:ext xmlns:c15="http://schemas.microsoft.com/office/drawing/2012/chart" uri="{02D57815-91ED-43cb-92C2-25804820EDAC}">
                        <c15:formulaRef>
                          <c15:sqref>Mean_Cfar!$X$18</c15:sqref>
                        </c15:formulaRef>
                      </c:ext>
                    </c:extLst>
                    <c:numCache>
                      <c:formatCode>0%</c:formatCode>
                      <c:ptCount val="1"/>
                      <c:pt idx="0">
                        <c:v>0.99108474576271188</c:v>
                      </c:pt>
                    </c:numCache>
                  </c:numRef>
                </c:yVal>
                <c:smooth val="0"/>
                <c:extLst xmlns:c15="http://schemas.microsoft.com/office/drawing/2012/chart">
                  <c:ext xmlns:c16="http://schemas.microsoft.com/office/drawing/2014/chart" uri="{C3380CC4-5D6E-409C-BE32-E72D297353CC}">
                    <c16:uniqueId val="{00000010-FE8B-460D-AF8E-375D71D9C1E9}"/>
                  </c:ext>
                </c:extLst>
              </c15:ser>
            </c15:filteredScatterSeries>
            <c15:filteredScatterSeries>
              <c15:ser>
                <c:idx val="17"/>
                <c:order val="13"/>
                <c:tx>
                  <c:strRef>
                    <c:extLst xmlns:c15="http://schemas.microsoft.com/office/drawing/2012/chart">
                      <c:ext xmlns:c15="http://schemas.microsoft.com/office/drawing/2012/chart" uri="{02D57815-91ED-43cb-92C2-25804820EDAC}">
                        <c15:formulaRef>
                          <c15:sqref>Mean_Cfar!$V$20</c15:sqref>
                        </c15:formulaRef>
                      </c:ext>
                    </c:extLst>
                    <c:strCache>
                      <c:ptCount val="1"/>
                      <c:pt idx="0">
                        <c:v>GEN M B-B</c:v>
                      </c:pt>
                    </c:strCache>
                  </c:strRef>
                </c:tx>
                <c:spPr>
                  <a:ln w="25400" cap="rnd">
                    <a:no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Mean_Cfar!$W$20</c15:sqref>
                        </c15:formulaRef>
                      </c:ext>
                    </c:extLst>
                    <c:numCache>
                      <c:formatCode>0%</c:formatCode>
                      <c:ptCount val="1"/>
                      <c:pt idx="0">
                        <c:v>0.23532203389830508</c:v>
                      </c:pt>
                    </c:numCache>
                  </c:numRef>
                </c:xVal>
                <c:yVal>
                  <c:numRef>
                    <c:extLst xmlns:c15="http://schemas.microsoft.com/office/drawing/2012/chart">
                      <c:ext xmlns:c15="http://schemas.microsoft.com/office/drawing/2012/chart" uri="{02D57815-91ED-43cb-92C2-25804820EDAC}">
                        <c15:formulaRef>
                          <c15:sqref>Mean_Cfar!$X$20</c15:sqref>
                        </c15:formulaRef>
                      </c:ext>
                    </c:extLst>
                    <c:numCache>
                      <c:formatCode>0%</c:formatCode>
                      <c:ptCount val="1"/>
                      <c:pt idx="0">
                        <c:v>1.0638983050847459</c:v>
                      </c:pt>
                    </c:numCache>
                  </c:numRef>
                </c:yVal>
                <c:smooth val="0"/>
                <c:extLst xmlns:c15="http://schemas.microsoft.com/office/drawing/2012/chart">
                  <c:ext xmlns:c16="http://schemas.microsoft.com/office/drawing/2014/chart" uri="{C3380CC4-5D6E-409C-BE32-E72D297353CC}">
                    <c16:uniqueId val="{00000011-FE8B-460D-AF8E-375D71D9C1E9}"/>
                  </c:ext>
                </c:extLst>
              </c15:ser>
            </c15:filteredScatterSeries>
          </c:ext>
        </c:extLst>
      </c:scatterChart>
      <c:valAx>
        <c:axId val="10494961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04942960"/>
        <c:crosses val="autoZero"/>
        <c:crossBetween val="midCat"/>
      </c:valAx>
      <c:valAx>
        <c:axId val="104942960"/>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4"/>
          <c:order val="3"/>
          <c:tx>
            <c:strRef>
              <c:f>Mean_Cfar_CapsMarket500!$V$7</c:f>
              <c:strCache>
                <c:ptCount val="1"/>
                <c:pt idx="0">
                  <c:v>Wind Base 500</c:v>
                </c:pt>
              </c:strCache>
            </c:strRef>
          </c:tx>
          <c:spPr>
            <a:ln w="25400" cap="rnd">
              <a:noFill/>
              <a:round/>
            </a:ln>
            <a:effectLst/>
          </c:spPr>
          <c:marker>
            <c:symbol val="star"/>
            <c:size val="14"/>
            <c:spPr>
              <a:noFill/>
              <a:ln w="9525">
                <a:solidFill>
                  <a:srgbClr val="70AD47"/>
                </a:solidFill>
                <a:prstDash val="solid"/>
              </a:ln>
              <a:effectLst/>
            </c:spPr>
          </c:marker>
          <c:xVal>
            <c:numRef>
              <c:f>Mean_Cfar_CapsMarket500!$W$7</c:f>
              <c:numCache>
                <c:formatCode>0%</c:formatCode>
                <c:ptCount val="1"/>
                <c:pt idx="0">
                  <c:v>0.15648195221148958</c:v>
                </c:pt>
              </c:numCache>
            </c:numRef>
          </c:xVal>
          <c:yVal>
            <c:numRef>
              <c:f>Mean_Cfar_CapsMarket500!$X$7</c:f>
              <c:numCache>
                <c:formatCode>0%</c:formatCode>
                <c:ptCount val="1"/>
                <c:pt idx="0">
                  <c:v>1</c:v>
                </c:pt>
              </c:numCache>
            </c:numRef>
          </c:yVal>
          <c:smooth val="0"/>
          <c:extLst>
            <c:ext xmlns:c16="http://schemas.microsoft.com/office/drawing/2014/chart" uri="{C3380CC4-5D6E-409C-BE32-E72D297353CC}">
              <c16:uniqueId val="{00000001-446A-4CD6-B4C2-CBFBBF703267}"/>
            </c:ext>
          </c:extLst>
        </c:ser>
        <c:ser>
          <c:idx val="7"/>
          <c:order val="6"/>
          <c:tx>
            <c:strRef>
              <c:f>Mean_Cfar_CapsMarket500!$V$10</c:f>
              <c:strCache>
                <c:ptCount val="1"/>
                <c:pt idx="0">
                  <c:v>Solar Base 500</c:v>
                </c:pt>
              </c:strCache>
            </c:strRef>
          </c:tx>
          <c:spPr>
            <a:ln w="25400" cap="rnd">
              <a:noFill/>
              <a:round/>
            </a:ln>
            <a:effectLst/>
          </c:spPr>
          <c:marker>
            <c:symbol val="circle"/>
            <c:size val="14"/>
            <c:spPr>
              <a:solidFill>
                <a:srgbClr val="FFC000"/>
              </a:solidFill>
              <a:ln w="25400">
                <a:noFill/>
              </a:ln>
              <a:effectLst/>
            </c:spPr>
          </c:marker>
          <c:xVal>
            <c:numRef>
              <c:f>Mean_Cfar_CapsMarket500!$W$10</c:f>
              <c:numCache>
                <c:formatCode>0%</c:formatCode>
                <c:ptCount val="1"/>
                <c:pt idx="0">
                  <c:v>0.12741312741312741</c:v>
                </c:pt>
              </c:numCache>
            </c:numRef>
          </c:xVal>
          <c:yVal>
            <c:numRef>
              <c:f>Mean_Cfar_CapsMarket500!$X$10</c:f>
              <c:numCache>
                <c:formatCode>0%</c:formatCode>
                <c:ptCount val="1"/>
                <c:pt idx="0">
                  <c:v>1</c:v>
                </c:pt>
              </c:numCache>
            </c:numRef>
          </c:yVal>
          <c:smooth val="0"/>
          <c:extLst>
            <c:ext xmlns:c16="http://schemas.microsoft.com/office/drawing/2014/chart" uri="{C3380CC4-5D6E-409C-BE32-E72D297353CC}">
              <c16:uniqueId val="{00000002-446A-4CD6-B4C2-CBFBBF703267}"/>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Mean_Cfar_CapsMarket500!$V$3</c15:sqref>
                        </c15:formulaRef>
                      </c:ext>
                    </c:extLst>
                    <c:strCache>
                      <c:ptCount val="1"/>
                      <c:pt idx="0">
                        <c:v>MRD L B-B 500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Mean_Cfar_CapsMarket500!$W$3</c15:sqref>
                        </c15:formulaRef>
                      </c:ext>
                    </c:extLst>
                    <c:numCache>
                      <c:formatCode>0%</c:formatCode>
                      <c:ptCount val="1"/>
                      <c:pt idx="0">
                        <c:v>8.6390042422682153E-2</c:v>
                      </c:pt>
                    </c:numCache>
                  </c:numRef>
                </c:xVal>
                <c:yVal>
                  <c:numRef>
                    <c:extLst>
                      <c:ext uri="{02D57815-91ED-43cb-92C2-25804820EDAC}">
                        <c15:formulaRef>
                          <c15:sqref>Mean_Cfar_CapsMarket500!$X$3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4-446A-4CD6-B4C2-CBFBBF703267}"/>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Mean_Cfar_CapsMarket500!$V$5</c15:sqref>
                        </c15:formulaRef>
                      </c:ext>
                    </c:extLst>
                    <c:strCache>
                      <c:ptCount val="1"/>
                      <c:pt idx="0">
                        <c:v>MRD M B-B 500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Mean_Cfar_CapsMarket500!$W$5</c15:sqref>
                        </c15:formulaRef>
                      </c:ext>
                    </c:extLst>
                    <c:numCache>
                      <c:formatCode>0%</c:formatCode>
                      <c:ptCount val="1"/>
                      <c:pt idx="0">
                        <c:v>0.12125723368293802</c:v>
                      </c:pt>
                    </c:numCache>
                  </c:numRef>
                </c:xVal>
                <c:yVal>
                  <c:numRef>
                    <c:extLst xmlns:c15="http://schemas.microsoft.com/office/drawing/2012/chart">
                      <c:ext xmlns:c15="http://schemas.microsoft.com/office/drawing/2012/chart" uri="{02D57815-91ED-43cb-92C2-25804820EDAC}">
                        <c15:formulaRef>
                          <c15:sqref>Mean_Cfar_CapsMarket500!$X$5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5-446A-4CD6-B4C2-CBFBBF703267}"/>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Mean_Cfar_CapsMarket500!$V$6</c15:sqref>
                        </c15:formulaRef>
                      </c:ext>
                    </c:extLst>
                    <c:strCache>
                      <c:ptCount val="1"/>
                      <c:pt idx="0">
                        <c:v>Wind L B-B 500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Mean_Cfar_CapsMarket500!$W$6</c15:sqref>
                        </c15:formulaRef>
                      </c:ext>
                    </c:extLst>
                    <c:numCache>
                      <c:formatCode>0%</c:formatCode>
                      <c:ptCount val="1"/>
                      <c:pt idx="0">
                        <c:v>0.15434672089476362</c:v>
                      </c:pt>
                    </c:numCache>
                  </c:numRef>
                </c:xVal>
                <c:yVal>
                  <c:numRef>
                    <c:extLst xmlns:c15="http://schemas.microsoft.com/office/drawing/2012/chart">
                      <c:ext xmlns:c15="http://schemas.microsoft.com/office/drawing/2012/chart" uri="{02D57815-91ED-43cb-92C2-25804820EDAC}">
                        <c15:formulaRef>
                          <c15:sqref>Mean_Cfar_CapsMarket500!$X$6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446A-4CD6-B4C2-CBFBBF703267}"/>
                  </c:ext>
                </c:extLst>
              </c15:ser>
            </c15:filteredScatterSeries>
            <c15:filteredScatterSeries>
              <c15:ser>
                <c:idx val="5"/>
                <c:order val="4"/>
                <c:tx>
                  <c:strRef>
                    <c:extLst xmlns:c15="http://schemas.microsoft.com/office/drawing/2012/chart">
                      <c:ext xmlns:c15="http://schemas.microsoft.com/office/drawing/2012/chart" uri="{02D57815-91ED-43cb-92C2-25804820EDAC}">
                        <c15:formulaRef>
                          <c15:sqref>Mean_Cfar_CapsMarket500!$V$8</c15:sqref>
                        </c15:formulaRef>
                      </c:ext>
                    </c:extLst>
                    <c:strCache>
                      <c:ptCount val="1"/>
                      <c:pt idx="0">
                        <c:v>Wind M B-B 500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Mean_Cfar_CapsMarket500!$W$8</c15:sqref>
                        </c15:formulaRef>
                      </c:ext>
                    </c:extLst>
                    <c:numCache>
                      <c:formatCode>0%</c:formatCode>
                      <c:ptCount val="1"/>
                      <c:pt idx="0">
                        <c:v>0.21525165226232845</c:v>
                      </c:pt>
                    </c:numCache>
                  </c:numRef>
                </c:xVal>
                <c:yVal>
                  <c:numRef>
                    <c:extLst xmlns:c15="http://schemas.microsoft.com/office/drawing/2012/chart">
                      <c:ext xmlns:c15="http://schemas.microsoft.com/office/drawing/2012/chart" uri="{02D57815-91ED-43cb-92C2-25804820EDAC}">
                        <c15:formulaRef>
                          <c15:sqref>Mean_Cfar_CapsMarket500!$X$8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446A-4CD6-B4C2-CBFBBF703267}"/>
                  </c:ext>
                </c:extLst>
              </c15:ser>
            </c15:filteredScatterSeries>
            <c15:filteredScatterSeries>
              <c15:ser>
                <c:idx val="6"/>
                <c:order val="5"/>
                <c:tx>
                  <c:strRef>
                    <c:extLst xmlns:c15="http://schemas.microsoft.com/office/drawing/2012/chart">
                      <c:ext xmlns:c15="http://schemas.microsoft.com/office/drawing/2012/chart" uri="{02D57815-91ED-43cb-92C2-25804820EDAC}">
                        <c15:formulaRef>
                          <c15:sqref>Mean_Cfar_CapsMarket500!$V$9</c15:sqref>
                        </c15:formulaRef>
                      </c:ext>
                    </c:extLst>
                    <c:strCache>
                      <c:ptCount val="1"/>
                      <c:pt idx="0">
                        <c:v>Solar L B-B 500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Mean_Cfar_CapsMarket500!$W$9</c15:sqref>
                        </c15:formulaRef>
                      </c:ext>
                    </c:extLst>
                    <c:numCache>
                      <c:formatCode>0%</c:formatCode>
                      <c:ptCount val="1"/>
                      <c:pt idx="0">
                        <c:v>0.12162162162162163</c:v>
                      </c:pt>
                    </c:numCache>
                  </c:numRef>
                </c:xVal>
                <c:yVal>
                  <c:numRef>
                    <c:extLst xmlns:c15="http://schemas.microsoft.com/office/drawing/2012/chart">
                      <c:ext xmlns:c15="http://schemas.microsoft.com/office/drawing/2012/chart" uri="{02D57815-91ED-43cb-92C2-25804820EDAC}">
                        <c15:formulaRef>
                          <c15:sqref>Mean_Cfar_CapsMarket500!$X$9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446A-4CD6-B4C2-CBFBBF703267}"/>
                  </c:ext>
                </c:extLst>
              </c15:ser>
            </c15:filteredScatterSeries>
            <c15:filteredScatterSeries>
              <c15:ser>
                <c:idx val="8"/>
                <c:order val="7"/>
                <c:tx>
                  <c:strRef>
                    <c:extLst xmlns:c15="http://schemas.microsoft.com/office/drawing/2012/chart">
                      <c:ext xmlns:c15="http://schemas.microsoft.com/office/drawing/2012/chart" uri="{02D57815-91ED-43cb-92C2-25804820EDAC}">
                        <c15:formulaRef>
                          <c15:sqref>Mean_Cfar_CapsMarket500!$V$11</c15:sqref>
                        </c15:formulaRef>
                      </c:ext>
                    </c:extLst>
                    <c:strCache>
                      <c:ptCount val="1"/>
                      <c:pt idx="0">
                        <c:v>Solar M B-B 500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Mean_Cfar_CapsMarket500!$W$11</c15:sqref>
                        </c15:formulaRef>
                      </c:ext>
                    </c:extLst>
                    <c:numCache>
                      <c:formatCode>0%</c:formatCode>
                      <c:ptCount val="1"/>
                      <c:pt idx="0">
                        <c:v>0.17490347490347491</c:v>
                      </c:pt>
                    </c:numCache>
                  </c:numRef>
                </c:xVal>
                <c:yVal>
                  <c:numRef>
                    <c:extLst xmlns:c15="http://schemas.microsoft.com/office/drawing/2012/chart">
                      <c:ext xmlns:c15="http://schemas.microsoft.com/office/drawing/2012/chart" uri="{02D57815-91ED-43cb-92C2-25804820EDAC}">
                        <c15:formulaRef>
                          <c15:sqref>Mean_Cfar_CapsMarket500!$X$11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446A-4CD6-B4C2-CBFBBF703267}"/>
                  </c:ext>
                </c:extLst>
              </c15:ser>
            </c15:filteredScatterSeries>
            <c15:filteredScatterSeries>
              <c15:ser>
                <c:idx val="9"/>
                <c:order val="8"/>
                <c:tx>
                  <c:strRef>
                    <c:extLst xmlns:c15="http://schemas.microsoft.com/office/drawing/2012/chart">
                      <c:ext xmlns:c15="http://schemas.microsoft.com/office/drawing/2012/chart" uri="{02D57815-91ED-43cb-92C2-25804820EDAC}">
                        <c15:formulaRef>
                          <c15:sqref>Mean_Cfar_CapsMarket500!$V$12</c15:sqref>
                        </c15:formulaRef>
                      </c:ext>
                    </c:extLst>
                    <c:strCache>
                      <c:ptCount val="1"/>
                      <c:pt idx="0">
                        <c:v>MRC L B-B 500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Mean_Cfar_CapsMarket500!$W$12</c15:sqref>
                        </c15:formulaRef>
                      </c:ext>
                    </c:extLst>
                    <c:numCache>
                      <c:formatCode>0%</c:formatCode>
                      <c:ptCount val="1"/>
                      <c:pt idx="0">
                        <c:v>6.1806446493049574E-2</c:v>
                      </c:pt>
                    </c:numCache>
                  </c:numRef>
                </c:xVal>
                <c:yVal>
                  <c:numRef>
                    <c:extLst xmlns:c15="http://schemas.microsoft.com/office/drawing/2012/chart">
                      <c:ext xmlns:c15="http://schemas.microsoft.com/office/drawing/2012/chart" uri="{02D57815-91ED-43cb-92C2-25804820EDAC}">
                        <c15:formulaRef>
                          <c15:sqref>Mean_Cfar_CapsMarket500!$X$12</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A-446A-4CD6-B4C2-CBFBBF703267}"/>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Mean_Cfar_CapsMarket500!$V$14</c15:sqref>
                        </c15:formulaRef>
                      </c:ext>
                    </c:extLst>
                    <c:strCache>
                      <c:ptCount val="1"/>
                      <c:pt idx="0">
                        <c:v>MRC M B-B 500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Mean_Cfar_CapsMarket500!$W$14</c15:sqref>
                        </c15:formulaRef>
                      </c:ext>
                    </c:extLst>
                    <c:numCache>
                      <c:formatCode>0%</c:formatCode>
                      <c:ptCount val="1"/>
                      <c:pt idx="0">
                        <c:v>9.2107873609586402E-2</c:v>
                      </c:pt>
                    </c:numCache>
                  </c:numRef>
                </c:xVal>
                <c:yVal>
                  <c:numRef>
                    <c:extLst xmlns:c15="http://schemas.microsoft.com/office/drawing/2012/chart">
                      <c:ext xmlns:c15="http://schemas.microsoft.com/office/drawing/2012/chart" uri="{02D57815-91ED-43cb-92C2-25804820EDAC}">
                        <c15:formulaRef>
                          <c15:sqref>Mean_Cfar_CapsMarket500!$X$14</c15:sqref>
                        </c15:formulaRef>
                      </c:ext>
                    </c:extLst>
                    <c:numCache>
                      <c:formatCode>0%</c:formatCode>
                      <c:ptCount val="1"/>
                      <c:pt idx="0">
                        <c:v>1.0390572301506473</c:v>
                      </c:pt>
                    </c:numCache>
                  </c:numRef>
                </c:yVal>
                <c:smooth val="0"/>
                <c:extLst xmlns:c15="http://schemas.microsoft.com/office/drawing/2012/chart">
                  <c:ext xmlns:c16="http://schemas.microsoft.com/office/drawing/2014/chart" uri="{C3380CC4-5D6E-409C-BE32-E72D297353CC}">
                    <c16:uniqueId val="{0000000B-446A-4CD6-B4C2-CBFBBF703267}"/>
                  </c:ext>
                </c:extLst>
              </c15:ser>
            </c15:filteredScatterSeries>
          </c:ext>
        </c:extLst>
      </c:scatterChart>
      <c:valAx>
        <c:axId val="22148639"/>
        <c:scaling>
          <c:orientation val="minMax"/>
          <c:max val="0.30000000000000004"/>
          <c:min val="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4"/>
          <c:order val="3"/>
          <c:tx>
            <c:strRef>
              <c:f>Mean_Cfar_CapsMarket300!$V$7</c:f>
              <c:strCache>
                <c:ptCount val="1"/>
                <c:pt idx="0">
                  <c:v>Wind Base 300</c:v>
                </c:pt>
              </c:strCache>
            </c:strRef>
          </c:tx>
          <c:spPr>
            <a:ln w="25400" cap="rnd">
              <a:noFill/>
              <a:round/>
            </a:ln>
            <a:effectLst/>
          </c:spPr>
          <c:marker>
            <c:symbol val="star"/>
            <c:size val="14"/>
            <c:spPr>
              <a:noFill/>
              <a:ln w="9525">
                <a:solidFill>
                  <a:srgbClr val="70AD47"/>
                </a:solidFill>
                <a:prstDash val="solid"/>
              </a:ln>
              <a:effectLst/>
            </c:spPr>
          </c:marker>
          <c:xVal>
            <c:numRef>
              <c:f>Mean_Cfar_CapsMarket300!$W$7</c:f>
              <c:numCache>
                <c:formatCode>0%</c:formatCode>
                <c:ptCount val="1"/>
                <c:pt idx="0">
                  <c:v>0.15221148957803762</c:v>
                </c:pt>
              </c:numCache>
            </c:numRef>
          </c:xVal>
          <c:yVal>
            <c:numRef>
              <c:f>Mean_Cfar_CapsMarket300!$X$7</c:f>
              <c:numCache>
                <c:formatCode>0%</c:formatCode>
                <c:ptCount val="1"/>
                <c:pt idx="0">
                  <c:v>1</c:v>
                </c:pt>
              </c:numCache>
            </c:numRef>
          </c:yVal>
          <c:smooth val="0"/>
          <c:extLst>
            <c:ext xmlns:c16="http://schemas.microsoft.com/office/drawing/2014/chart" uri="{C3380CC4-5D6E-409C-BE32-E72D297353CC}">
              <c16:uniqueId val="{00000001-C049-4790-B3AA-6914672F01C7}"/>
            </c:ext>
          </c:extLst>
        </c:ser>
        <c:ser>
          <c:idx val="7"/>
          <c:order val="6"/>
          <c:tx>
            <c:strRef>
              <c:f>Mean_Cfar_CapsMarket300!$V$10</c:f>
              <c:strCache>
                <c:ptCount val="1"/>
                <c:pt idx="0">
                  <c:v>Solar Base 300</c:v>
                </c:pt>
              </c:strCache>
            </c:strRef>
          </c:tx>
          <c:spPr>
            <a:ln w="25400" cap="rnd">
              <a:noFill/>
              <a:round/>
            </a:ln>
            <a:effectLst/>
          </c:spPr>
          <c:marker>
            <c:symbol val="circle"/>
            <c:size val="14"/>
            <c:spPr>
              <a:solidFill>
                <a:srgbClr val="FFC000"/>
              </a:solidFill>
              <a:ln w="25400">
                <a:noFill/>
              </a:ln>
              <a:effectLst/>
            </c:spPr>
          </c:marker>
          <c:xVal>
            <c:numRef>
              <c:f>Mean_Cfar_CapsMarket300!$W$10</c:f>
              <c:numCache>
                <c:formatCode>0%</c:formatCode>
                <c:ptCount val="1"/>
                <c:pt idx="0">
                  <c:v>0.11544401544401546</c:v>
                </c:pt>
              </c:numCache>
            </c:numRef>
          </c:xVal>
          <c:yVal>
            <c:numRef>
              <c:f>Mean_Cfar_CapsMarket300!$X$10</c:f>
              <c:numCache>
                <c:formatCode>0%</c:formatCode>
                <c:ptCount val="1"/>
                <c:pt idx="0">
                  <c:v>1</c:v>
                </c:pt>
              </c:numCache>
            </c:numRef>
          </c:yVal>
          <c:smooth val="0"/>
          <c:extLst>
            <c:ext xmlns:c16="http://schemas.microsoft.com/office/drawing/2014/chart" uri="{C3380CC4-5D6E-409C-BE32-E72D297353CC}">
              <c16:uniqueId val="{00000002-C049-4790-B3AA-6914672F01C7}"/>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Mean_Cfar_CapsMarket300!$V$3</c15:sqref>
                        </c15:formulaRef>
                      </c:ext>
                    </c:extLst>
                    <c:strCache>
                      <c:ptCount val="1"/>
                      <c:pt idx="0">
                        <c:v>MRD L B-B 300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Mean_Cfar_CapsMarket300!$W$3</c15:sqref>
                        </c15:formulaRef>
                      </c:ext>
                    </c:extLst>
                    <c:numCache>
                      <c:formatCode>0%</c:formatCode>
                      <c:ptCount val="1"/>
                      <c:pt idx="0">
                        <c:v>8.6490782301122685E-2</c:v>
                      </c:pt>
                    </c:numCache>
                  </c:numRef>
                </c:xVal>
                <c:yVal>
                  <c:numRef>
                    <c:extLst>
                      <c:ext uri="{02D57815-91ED-43cb-92C2-25804820EDAC}">
                        <c15:formulaRef>
                          <c15:sqref>Mean_Cfar_CapsMarket300!$X$3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4-C049-4790-B3AA-6914672F01C7}"/>
                  </c:ext>
                </c:extLst>
              </c15:ser>
            </c15:filteredScatterSeries>
            <c15:filteredScatterSeries>
              <c15:ser>
                <c:idx val="2"/>
                <c:order val="1"/>
                <c:tx>
                  <c:strRef>
                    <c:extLst xmlns:c15="http://schemas.microsoft.com/office/drawing/2012/chart">
                      <c:ext xmlns:c15="http://schemas.microsoft.com/office/drawing/2012/chart" uri="{02D57815-91ED-43cb-92C2-25804820EDAC}">
                        <c15:formulaRef>
                          <c15:sqref>Mean_Cfar_CapsMarket300!$V$5</c15:sqref>
                        </c15:formulaRef>
                      </c:ext>
                    </c:extLst>
                    <c:strCache>
                      <c:ptCount val="1"/>
                      <c:pt idx="0">
                        <c:v>MRD M B-B 300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Mean_Cfar_CapsMarket300!$W$5</c15:sqref>
                        </c15:formulaRef>
                      </c:ext>
                    </c:extLst>
                    <c:numCache>
                      <c:formatCode>0%</c:formatCode>
                      <c:ptCount val="1"/>
                      <c:pt idx="0">
                        <c:v>0.12171615979583385</c:v>
                      </c:pt>
                    </c:numCache>
                  </c:numRef>
                </c:xVal>
                <c:yVal>
                  <c:numRef>
                    <c:extLst xmlns:c15="http://schemas.microsoft.com/office/drawing/2012/chart">
                      <c:ext xmlns:c15="http://schemas.microsoft.com/office/drawing/2012/chart" uri="{02D57815-91ED-43cb-92C2-25804820EDAC}">
                        <c15:formulaRef>
                          <c15:sqref>Mean_Cfar_CapsMarket300!$X$5</c15:sqref>
                        </c15:formulaRef>
                      </c:ext>
                    </c:extLst>
                    <c:numCache>
                      <c:formatCode>0%</c:formatCode>
                      <c:ptCount val="1"/>
                      <c:pt idx="0">
                        <c:v>1.0540301548036133</c:v>
                      </c:pt>
                    </c:numCache>
                  </c:numRef>
                </c:yVal>
                <c:smooth val="0"/>
                <c:extLst xmlns:c15="http://schemas.microsoft.com/office/drawing/2012/chart">
                  <c:ext xmlns:c16="http://schemas.microsoft.com/office/drawing/2014/chart" uri="{C3380CC4-5D6E-409C-BE32-E72D297353CC}">
                    <c16:uniqueId val="{00000005-C049-4790-B3AA-6914672F01C7}"/>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Mean_Cfar_CapsMarket300!$V$6</c15:sqref>
                        </c15:formulaRef>
                      </c:ext>
                    </c:extLst>
                    <c:strCache>
                      <c:ptCount val="1"/>
                      <c:pt idx="0">
                        <c:v>Wind L B-B 300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Mean_Cfar_CapsMarket300!$W$6</c15:sqref>
                        </c15:formulaRef>
                      </c:ext>
                    </c:extLst>
                    <c:numCache>
                      <c:formatCode>0%</c:formatCode>
                      <c:ptCount val="1"/>
                      <c:pt idx="0">
                        <c:v>0.14367056431113373</c:v>
                      </c:pt>
                    </c:numCache>
                  </c:numRef>
                </c:xVal>
                <c:yVal>
                  <c:numRef>
                    <c:extLst xmlns:c15="http://schemas.microsoft.com/office/drawing/2012/chart">
                      <c:ext xmlns:c15="http://schemas.microsoft.com/office/drawing/2012/chart" uri="{02D57815-91ED-43cb-92C2-25804820EDAC}">
                        <c15:formulaRef>
                          <c15:sqref>Mean_Cfar_CapsMarket300!$X$6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C049-4790-B3AA-6914672F01C7}"/>
                  </c:ext>
                </c:extLst>
              </c15:ser>
            </c15:filteredScatterSeries>
            <c15:filteredScatterSeries>
              <c15:ser>
                <c:idx val="5"/>
                <c:order val="4"/>
                <c:tx>
                  <c:strRef>
                    <c:extLst xmlns:c15="http://schemas.microsoft.com/office/drawing/2012/chart">
                      <c:ext xmlns:c15="http://schemas.microsoft.com/office/drawing/2012/chart" uri="{02D57815-91ED-43cb-92C2-25804820EDAC}">
                        <c15:formulaRef>
                          <c15:sqref>Mean_Cfar_CapsMarket300!$V$8</c15:sqref>
                        </c15:formulaRef>
                      </c:ext>
                    </c:extLst>
                    <c:strCache>
                      <c:ptCount val="1"/>
                      <c:pt idx="0">
                        <c:v>Wind M B-B 300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Mean_Cfar_CapsMarket300!$W$8</c15:sqref>
                        </c15:formulaRef>
                      </c:ext>
                    </c:extLst>
                    <c:numCache>
                      <c:formatCode>0%</c:formatCode>
                      <c:ptCount val="1"/>
                      <c:pt idx="0">
                        <c:v>0.22796136248093546</c:v>
                      </c:pt>
                    </c:numCache>
                  </c:numRef>
                </c:xVal>
                <c:yVal>
                  <c:numRef>
                    <c:extLst xmlns:c15="http://schemas.microsoft.com/office/drawing/2012/chart">
                      <c:ext xmlns:c15="http://schemas.microsoft.com/office/drawing/2012/chart" uri="{02D57815-91ED-43cb-92C2-25804820EDAC}">
                        <c15:formulaRef>
                          <c15:sqref>Mean_Cfar_CapsMarket300!$X$8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C049-4790-B3AA-6914672F01C7}"/>
                  </c:ext>
                </c:extLst>
              </c15:ser>
            </c15:filteredScatterSeries>
            <c15:filteredScatterSeries>
              <c15:ser>
                <c:idx val="6"/>
                <c:order val="5"/>
                <c:tx>
                  <c:strRef>
                    <c:extLst xmlns:c15="http://schemas.microsoft.com/office/drawing/2012/chart">
                      <c:ext xmlns:c15="http://schemas.microsoft.com/office/drawing/2012/chart" uri="{02D57815-91ED-43cb-92C2-25804820EDAC}">
                        <c15:formulaRef>
                          <c15:sqref>Mean_Cfar_CapsMarket300!$V$9</c15:sqref>
                        </c15:formulaRef>
                      </c:ext>
                    </c:extLst>
                    <c:strCache>
                      <c:ptCount val="1"/>
                      <c:pt idx="0">
                        <c:v>Solar L B-B 300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Mean_Cfar_CapsMarket300!$W$9</c15:sqref>
                        </c15:formulaRef>
                      </c:ext>
                    </c:extLst>
                    <c:numCache>
                      <c:formatCode>0%</c:formatCode>
                      <c:ptCount val="1"/>
                      <c:pt idx="0">
                        <c:v>0.11525096525096526</c:v>
                      </c:pt>
                    </c:numCache>
                  </c:numRef>
                </c:xVal>
                <c:yVal>
                  <c:numRef>
                    <c:extLst xmlns:c15="http://schemas.microsoft.com/office/drawing/2012/chart">
                      <c:ext xmlns:c15="http://schemas.microsoft.com/office/drawing/2012/chart" uri="{02D57815-91ED-43cb-92C2-25804820EDAC}">
                        <c15:formulaRef>
                          <c15:sqref>Mean_Cfar_CapsMarket300!$X$9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C049-4790-B3AA-6914672F01C7}"/>
                  </c:ext>
                </c:extLst>
              </c15:ser>
            </c15:filteredScatterSeries>
            <c15:filteredScatterSeries>
              <c15:ser>
                <c:idx val="8"/>
                <c:order val="7"/>
                <c:tx>
                  <c:strRef>
                    <c:extLst xmlns:c15="http://schemas.microsoft.com/office/drawing/2012/chart">
                      <c:ext xmlns:c15="http://schemas.microsoft.com/office/drawing/2012/chart" uri="{02D57815-91ED-43cb-92C2-25804820EDAC}">
                        <c15:formulaRef>
                          <c15:sqref>Mean_Cfar_CapsMarket300!$V$11</c15:sqref>
                        </c15:formulaRef>
                      </c:ext>
                    </c:extLst>
                    <c:strCache>
                      <c:ptCount val="1"/>
                      <c:pt idx="0">
                        <c:v>Solar M B-B 300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Mean_Cfar_CapsMarket300!$W$11</c15:sqref>
                        </c15:formulaRef>
                      </c:ext>
                    </c:extLst>
                    <c:numCache>
                      <c:formatCode>0%</c:formatCode>
                      <c:ptCount val="1"/>
                      <c:pt idx="0">
                        <c:v>0.18108108108108112</c:v>
                      </c:pt>
                    </c:numCache>
                  </c:numRef>
                </c:xVal>
                <c:yVal>
                  <c:numRef>
                    <c:extLst xmlns:c15="http://schemas.microsoft.com/office/drawing/2012/chart">
                      <c:ext xmlns:c15="http://schemas.microsoft.com/office/drawing/2012/chart" uri="{02D57815-91ED-43cb-92C2-25804820EDAC}">
                        <c15:formulaRef>
                          <c15:sqref>Mean_Cfar_CapsMarket300!$X$11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C049-4790-B3AA-6914672F01C7}"/>
                  </c:ext>
                </c:extLst>
              </c15:ser>
            </c15:filteredScatterSeries>
            <c15:filteredScatterSeries>
              <c15:ser>
                <c:idx val="9"/>
                <c:order val="8"/>
                <c:tx>
                  <c:strRef>
                    <c:extLst xmlns:c15="http://schemas.microsoft.com/office/drawing/2012/chart">
                      <c:ext xmlns:c15="http://schemas.microsoft.com/office/drawing/2012/chart" uri="{02D57815-91ED-43cb-92C2-25804820EDAC}">
                        <c15:formulaRef>
                          <c15:sqref>Mean_Cfar_CapsMarket300!$V$12</c15:sqref>
                        </c15:formulaRef>
                      </c:ext>
                    </c:extLst>
                    <c:strCache>
                      <c:ptCount val="1"/>
                      <c:pt idx="0">
                        <c:v>MRC L B-B 300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Mean_Cfar_CapsMarket300!$W$12</c15:sqref>
                        </c15:formulaRef>
                      </c:ext>
                    </c:extLst>
                    <c:numCache>
                      <c:formatCode>0%</c:formatCode>
                      <c:ptCount val="1"/>
                      <c:pt idx="0">
                        <c:v>5.6383668178872325E-2</c:v>
                      </c:pt>
                    </c:numCache>
                  </c:numRef>
                </c:xVal>
                <c:yVal>
                  <c:numRef>
                    <c:extLst xmlns:c15="http://schemas.microsoft.com/office/drawing/2012/chart">
                      <c:ext xmlns:c15="http://schemas.microsoft.com/office/drawing/2012/chart" uri="{02D57815-91ED-43cb-92C2-25804820EDAC}">
                        <c15:formulaRef>
                          <c15:sqref>Mean_Cfar_CapsMarket300!$X$12</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A-C049-4790-B3AA-6914672F01C7}"/>
                  </c:ext>
                </c:extLst>
              </c15:ser>
            </c15:filteredScatterSeries>
            <c15:filteredScatterSeries>
              <c15:ser>
                <c:idx val="11"/>
                <c:order val="9"/>
                <c:tx>
                  <c:strRef>
                    <c:extLst xmlns:c15="http://schemas.microsoft.com/office/drawing/2012/chart">
                      <c:ext xmlns:c15="http://schemas.microsoft.com/office/drawing/2012/chart" uri="{02D57815-91ED-43cb-92C2-25804820EDAC}">
                        <c15:formulaRef>
                          <c15:sqref>Mean_Cfar_CapsMarket300!$V$14</c15:sqref>
                        </c15:formulaRef>
                      </c:ext>
                    </c:extLst>
                    <c:strCache>
                      <c:ptCount val="1"/>
                      <c:pt idx="0">
                        <c:v>MRC M B-B 300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Mean_Cfar_CapsMarket300!$W$14</c15:sqref>
                        </c15:formulaRef>
                      </c:ext>
                    </c:extLst>
                    <c:numCache>
                      <c:formatCode>0%</c:formatCode>
                      <c:ptCount val="1"/>
                      <c:pt idx="0">
                        <c:v>8.3828216964037722E-2</c:v>
                      </c:pt>
                    </c:numCache>
                  </c:numRef>
                </c:xVal>
                <c:yVal>
                  <c:numRef>
                    <c:extLst xmlns:c15="http://schemas.microsoft.com/office/drawing/2012/chart">
                      <c:ext xmlns:c15="http://schemas.microsoft.com/office/drawing/2012/chart" uri="{02D57815-91ED-43cb-92C2-25804820EDAC}">
                        <c15:formulaRef>
                          <c15:sqref>Mean_Cfar_CapsMarket300!$X$14</c15:sqref>
                        </c15:formulaRef>
                      </c:ext>
                    </c:extLst>
                    <c:numCache>
                      <c:formatCode>0%</c:formatCode>
                      <c:ptCount val="1"/>
                      <c:pt idx="0">
                        <c:v>1.0390572301506473</c:v>
                      </c:pt>
                    </c:numCache>
                  </c:numRef>
                </c:yVal>
                <c:smooth val="0"/>
                <c:extLst xmlns:c15="http://schemas.microsoft.com/office/drawing/2012/chart">
                  <c:ext xmlns:c16="http://schemas.microsoft.com/office/drawing/2014/chart" uri="{C3380CC4-5D6E-409C-BE32-E72D297353CC}">
                    <c16:uniqueId val="{0000000B-C049-4790-B3AA-6914672F01C7}"/>
                  </c:ext>
                </c:extLst>
              </c15:ser>
            </c15:filteredScatterSeries>
          </c:ext>
        </c:extLst>
      </c:scatterChart>
      <c:valAx>
        <c:axId val="22148639"/>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5"/>
          <c:order val="4"/>
          <c:tx>
            <c:strRef>
              <c:f>Mean_Cfar_CapsMarket300!$V$8</c:f>
              <c:strCache>
                <c:ptCount val="1"/>
                <c:pt idx="0">
                  <c:v>Wind M B-B 300</c:v>
                </c:pt>
              </c:strCache>
            </c:strRef>
          </c:tx>
          <c:spPr>
            <a:ln w="25400" cap="rnd">
              <a:noFill/>
              <a:round/>
            </a:ln>
            <a:effectLst/>
          </c:spPr>
          <c:marker>
            <c:symbol val="star"/>
            <c:size val="24"/>
            <c:spPr>
              <a:noFill/>
              <a:ln w="9525">
                <a:solidFill>
                  <a:srgbClr val="70AD47"/>
                </a:solidFill>
                <a:prstDash val="solid"/>
              </a:ln>
              <a:effectLst/>
            </c:spPr>
          </c:marker>
          <c:xVal>
            <c:numRef>
              <c:f>Mean_Cfar_CapsMarket300!$W$8</c:f>
              <c:numCache>
                <c:formatCode>0%</c:formatCode>
                <c:ptCount val="1"/>
                <c:pt idx="0">
                  <c:v>0.22796136248093546</c:v>
                </c:pt>
              </c:numCache>
            </c:numRef>
          </c:xVal>
          <c:yVal>
            <c:numRef>
              <c:f>Mean_Cfar_CapsMarket300!$X$8</c:f>
              <c:numCache>
                <c:formatCode>0%</c:formatCode>
                <c:ptCount val="1"/>
                <c:pt idx="0">
                  <c:v>0.99156075241484498</c:v>
                </c:pt>
              </c:numCache>
            </c:numRef>
          </c:yVal>
          <c:smooth val="0"/>
          <c:extLst>
            <c:ext xmlns:c16="http://schemas.microsoft.com/office/drawing/2014/chart" uri="{C3380CC4-5D6E-409C-BE32-E72D297353CC}">
              <c16:uniqueId val="{00000001-A19B-4BDA-B5F5-04165AF8EED1}"/>
            </c:ext>
          </c:extLst>
        </c:ser>
        <c:ser>
          <c:idx val="8"/>
          <c:order val="7"/>
          <c:tx>
            <c:strRef>
              <c:f>Mean_Cfar_CapsMarket300!$V$11</c:f>
              <c:strCache>
                <c:ptCount val="1"/>
                <c:pt idx="0">
                  <c:v>Solar M B-B 300</c:v>
                </c:pt>
              </c:strCache>
            </c:strRef>
          </c:tx>
          <c:spPr>
            <a:ln w="25400" cap="rnd">
              <a:noFill/>
              <a:round/>
            </a:ln>
            <a:effectLst/>
          </c:spPr>
          <c:marker>
            <c:symbol val="circle"/>
            <c:size val="24"/>
            <c:spPr>
              <a:solidFill>
                <a:srgbClr val="FFC000"/>
              </a:solidFill>
              <a:ln w="25400">
                <a:noFill/>
              </a:ln>
              <a:effectLst/>
            </c:spPr>
          </c:marker>
          <c:xVal>
            <c:numRef>
              <c:f>Mean_Cfar_CapsMarket300!$W$11</c:f>
              <c:numCache>
                <c:formatCode>0%</c:formatCode>
                <c:ptCount val="1"/>
                <c:pt idx="0">
                  <c:v>0.18108108108108112</c:v>
                </c:pt>
              </c:numCache>
            </c:numRef>
          </c:xVal>
          <c:yVal>
            <c:numRef>
              <c:f>Mean_Cfar_CapsMarket300!$X$11</c:f>
              <c:numCache>
                <c:formatCode>0%</c:formatCode>
                <c:ptCount val="1"/>
                <c:pt idx="0">
                  <c:v>1.0171814671814672</c:v>
                </c:pt>
              </c:numCache>
            </c:numRef>
          </c:yVal>
          <c:smooth val="0"/>
          <c:extLst>
            <c:ext xmlns:c16="http://schemas.microsoft.com/office/drawing/2014/chart" uri="{C3380CC4-5D6E-409C-BE32-E72D297353CC}">
              <c16:uniqueId val="{00000002-A19B-4BDA-B5F5-04165AF8EED1}"/>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Mean_Cfar_CapsMarket300!$V$3</c15:sqref>
                        </c15:formulaRef>
                      </c:ext>
                    </c:extLst>
                    <c:strCache>
                      <c:ptCount val="1"/>
                      <c:pt idx="0">
                        <c:v>MRD L B-B 300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Mean_Cfar_CapsMarket300!$W$3</c15:sqref>
                        </c15:formulaRef>
                      </c:ext>
                    </c:extLst>
                    <c:numCache>
                      <c:formatCode>0%</c:formatCode>
                      <c:ptCount val="1"/>
                      <c:pt idx="0">
                        <c:v>8.8998085942309638E-2</c:v>
                      </c:pt>
                    </c:numCache>
                  </c:numRef>
                </c:xVal>
                <c:yVal>
                  <c:numRef>
                    <c:extLst>
                      <c:ext uri="{02D57815-91ED-43cb-92C2-25804820EDAC}">
                        <c15:formulaRef>
                          <c15:sqref>Mean_Cfar_CapsMarket300!$X$3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4-A19B-4BDA-B5F5-04165AF8EED1}"/>
                  </c:ext>
                </c:extLst>
              </c15:ser>
            </c15:filteredScatterSeries>
            <c15:filteredScatterSeries>
              <c15:ser>
                <c:idx val="1"/>
                <c:order val="1"/>
                <c:tx>
                  <c:strRef>
                    <c:extLst xmlns:c15="http://schemas.microsoft.com/office/drawing/2012/chart">
                      <c:ext xmlns:c15="http://schemas.microsoft.com/office/drawing/2012/chart" uri="{02D57815-91ED-43cb-92C2-25804820EDAC}">
                        <c15:formulaRef>
                          <c15:sqref>Mean_Cfar_CapsMarket300!$V$4</c15:sqref>
                        </c15:formulaRef>
                      </c:ext>
                    </c:extLst>
                    <c:strCache>
                      <c:ptCount val="1"/>
                      <c:pt idx="0">
                        <c:v>MRD Base 300</c:v>
                      </c:pt>
                    </c:strCache>
                  </c:strRef>
                </c:tx>
                <c:spPr>
                  <a:ln w="25400" cap="rnd">
                    <a:noFill/>
                    <a:round/>
                  </a:ln>
                  <a:effectLst/>
                </c:spPr>
                <c:marker>
                  <c:symbol val="diamond"/>
                  <c:size val="1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Mean_Cfar_CapsMarket300!$W$4</c15:sqref>
                        </c15:formulaRef>
                      </c:ext>
                    </c:extLst>
                    <c:numCache>
                      <c:formatCode>0%</c:formatCode>
                      <c:ptCount val="1"/>
                      <c:pt idx="0">
                        <c:v>9.7628135528716464E-2</c:v>
                      </c:pt>
                    </c:numCache>
                  </c:numRef>
                </c:xVal>
                <c:yVal>
                  <c:numRef>
                    <c:extLst xmlns:c15="http://schemas.microsoft.com/office/drawing/2012/chart">
                      <c:ext xmlns:c15="http://schemas.microsoft.com/office/drawing/2012/chart" uri="{02D57815-91ED-43cb-92C2-25804820EDAC}">
                        <c15:formulaRef>
                          <c15:sqref>Mean_Cfar_CapsMarket300!$X$4</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5-A19B-4BDA-B5F5-04165AF8EED1}"/>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Mean_Cfar_CapsMarket300!$V$6</c15:sqref>
                        </c15:formulaRef>
                      </c:ext>
                    </c:extLst>
                    <c:strCache>
                      <c:ptCount val="1"/>
                      <c:pt idx="0">
                        <c:v>Wind L B-B 300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Mean_Cfar_CapsMarket300!$W$6</c15:sqref>
                        </c15:formulaRef>
                      </c:ext>
                    </c:extLst>
                    <c:numCache>
                      <c:formatCode>0%</c:formatCode>
                      <c:ptCount val="1"/>
                      <c:pt idx="0">
                        <c:v>0.14367056431113373</c:v>
                      </c:pt>
                    </c:numCache>
                  </c:numRef>
                </c:xVal>
                <c:yVal>
                  <c:numRef>
                    <c:extLst xmlns:c15="http://schemas.microsoft.com/office/drawing/2012/chart">
                      <c:ext xmlns:c15="http://schemas.microsoft.com/office/drawing/2012/chart" uri="{02D57815-91ED-43cb-92C2-25804820EDAC}">
                        <c15:formulaRef>
                          <c15:sqref>Mean_Cfar_CapsMarket300!$X$6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A19B-4BDA-B5F5-04165AF8EED1}"/>
                  </c:ext>
                </c:extLst>
              </c15:ser>
            </c15:filteredScatterSeries>
            <c15:filteredScatterSeries>
              <c15:ser>
                <c:idx val="4"/>
                <c:order val="3"/>
                <c:tx>
                  <c:strRef>
                    <c:extLst xmlns:c15="http://schemas.microsoft.com/office/drawing/2012/chart">
                      <c:ext xmlns:c15="http://schemas.microsoft.com/office/drawing/2012/chart" uri="{02D57815-91ED-43cb-92C2-25804820EDAC}">
                        <c15:formulaRef>
                          <c15:sqref>Mean_Cfar_CapsMarket300!$V$7</c15:sqref>
                        </c15:formulaRef>
                      </c:ext>
                    </c:extLst>
                    <c:strCache>
                      <c:ptCount val="1"/>
                      <c:pt idx="0">
                        <c:v>Wind Base 300</c:v>
                      </c:pt>
                    </c:strCache>
                  </c:strRef>
                </c:tx>
                <c:spPr>
                  <a:ln w="25400" cap="rnd">
                    <a:noFill/>
                    <a:round/>
                  </a:ln>
                  <a:effectLst/>
                </c:spPr>
                <c:marker>
                  <c:symbol val="star"/>
                  <c:size val="1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Mean_Cfar_CapsMarket300!$W$7</c15:sqref>
                        </c15:formulaRef>
                      </c:ext>
                    </c:extLst>
                    <c:numCache>
                      <c:formatCode>0%</c:formatCode>
                      <c:ptCount val="1"/>
                      <c:pt idx="0">
                        <c:v>0.15221148957803762</c:v>
                      </c:pt>
                    </c:numCache>
                  </c:numRef>
                </c:xVal>
                <c:yVal>
                  <c:numRef>
                    <c:extLst xmlns:c15="http://schemas.microsoft.com/office/drawing/2012/chart">
                      <c:ext xmlns:c15="http://schemas.microsoft.com/office/drawing/2012/chart" uri="{02D57815-91ED-43cb-92C2-25804820EDAC}">
                        <c15:formulaRef>
                          <c15:sqref>Mean_Cfar_CapsMarket300!$X$7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7-A19B-4BDA-B5F5-04165AF8EED1}"/>
                  </c:ext>
                </c:extLst>
              </c15:ser>
            </c15:filteredScatterSeries>
            <c15:filteredScatterSeries>
              <c15:ser>
                <c:idx val="6"/>
                <c:order val="5"/>
                <c:tx>
                  <c:strRef>
                    <c:extLst xmlns:c15="http://schemas.microsoft.com/office/drawing/2012/chart">
                      <c:ext xmlns:c15="http://schemas.microsoft.com/office/drawing/2012/chart" uri="{02D57815-91ED-43cb-92C2-25804820EDAC}">
                        <c15:formulaRef>
                          <c15:sqref>Mean_Cfar_CapsMarket300!$V$9</c15:sqref>
                        </c15:formulaRef>
                      </c:ext>
                    </c:extLst>
                    <c:strCache>
                      <c:ptCount val="1"/>
                      <c:pt idx="0">
                        <c:v>Solar L B-B 300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Mean_Cfar_CapsMarket300!$W$9</c15:sqref>
                        </c15:formulaRef>
                      </c:ext>
                    </c:extLst>
                    <c:numCache>
                      <c:formatCode>0%</c:formatCode>
                      <c:ptCount val="1"/>
                      <c:pt idx="0">
                        <c:v>0.11525096525096526</c:v>
                      </c:pt>
                    </c:numCache>
                  </c:numRef>
                </c:xVal>
                <c:yVal>
                  <c:numRef>
                    <c:extLst xmlns:c15="http://schemas.microsoft.com/office/drawing/2012/chart">
                      <c:ext xmlns:c15="http://schemas.microsoft.com/office/drawing/2012/chart" uri="{02D57815-91ED-43cb-92C2-25804820EDAC}">
                        <c15:formulaRef>
                          <c15:sqref>Mean_Cfar_CapsMarket300!$X$9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A19B-4BDA-B5F5-04165AF8EED1}"/>
                  </c:ext>
                </c:extLst>
              </c15:ser>
            </c15:filteredScatterSeries>
            <c15:filteredScatterSeries>
              <c15:ser>
                <c:idx val="7"/>
                <c:order val="6"/>
                <c:tx>
                  <c:strRef>
                    <c:extLst xmlns:c15="http://schemas.microsoft.com/office/drawing/2012/chart">
                      <c:ext xmlns:c15="http://schemas.microsoft.com/office/drawing/2012/chart" uri="{02D57815-91ED-43cb-92C2-25804820EDAC}">
                        <c15:formulaRef>
                          <c15:sqref>Mean_Cfar_CapsMarket300!$V$10</c15:sqref>
                        </c15:formulaRef>
                      </c:ext>
                    </c:extLst>
                    <c:strCache>
                      <c:ptCount val="1"/>
                      <c:pt idx="0">
                        <c:v>Solar Base 300</c:v>
                      </c:pt>
                    </c:strCache>
                  </c:strRef>
                </c:tx>
                <c:spPr>
                  <a:ln w="25400" cap="rnd">
                    <a:noFill/>
                    <a:round/>
                  </a:ln>
                  <a:effectLst/>
                </c:spPr>
                <c:marker>
                  <c:symbol val="circle"/>
                  <c:size val="1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Mean_Cfar_CapsMarket300!$W$10</c15:sqref>
                        </c15:formulaRef>
                      </c:ext>
                    </c:extLst>
                    <c:numCache>
                      <c:formatCode>0%</c:formatCode>
                      <c:ptCount val="1"/>
                      <c:pt idx="0">
                        <c:v>0.11544401544401546</c:v>
                      </c:pt>
                    </c:numCache>
                  </c:numRef>
                </c:xVal>
                <c:yVal>
                  <c:numRef>
                    <c:extLst xmlns:c15="http://schemas.microsoft.com/office/drawing/2012/chart">
                      <c:ext xmlns:c15="http://schemas.microsoft.com/office/drawing/2012/chart" uri="{02D57815-91ED-43cb-92C2-25804820EDAC}">
                        <c15:formulaRef>
                          <c15:sqref>Mean_Cfar_CapsMarket300!$X$10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9-A19B-4BDA-B5F5-04165AF8EED1}"/>
                  </c:ext>
                </c:extLst>
              </c15:ser>
            </c15:filteredScatterSeries>
            <c15:filteredScatterSeries>
              <c15:ser>
                <c:idx val="9"/>
                <c:order val="8"/>
                <c:tx>
                  <c:strRef>
                    <c:extLst xmlns:c15="http://schemas.microsoft.com/office/drawing/2012/chart">
                      <c:ext xmlns:c15="http://schemas.microsoft.com/office/drawing/2012/chart" uri="{02D57815-91ED-43cb-92C2-25804820EDAC}">
                        <c15:formulaRef>
                          <c15:sqref>Mean_Cfar_CapsMarket300!$V$12</c15:sqref>
                        </c15:formulaRef>
                      </c:ext>
                    </c:extLst>
                    <c:strCache>
                      <c:ptCount val="1"/>
                      <c:pt idx="0">
                        <c:v>MRC L B-B 300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Mean_Cfar_CapsMarket300!$W$12</c15:sqref>
                        </c15:formulaRef>
                      </c:ext>
                    </c:extLst>
                    <c:numCache>
                      <c:formatCode>0%</c:formatCode>
                      <c:ptCount val="1"/>
                      <c:pt idx="0">
                        <c:v>6.3208433081592963E-2</c:v>
                      </c:pt>
                    </c:numCache>
                  </c:numRef>
                </c:xVal>
                <c:yVal>
                  <c:numRef>
                    <c:extLst xmlns:c15="http://schemas.microsoft.com/office/drawing/2012/chart">
                      <c:ext xmlns:c15="http://schemas.microsoft.com/office/drawing/2012/chart" uri="{02D57815-91ED-43cb-92C2-25804820EDAC}">
                        <c15:formulaRef>
                          <c15:sqref>Mean_Cfar_CapsMarket300!$X$12</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A-A19B-4BDA-B5F5-04165AF8EED1}"/>
                  </c:ext>
                </c:extLst>
              </c15:ser>
            </c15:filteredScatterSeries>
            <c15:filteredScatterSeries>
              <c15:ser>
                <c:idx val="10"/>
                <c:order val="9"/>
                <c:tx>
                  <c:strRef>
                    <c:extLst xmlns:c15="http://schemas.microsoft.com/office/drawing/2012/chart">
                      <c:ext xmlns:c15="http://schemas.microsoft.com/office/drawing/2012/chart" uri="{02D57815-91ED-43cb-92C2-25804820EDAC}">
                        <c15:formulaRef>
                          <c15:sqref>Mean_Cfar_CapsMarket300!$V$13</c15:sqref>
                        </c15:formulaRef>
                      </c:ext>
                    </c:extLst>
                    <c:strCache>
                      <c:ptCount val="1"/>
                      <c:pt idx="0">
                        <c:v>MRC Base 300</c:v>
                      </c:pt>
                    </c:strCache>
                  </c:strRef>
                </c:tx>
                <c:spPr>
                  <a:ln w="25400" cap="rnd">
                    <a:noFill/>
                    <a:round/>
                  </a:ln>
                  <a:effectLst/>
                </c:spPr>
                <c:marker>
                  <c:symbol val="triangle"/>
                  <c:size val="1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Mean_Cfar_CapsMarket300!$W$13</c15:sqref>
                        </c15:formulaRef>
                      </c:ext>
                    </c:extLst>
                    <c:numCache>
                      <c:formatCode>0%</c:formatCode>
                      <c:ptCount val="1"/>
                      <c:pt idx="0">
                        <c:v>6.6541457801526316E-2</c:v>
                      </c:pt>
                    </c:numCache>
                  </c:numRef>
                </c:xVal>
                <c:yVal>
                  <c:numRef>
                    <c:extLst xmlns:c15="http://schemas.microsoft.com/office/drawing/2012/chart">
                      <c:ext xmlns:c15="http://schemas.microsoft.com/office/drawing/2012/chart" uri="{02D57815-91ED-43cb-92C2-25804820EDAC}">
                        <c15:formulaRef>
                          <c15:sqref>Mean_Cfar_CapsMarket300!$X$13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B-A19B-4BDA-B5F5-04165AF8EED1}"/>
                  </c:ext>
                </c:extLst>
              </c15:ser>
            </c15:filteredScatterSeries>
          </c:ext>
        </c:extLst>
      </c:scatterChart>
      <c:valAx>
        <c:axId val="22148639"/>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5"/>
          <c:order val="4"/>
          <c:tx>
            <c:strRef>
              <c:f>Mean_Cfar_CapsMarket500!$V$8</c:f>
              <c:strCache>
                <c:ptCount val="1"/>
                <c:pt idx="0">
                  <c:v>Wind M B-B 500</c:v>
                </c:pt>
              </c:strCache>
            </c:strRef>
          </c:tx>
          <c:spPr>
            <a:ln w="25400" cap="rnd">
              <a:noFill/>
              <a:round/>
            </a:ln>
            <a:effectLst/>
          </c:spPr>
          <c:marker>
            <c:symbol val="star"/>
            <c:size val="24"/>
            <c:spPr>
              <a:noFill/>
              <a:ln w="9525">
                <a:solidFill>
                  <a:srgbClr val="70AD47"/>
                </a:solidFill>
                <a:prstDash val="solid"/>
              </a:ln>
              <a:effectLst/>
            </c:spPr>
          </c:marker>
          <c:xVal>
            <c:numRef>
              <c:f>Mean_Cfar_CapsMarket500!$W$8</c:f>
              <c:numCache>
                <c:formatCode>0%</c:formatCode>
                <c:ptCount val="1"/>
                <c:pt idx="0">
                  <c:v>0.21525165226232845</c:v>
                </c:pt>
              </c:numCache>
            </c:numRef>
          </c:xVal>
          <c:yVal>
            <c:numRef>
              <c:f>Mean_Cfar_CapsMarket500!$X$8</c:f>
              <c:numCache>
                <c:formatCode>0%</c:formatCode>
                <c:ptCount val="1"/>
                <c:pt idx="0">
                  <c:v>0.99156075241484498</c:v>
                </c:pt>
              </c:numCache>
            </c:numRef>
          </c:yVal>
          <c:smooth val="0"/>
          <c:extLst>
            <c:ext xmlns:c16="http://schemas.microsoft.com/office/drawing/2014/chart" uri="{C3380CC4-5D6E-409C-BE32-E72D297353CC}">
              <c16:uniqueId val="{00000001-E494-4650-9B34-6B4F8EDF357E}"/>
            </c:ext>
          </c:extLst>
        </c:ser>
        <c:ser>
          <c:idx val="8"/>
          <c:order val="7"/>
          <c:tx>
            <c:strRef>
              <c:f>Mean_Cfar_CapsMarket500!$V$11</c:f>
              <c:strCache>
                <c:ptCount val="1"/>
                <c:pt idx="0">
                  <c:v>Solar M B-B 500</c:v>
                </c:pt>
              </c:strCache>
            </c:strRef>
          </c:tx>
          <c:spPr>
            <a:ln w="25400" cap="rnd">
              <a:noFill/>
              <a:round/>
            </a:ln>
            <a:effectLst/>
          </c:spPr>
          <c:marker>
            <c:symbol val="circle"/>
            <c:size val="24"/>
            <c:spPr>
              <a:solidFill>
                <a:srgbClr val="FFC000"/>
              </a:solidFill>
              <a:ln w="25400">
                <a:noFill/>
              </a:ln>
              <a:effectLst/>
            </c:spPr>
          </c:marker>
          <c:xVal>
            <c:numRef>
              <c:f>Mean_Cfar_CapsMarket500!$W$11</c:f>
              <c:numCache>
                <c:formatCode>0%</c:formatCode>
                <c:ptCount val="1"/>
                <c:pt idx="0">
                  <c:v>0.17490347490347491</c:v>
                </c:pt>
              </c:numCache>
            </c:numRef>
          </c:xVal>
          <c:yVal>
            <c:numRef>
              <c:f>Mean_Cfar_CapsMarket500!$X$11</c:f>
              <c:numCache>
                <c:formatCode>0%</c:formatCode>
                <c:ptCount val="1"/>
                <c:pt idx="0">
                  <c:v>1.0171814671814672</c:v>
                </c:pt>
              </c:numCache>
            </c:numRef>
          </c:yVal>
          <c:smooth val="0"/>
          <c:extLst>
            <c:ext xmlns:c16="http://schemas.microsoft.com/office/drawing/2014/chart" uri="{C3380CC4-5D6E-409C-BE32-E72D297353CC}">
              <c16:uniqueId val="{00000002-E494-4650-9B34-6B4F8EDF357E}"/>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Mean_Cfar_CapsMarket500!$V$3</c15:sqref>
                        </c15:formulaRef>
                      </c:ext>
                    </c:extLst>
                    <c:strCache>
                      <c:ptCount val="1"/>
                      <c:pt idx="0">
                        <c:v>MRD L B-B 500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Mean_Cfar_CapsMarket500!$W$3</c15:sqref>
                        </c15:formulaRef>
                      </c:ext>
                    </c:extLst>
                    <c:numCache>
                      <c:formatCode>0%</c:formatCode>
                      <c:ptCount val="1"/>
                      <c:pt idx="0">
                        <c:v>8.0267296477462238E-2</c:v>
                      </c:pt>
                    </c:numCache>
                  </c:numRef>
                </c:xVal>
                <c:yVal>
                  <c:numRef>
                    <c:extLst>
                      <c:ext uri="{02D57815-91ED-43cb-92C2-25804820EDAC}">
                        <c15:formulaRef>
                          <c15:sqref>Mean_Cfar_CapsMarket500!$X$3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4-E494-4650-9B34-6B4F8EDF357E}"/>
                  </c:ext>
                </c:extLst>
              </c15:ser>
            </c15:filteredScatterSeries>
            <c15:filteredScatterSeries>
              <c15:ser>
                <c:idx val="1"/>
                <c:order val="1"/>
                <c:tx>
                  <c:strRef>
                    <c:extLst xmlns:c15="http://schemas.microsoft.com/office/drawing/2012/chart">
                      <c:ext xmlns:c15="http://schemas.microsoft.com/office/drawing/2012/chart" uri="{02D57815-91ED-43cb-92C2-25804820EDAC}">
                        <c15:formulaRef>
                          <c15:sqref>Mean_Cfar_CapsMarket500!$V$4</c15:sqref>
                        </c15:formulaRef>
                      </c:ext>
                    </c:extLst>
                    <c:strCache>
                      <c:ptCount val="1"/>
                      <c:pt idx="0">
                        <c:v>MRD Base 500</c:v>
                      </c:pt>
                    </c:strCache>
                  </c:strRef>
                </c:tx>
                <c:spPr>
                  <a:ln w="25400" cap="rnd">
                    <a:noFill/>
                    <a:round/>
                  </a:ln>
                  <a:effectLst/>
                </c:spPr>
                <c:marker>
                  <c:symbol val="diamond"/>
                  <c:size val="1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Mean_Cfar_CapsMarket500!$W$4</c15:sqref>
                        </c15:formulaRef>
                      </c:ext>
                    </c:extLst>
                    <c:numCache>
                      <c:formatCode>0%</c:formatCode>
                      <c:ptCount val="1"/>
                      <c:pt idx="0">
                        <c:v>9.103527015077402E-2</c:v>
                      </c:pt>
                    </c:numCache>
                  </c:numRef>
                </c:xVal>
                <c:yVal>
                  <c:numRef>
                    <c:extLst xmlns:c15="http://schemas.microsoft.com/office/drawing/2012/chart">
                      <c:ext xmlns:c15="http://schemas.microsoft.com/office/drawing/2012/chart" uri="{02D57815-91ED-43cb-92C2-25804820EDAC}">
                        <c15:formulaRef>
                          <c15:sqref>Mean_Cfar_CapsMarket500!$X$4</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5-E494-4650-9B34-6B4F8EDF357E}"/>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Mean_Cfar_CapsMarket500!$V$6</c15:sqref>
                        </c15:formulaRef>
                      </c:ext>
                    </c:extLst>
                    <c:strCache>
                      <c:ptCount val="1"/>
                      <c:pt idx="0">
                        <c:v>Wind L B-B 500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Mean_Cfar_CapsMarket500!$W$6</c15:sqref>
                        </c15:formulaRef>
                      </c:ext>
                    </c:extLst>
                    <c:numCache>
                      <c:formatCode>0%</c:formatCode>
                      <c:ptCount val="1"/>
                      <c:pt idx="0">
                        <c:v>0.15434672089476362</c:v>
                      </c:pt>
                    </c:numCache>
                  </c:numRef>
                </c:xVal>
                <c:yVal>
                  <c:numRef>
                    <c:extLst xmlns:c15="http://schemas.microsoft.com/office/drawing/2012/chart">
                      <c:ext xmlns:c15="http://schemas.microsoft.com/office/drawing/2012/chart" uri="{02D57815-91ED-43cb-92C2-25804820EDAC}">
                        <c15:formulaRef>
                          <c15:sqref>Mean_Cfar_CapsMarket500!$X$6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E494-4650-9B34-6B4F8EDF357E}"/>
                  </c:ext>
                </c:extLst>
              </c15:ser>
            </c15:filteredScatterSeries>
            <c15:filteredScatterSeries>
              <c15:ser>
                <c:idx val="4"/>
                <c:order val="3"/>
                <c:tx>
                  <c:strRef>
                    <c:extLst xmlns:c15="http://schemas.microsoft.com/office/drawing/2012/chart">
                      <c:ext xmlns:c15="http://schemas.microsoft.com/office/drawing/2012/chart" uri="{02D57815-91ED-43cb-92C2-25804820EDAC}">
                        <c15:formulaRef>
                          <c15:sqref>Mean_Cfar_CapsMarket500!$V$7</c15:sqref>
                        </c15:formulaRef>
                      </c:ext>
                    </c:extLst>
                    <c:strCache>
                      <c:ptCount val="1"/>
                      <c:pt idx="0">
                        <c:v>Wind Base 500</c:v>
                      </c:pt>
                    </c:strCache>
                  </c:strRef>
                </c:tx>
                <c:spPr>
                  <a:ln w="25400" cap="rnd">
                    <a:noFill/>
                    <a:round/>
                  </a:ln>
                  <a:effectLst/>
                </c:spPr>
                <c:marker>
                  <c:symbol val="star"/>
                  <c:size val="1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Mean_Cfar_CapsMarket500!$W$7</c15:sqref>
                        </c15:formulaRef>
                      </c:ext>
                    </c:extLst>
                    <c:numCache>
                      <c:formatCode>0%</c:formatCode>
                      <c:ptCount val="1"/>
                      <c:pt idx="0">
                        <c:v>0.15648195221148958</c:v>
                      </c:pt>
                    </c:numCache>
                  </c:numRef>
                </c:xVal>
                <c:yVal>
                  <c:numRef>
                    <c:extLst xmlns:c15="http://schemas.microsoft.com/office/drawing/2012/chart">
                      <c:ext xmlns:c15="http://schemas.microsoft.com/office/drawing/2012/chart" uri="{02D57815-91ED-43cb-92C2-25804820EDAC}">
                        <c15:formulaRef>
                          <c15:sqref>Mean_Cfar_CapsMarket500!$X$7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7-E494-4650-9B34-6B4F8EDF357E}"/>
                  </c:ext>
                </c:extLst>
              </c15:ser>
            </c15:filteredScatterSeries>
            <c15:filteredScatterSeries>
              <c15:ser>
                <c:idx val="6"/>
                <c:order val="5"/>
                <c:tx>
                  <c:strRef>
                    <c:extLst xmlns:c15="http://schemas.microsoft.com/office/drawing/2012/chart">
                      <c:ext xmlns:c15="http://schemas.microsoft.com/office/drawing/2012/chart" uri="{02D57815-91ED-43cb-92C2-25804820EDAC}">
                        <c15:formulaRef>
                          <c15:sqref>Mean_Cfar_CapsMarket500!$V$9</c15:sqref>
                        </c15:formulaRef>
                      </c:ext>
                    </c:extLst>
                    <c:strCache>
                      <c:ptCount val="1"/>
                      <c:pt idx="0">
                        <c:v>Solar L B-B 500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Mean_Cfar_CapsMarket500!$W$9</c15:sqref>
                        </c15:formulaRef>
                      </c:ext>
                    </c:extLst>
                    <c:numCache>
                      <c:formatCode>0%</c:formatCode>
                      <c:ptCount val="1"/>
                      <c:pt idx="0">
                        <c:v>0.12162162162162163</c:v>
                      </c:pt>
                    </c:numCache>
                  </c:numRef>
                </c:xVal>
                <c:yVal>
                  <c:numRef>
                    <c:extLst xmlns:c15="http://schemas.microsoft.com/office/drawing/2012/chart">
                      <c:ext xmlns:c15="http://schemas.microsoft.com/office/drawing/2012/chart" uri="{02D57815-91ED-43cb-92C2-25804820EDAC}">
                        <c15:formulaRef>
                          <c15:sqref>Mean_Cfar_CapsMarket500!$X$9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E494-4650-9B34-6B4F8EDF357E}"/>
                  </c:ext>
                </c:extLst>
              </c15:ser>
            </c15:filteredScatterSeries>
            <c15:filteredScatterSeries>
              <c15:ser>
                <c:idx val="7"/>
                <c:order val="6"/>
                <c:tx>
                  <c:strRef>
                    <c:extLst xmlns:c15="http://schemas.microsoft.com/office/drawing/2012/chart">
                      <c:ext xmlns:c15="http://schemas.microsoft.com/office/drawing/2012/chart" uri="{02D57815-91ED-43cb-92C2-25804820EDAC}">
                        <c15:formulaRef>
                          <c15:sqref>Mean_Cfar_CapsMarket500!$V$10</c15:sqref>
                        </c15:formulaRef>
                      </c:ext>
                    </c:extLst>
                    <c:strCache>
                      <c:ptCount val="1"/>
                      <c:pt idx="0">
                        <c:v>Solar Base 500</c:v>
                      </c:pt>
                    </c:strCache>
                  </c:strRef>
                </c:tx>
                <c:spPr>
                  <a:ln w="25400" cap="rnd">
                    <a:noFill/>
                    <a:round/>
                  </a:ln>
                  <a:effectLst/>
                </c:spPr>
                <c:marker>
                  <c:symbol val="circle"/>
                  <c:size val="1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Mean_Cfar_CapsMarket500!$W$10</c15:sqref>
                        </c15:formulaRef>
                      </c:ext>
                    </c:extLst>
                    <c:numCache>
                      <c:formatCode>0%</c:formatCode>
                      <c:ptCount val="1"/>
                      <c:pt idx="0">
                        <c:v>0.12741312741312741</c:v>
                      </c:pt>
                    </c:numCache>
                  </c:numRef>
                </c:xVal>
                <c:yVal>
                  <c:numRef>
                    <c:extLst xmlns:c15="http://schemas.microsoft.com/office/drawing/2012/chart">
                      <c:ext xmlns:c15="http://schemas.microsoft.com/office/drawing/2012/chart" uri="{02D57815-91ED-43cb-92C2-25804820EDAC}">
                        <c15:formulaRef>
                          <c15:sqref>Mean_Cfar_CapsMarket500!$X$10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9-E494-4650-9B34-6B4F8EDF357E}"/>
                  </c:ext>
                </c:extLst>
              </c15:ser>
            </c15:filteredScatterSeries>
            <c15:filteredScatterSeries>
              <c15:ser>
                <c:idx val="9"/>
                <c:order val="8"/>
                <c:tx>
                  <c:strRef>
                    <c:extLst xmlns:c15="http://schemas.microsoft.com/office/drawing/2012/chart">
                      <c:ext xmlns:c15="http://schemas.microsoft.com/office/drawing/2012/chart" uri="{02D57815-91ED-43cb-92C2-25804820EDAC}">
                        <c15:formulaRef>
                          <c15:sqref>Mean_Cfar_CapsMarket500!$V$12</c15:sqref>
                        </c15:formulaRef>
                      </c:ext>
                    </c:extLst>
                    <c:strCache>
                      <c:ptCount val="1"/>
                      <c:pt idx="0">
                        <c:v>MRC L B-B 500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Mean_Cfar_CapsMarket500!$W$12</c15:sqref>
                        </c15:formulaRef>
                      </c:ext>
                    </c:extLst>
                    <c:numCache>
                      <c:formatCode>0%</c:formatCode>
                      <c:ptCount val="1"/>
                      <c:pt idx="0">
                        <c:v>6.3115849061594814E-2</c:v>
                      </c:pt>
                    </c:numCache>
                  </c:numRef>
                </c:xVal>
                <c:yVal>
                  <c:numRef>
                    <c:extLst xmlns:c15="http://schemas.microsoft.com/office/drawing/2012/chart">
                      <c:ext xmlns:c15="http://schemas.microsoft.com/office/drawing/2012/chart" uri="{02D57815-91ED-43cb-92C2-25804820EDAC}">
                        <c15:formulaRef>
                          <c15:sqref>Mean_Cfar_CapsMarket500!$X$12</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A-E494-4650-9B34-6B4F8EDF357E}"/>
                  </c:ext>
                </c:extLst>
              </c15:ser>
            </c15:filteredScatterSeries>
            <c15:filteredScatterSeries>
              <c15:ser>
                <c:idx val="10"/>
                <c:order val="9"/>
                <c:tx>
                  <c:strRef>
                    <c:extLst xmlns:c15="http://schemas.microsoft.com/office/drawing/2012/chart">
                      <c:ext xmlns:c15="http://schemas.microsoft.com/office/drawing/2012/chart" uri="{02D57815-91ED-43cb-92C2-25804820EDAC}">
                        <c15:formulaRef>
                          <c15:sqref>Mean_Cfar_CapsMarket500!$V$13</c15:sqref>
                        </c15:formulaRef>
                      </c:ext>
                    </c:extLst>
                    <c:strCache>
                      <c:ptCount val="1"/>
                      <c:pt idx="0">
                        <c:v>MRC Base 500</c:v>
                      </c:pt>
                    </c:strCache>
                  </c:strRef>
                </c:tx>
                <c:spPr>
                  <a:ln w="25400" cap="rnd">
                    <a:noFill/>
                    <a:round/>
                  </a:ln>
                  <a:effectLst/>
                </c:spPr>
                <c:marker>
                  <c:symbol val="triangle"/>
                  <c:size val="1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Mean_Cfar_CapsMarket500!$W$13</c15:sqref>
                        </c15:formulaRef>
                      </c:ext>
                    </c:extLst>
                    <c:numCache>
                      <c:formatCode>0%</c:formatCode>
                      <c:ptCount val="1"/>
                      <c:pt idx="0">
                        <c:v>6.2163556284471011E-2</c:v>
                      </c:pt>
                    </c:numCache>
                  </c:numRef>
                </c:xVal>
                <c:yVal>
                  <c:numRef>
                    <c:extLst xmlns:c15="http://schemas.microsoft.com/office/drawing/2012/chart">
                      <c:ext xmlns:c15="http://schemas.microsoft.com/office/drawing/2012/chart" uri="{02D57815-91ED-43cb-92C2-25804820EDAC}">
                        <c15:formulaRef>
                          <c15:sqref>Mean_Cfar_CapsMarket500!$X$13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B-E494-4650-9B34-6B4F8EDF357E}"/>
                  </c:ext>
                </c:extLst>
              </c15:ser>
            </c15:filteredScatterSeries>
          </c:ext>
        </c:extLst>
      </c:scatterChart>
      <c:valAx>
        <c:axId val="22148639"/>
        <c:scaling>
          <c:orientation val="minMax"/>
          <c:max val="0.30000000000000004"/>
          <c:min val="0"/>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8"/>
          <c:order val="6"/>
          <c:tx>
            <c:strRef>
              <c:f>Mean_Cfar!$V$11</c:f>
              <c:strCache>
                <c:ptCount val="1"/>
                <c:pt idx="0">
                  <c:v>Wind M B-B</c:v>
                </c:pt>
              </c:strCache>
            </c:strRef>
          </c:tx>
          <c:spPr>
            <a:ln w="25400" cap="rnd">
              <a:noFill/>
              <a:round/>
            </a:ln>
            <a:effectLst/>
          </c:spPr>
          <c:marker>
            <c:symbol val="star"/>
            <c:size val="24"/>
            <c:spPr>
              <a:noFill/>
              <a:ln w="9525">
                <a:solidFill>
                  <a:srgbClr val="70AD47"/>
                </a:solidFill>
                <a:prstDash val="solid"/>
              </a:ln>
              <a:effectLst/>
            </c:spPr>
          </c:marker>
          <c:xVal>
            <c:numRef>
              <c:f>Mean_Cfar!$W$11</c:f>
              <c:numCache>
                <c:formatCode>0%</c:formatCode>
                <c:ptCount val="1"/>
                <c:pt idx="0">
                  <c:v>0.28042704626334519</c:v>
                </c:pt>
              </c:numCache>
            </c:numRef>
          </c:xVal>
          <c:yVal>
            <c:numRef>
              <c:f>Mean_Cfar!$X$11</c:f>
              <c:numCache>
                <c:formatCode>0%</c:formatCode>
                <c:ptCount val="1"/>
                <c:pt idx="0">
                  <c:v>0.99156075241484498</c:v>
                </c:pt>
              </c:numCache>
            </c:numRef>
          </c:yVal>
          <c:smooth val="0"/>
          <c:extLst>
            <c:ext xmlns:c16="http://schemas.microsoft.com/office/drawing/2014/chart" uri="{C3380CC4-5D6E-409C-BE32-E72D297353CC}">
              <c16:uniqueId val="{00000002-C3E7-4814-928D-C7079F941583}"/>
            </c:ext>
          </c:extLst>
        </c:ser>
        <c:ser>
          <c:idx val="11"/>
          <c:order val="9"/>
          <c:tx>
            <c:strRef>
              <c:f>Mean_Cfar!$V$14</c:f>
              <c:strCache>
                <c:ptCount val="1"/>
                <c:pt idx="0">
                  <c:v>Solar M B-B</c:v>
                </c:pt>
              </c:strCache>
            </c:strRef>
          </c:tx>
          <c:spPr>
            <a:ln w="25400" cap="rnd">
              <a:noFill/>
              <a:round/>
            </a:ln>
            <a:effectLst/>
          </c:spPr>
          <c:marker>
            <c:symbol val="circle"/>
            <c:size val="24"/>
            <c:spPr>
              <a:solidFill>
                <a:srgbClr val="FFC000"/>
              </a:solidFill>
              <a:ln w="25400">
                <a:noFill/>
              </a:ln>
              <a:effectLst/>
            </c:spPr>
          </c:marker>
          <c:xVal>
            <c:numRef>
              <c:f>Mean_Cfar!$W$14</c:f>
              <c:numCache>
                <c:formatCode>0%</c:formatCode>
                <c:ptCount val="1"/>
                <c:pt idx="0">
                  <c:v>0.24864864864864869</c:v>
                </c:pt>
              </c:numCache>
            </c:numRef>
          </c:xVal>
          <c:yVal>
            <c:numRef>
              <c:f>Mean_Cfar!$X$14</c:f>
              <c:numCache>
                <c:formatCode>0%</c:formatCode>
                <c:ptCount val="1"/>
                <c:pt idx="0">
                  <c:v>1.0171814671814672</c:v>
                </c:pt>
              </c:numCache>
            </c:numRef>
          </c:yVal>
          <c:smooth val="0"/>
          <c:extLst>
            <c:ext xmlns:c16="http://schemas.microsoft.com/office/drawing/2014/chart" uri="{C3380CC4-5D6E-409C-BE32-E72D297353CC}">
              <c16:uniqueId val="{00000003-C3E7-4814-928D-C7079F941583}"/>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0"/>
                <c:order val="0"/>
                <c:tx>
                  <c:strRef>
                    <c:extLst>
                      <c:ext uri="{02D57815-91ED-43cb-92C2-25804820EDAC}">
                        <c15:formulaRef>
                          <c15:sqref>Mean_Cfar!$V$3</c15:sqref>
                        </c15:formulaRef>
                      </c:ext>
                    </c:extLst>
                    <c:strCache>
                      <c:ptCount val="1"/>
                      <c:pt idx="0">
                        <c:v>MRD L B-B</c:v>
                      </c:pt>
                    </c:strCache>
                  </c:strRef>
                </c:tx>
                <c:spPr>
                  <a:ln w="25400" cap="rnd">
                    <a:noFill/>
                    <a:round/>
                  </a:ln>
                  <a:effectLst/>
                </c:spPr>
                <c:marker>
                  <c:symbol val="circle"/>
                  <c:size val="5"/>
                  <c:spPr>
                    <a:solidFill>
                      <a:schemeClr val="accent1"/>
                    </a:solidFill>
                    <a:ln w="9525">
                      <a:solidFill>
                        <a:schemeClr val="accent1"/>
                      </a:solidFill>
                    </a:ln>
                    <a:effectLst/>
                  </c:spPr>
                </c:marker>
                <c:xVal>
                  <c:numRef>
                    <c:extLst>
                      <c:ext uri="{02D57815-91ED-43cb-92C2-25804820EDAC}">
                        <c15:formulaRef>
                          <c15:sqref>Mean_Cfar!$W$3</c15:sqref>
                        </c15:formulaRef>
                      </c:ext>
                    </c:extLst>
                    <c:numCache>
                      <c:formatCode>0%</c:formatCode>
                      <c:ptCount val="1"/>
                      <c:pt idx="0">
                        <c:v>9.2210568732580392E-2</c:v>
                      </c:pt>
                    </c:numCache>
                  </c:numRef>
                </c:xVal>
                <c:yVal>
                  <c:numRef>
                    <c:extLst>
                      <c:ext uri="{02D57815-91ED-43cb-92C2-25804820EDAC}">
                        <c15:formulaRef>
                          <c15:sqref>Mean_Cfar!$X$3</c15:sqref>
                        </c15:formulaRef>
                      </c:ext>
                    </c:extLst>
                    <c:numCache>
                      <c:formatCode>0%</c:formatCode>
                      <c:ptCount val="1"/>
                      <c:pt idx="0">
                        <c:v>0.98359059313401764</c:v>
                      </c:pt>
                    </c:numCache>
                  </c:numRef>
                </c:yVal>
                <c:smooth val="0"/>
                <c:extLst>
                  <c:ext xmlns:c16="http://schemas.microsoft.com/office/drawing/2014/chart" uri="{C3380CC4-5D6E-409C-BE32-E72D297353CC}">
                    <c16:uniqueId val="{00000006-C3E7-4814-928D-C7079F941583}"/>
                  </c:ext>
                </c:extLst>
              </c15:ser>
            </c15:filteredScatterSeries>
            <c15:filteredScatterSeries>
              <c15:ser>
                <c:idx val="1"/>
                <c:order val="1"/>
                <c:tx>
                  <c:strRef>
                    <c:extLst xmlns:c15="http://schemas.microsoft.com/office/drawing/2012/chart">
                      <c:ext xmlns:c15="http://schemas.microsoft.com/office/drawing/2012/chart" uri="{02D57815-91ED-43cb-92C2-25804820EDAC}">
                        <c15:formulaRef>
                          <c15:sqref>Mean_Cfar!$V$4</c15:sqref>
                        </c15:formulaRef>
                      </c:ext>
                    </c:extLst>
                    <c:strCache>
                      <c:ptCount val="1"/>
                      <c:pt idx="0">
                        <c:v>MRD Base</c:v>
                      </c:pt>
                    </c:strCache>
                  </c:strRef>
                </c:tx>
                <c:spPr>
                  <a:ln w="25400" cap="rnd">
                    <a:noFill/>
                    <a:round/>
                  </a:ln>
                  <a:effectLst/>
                </c:spPr>
                <c:marker>
                  <c:symbol val="circle"/>
                  <c:size val="5"/>
                  <c:spPr>
                    <a:solidFill>
                      <a:schemeClr val="accent2"/>
                    </a:solidFill>
                    <a:ln w="9525">
                      <a:solidFill>
                        <a:schemeClr val="accent2"/>
                      </a:solidFill>
                    </a:ln>
                    <a:effectLst/>
                  </c:spPr>
                </c:marker>
                <c:xVal>
                  <c:numRef>
                    <c:extLst xmlns:c15="http://schemas.microsoft.com/office/drawing/2012/chart">
                      <c:ext xmlns:c15="http://schemas.microsoft.com/office/drawing/2012/chart" uri="{02D57815-91ED-43cb-92C2-25804820EDAC}">
                        <c15:formulaRef>
                          <c15:sqref>Mean_Cfar!$W$4</c15:sqref>
                        </c15:formulaRef>
                      </c:ext>
                    </c:extLst>
                    <c:numCache>
                      <c:formatCode>0%</c:formatCode>
                      <c:ptCount val="1"/>
                      <c:pt idx="0">
                        <c:v>9.8176608200226098E-2</c:v>
                      </c:pt>
                    </c:numCache>
                  </c:numRef>
                </c:xVal>
                <c:yVal>
                  <c:numRef>
                    <c:extLst xmlns:c15="http://schemas.microsoft.com/office/drawing/2012/chart">
                      <c:ext xmlns:c15="http://schemas.microsoft.com/office/drawing/2012/chart" uri="{02D57815-91ED-43cb-92C2-25804820EDAC}">
                        <c15:formulaRef>
                          <c15:sqref>Mean_Cfar!$X$4</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7-C3E7-4814-928D-C7079F941583}"/>
                  </c:ext>
                </c:extLst>
              </c15:ser>
            </c15:filteredScatterSeries>
            <c15:filteredScatterSeries>
              <c15:ser>
                <c:idx val="3"/>
                <c:order val="2"/>
                <c:tx>
                  <c:strRef>
                    <c:extLst xmlns:c15="http://schemas.microsoft.com/office/drawing/2012/chart">
                      <c:ext xmlns:c15="http://schemas.microsoft.com/office/drawing/2012/chart" uri="{02D57815-91ED-43cb-92C2-25804820EDAC}">
                        <c15:formulaRef>
                          <c15:sqref>Mean_Cfar!$V$6</c15:sqref>
                        </c15:formulaRef>
                      </c:ext>
                    </c:extLst>
                    <c:strCache>
                      <c:ptCount val="1"/>
                      <c:pt idx="0">
                        <c:v>CEN L B-B</c:v>
                      </c:pt>
                    </c:strCache>
                  </c:strRef>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Mean_Cfar!$W$6</c15:sqref>
                        </c15:formulaRef>
                      </c:ext>
                    </c:extLst>
                    <c:numCache>
                      <c:formatCode>0%</c:formatCode>
                      <c:ptCount val="1"/>
                      <c:pt idx="0">
                        <c:v>7.7995301487862184E-2</c:v>
                      </c:pt>
                    </c:numCache>
                  </c:numRef>
                </c:xVal>
                <c:yVal>
                  <c:numRef>
                    <c:extLst xmlns:c15="http://schemas.microsoft.com/office/drawing/2012/chart">
                      <c:ext xmlns:c15="http://schemas.microsoft.com/office/drawing/2012/chart" uri="{02D57815-91ED-43cb-92C2-25804820EDAC}">
                        <c15:formulaRef>
                          <c15:sqref>Mean_Cfar!$X$6</c15:sqref>
                        </c15:formulaRef>
                      </c:ext>
                    </c:extLst>
                    <c:numCache>
                      <c:formatCode>0%</c:formatCode>
                      <c:ptCount val="1"/>
                      <c:pt idx="0">
                        <c:v>0.99929522317932651</c:v>
                      </c:pt>
                    </c:numCache>
                  </c:numRef>
                </c:yVal>
                <c:smooth val="0"/>
                <c:extLst xmlns:c15="http://schemas.microsoft.com/office/drawing/2012/chart">
                  <c:ext xmlns:c16="http://schemas.microsoft.com/office/drawing/2014/chart" uri="{C3380CC4-5D6E-409C-BE32-E72D297353CC}">
                    <c16:uniqueId val="{00000008-C3E7-4814-928D-C7079F941583}"/>
                  </c:ext>
                </c:extLst>
              </c15:ser>
            </c15:filteredScatterSeries>
            <c15:filteredScatterSeries>
              <c15:ser>
                <c:idx val="4"/>
                <c:order val="3"/>
                <c:tx>
                  <c:strRef>
                    <c:extLst xmlns:c15="http://schemas.microsoft.com/office/drawing/2012/chart">
                      <c:ext xmlns:c15="http://schemas.microsoft.com/office/drawing/2012/chart" uri="{02D57815-91ED-43cb-92C2-25804820EDAC}">
                        <c15:formulaRef>
                          <c15:sqref>Mean_Cfar!$V$7</c15:sqref>
                        </c15:formulaRef>
                      </c:ext>
                    </c:extLst>
                    <c:strCache>
                      <c:ptCount val="1"/>
                      <c:pt idx="0">
                        <c:v>CEN Base</c:v>
                      </c:pt>
                    </c:strCache>
                  </c:strRef>
                </c:tx>
                <c:spPr>
                  <a:ln w="25400" cap="rnd">
                    <a:noFill/>
                    <a:round/>
                  </a:ln>
                  <a:effectLst/>
                </c:spPr>
                <c:marker>
                  <c:symbol val="circle"/>
                  <c:size val="5"/>
                  <c:spPr>
                    <a:solidFill>
                      <a:schemeClr val="accent5"/>
                    </a:solidFill>
                    <a:ln w="9525">
                      <a:solidFill>
                        <a:schemeClr val="accent5"/>
                      </a:solidFill>
                    </a:ln>
                    <a:effectLst/>
                  </c:spPr>
                </c:marker>
                <c:xVal>
                  <c:numRef>
                    <c:extLst xmlns:c15="http://schemas.microsoft.com/office/drawing/2012/chart">
                      <c:ext xmlns:c15="http://schemas.microsoft.com/office/drawing/2012/chart" uri="{02D57815-91ED-43cb-92C2-25804820EDAC}">
                        <c15:formulaRef>
                          <c15:sqref>Mean_Cfar!$W$7</c15:sqref>
                        </c15:formulaRef>
                      </c:ext>
                    </c:extLst>
                    <c:numCache>
                      <c:formatCode>0%</c:formatCode>
                      <c:ptCount val="1"/>
                      <c:pt idx="0">
                        <c:v>7.9306969459671098E-2</c:v>
                      </c:pt>
                    </c:numCache>
                  </c:numRef>
                </c:xVal>
                <c:yVal>
                  <c:numRef>
                    <c:extLst xmlns:c15="http://schemas.microsoft.com/office/drawing/2012/chart">
                      <c:ext xmlns:c15="http://schemas.microsoft.com/office/drawing/2012/chart" uri="{02D57815-91ED-43cb-92C2-25804820EDAC}">
                        <c15:formulaRef>
                          <c15:sqref>Mean_Cfar!$X$7</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9-C3E7-4814-928D-C7079F941583}"/>
                  </c:ext>
                </c:extLst>
              </c15:ser>
            </c15:filteredScatterSeries>
            <c15:filteredScatterSeries>
              <c15:ser>
                <c:idx val="6"/>
                <c:order val="4"/>
                <c:tx>
                  <c:strRef>
                    <c:extLst xmlns:c15="http://schemas.microsoft.com/office/drawing/2012/chart">
                      <c:ext xmlns:c15="http://schemas.microsoft.com/office/drawing/2012/chart" uri="{02D57815-91ED-43cb-92C2-25804820EDAC}">
                        <c15:formulaRef>
                          <c15:sqref>Mean_Cfar!$V$9</c15:sqref>
                        </c15:formulaRef>
                      </c:ext>
                    </c:extLst>
                    <c:strCache>
                      <c:ptCount val="1"/>
                      <c:pt idx="0">
                        <c:v>Wind L B-B</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extLst xmlns:c15="http://schemas.microsoft.com/office/drawing/2012/chart">
                      <c:ext xmlns:c15="http://schemas.microsoft.com/office/drawing/2012/chart" uri="{02D57815-91ED-43cb-92C2-25804820EDAC}">
                        <c15:formulaRef>
                          <c15:sqref>Mean_Cfar!$W$9</c15:sqref>
                        </c15:formulaRef>
                      </c:ext>
                    </c:extLst>
                    <c:numCache>
                      <c:formatCode>0%</c:formatCode>
                      <c:ptCount val="1"/>
                      <c:pt idx="0">
                        <c:v>0.21209964412811388</c:v>
                      </c:pt>
                    </c:numCache>
                  </c:numRef>
                </c:xVal>
                <c:yVal>
                  <c:numRef>
                    <c:extLst xmlns:c15="http://schemas.microsoft.com/office/drawing/2012/chart">
                      <c:ext xmlns:c15="http://schemas.microsoft.com/office/drawing/2012/chart" uri="{02D57815-91ED-43cb-92C2-25804820EDAC}">
                        <c15:formulaRef>
                          <c15:sqref>Mean_Cfar!$X$9</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A-C3E7-4814-928D-C7079F941583}"/>
                  </c:ext>
                </c:extLst>
              </c15:ser>
            </c15:filteredScatterSeries>
            <c15:filteredScatterSeries>
              <c15:ser>
                <c:idx val="7"/>
                <c:order val="5"/>
                <c:tx>
                  <c:strRef>
                    <c:extLst xmlns:c15="http://schemas.microsoft.com/office/drawing/2012/chart">
                      <c:ext xmlns:c15="http://schemas.microsoft.com/office/drawing/2012/chart" uri="{02D57815-91ED-43cb-92C2-25804820EDAC}">
                        <c15:formulaRef>
                          <c15:sqref>Mean_Cfar!$V$10</c15:sqref>
                        </c15:formulaRef>
                      </c:ext>
                    </c:extLst>
                    <c:strCache>
                      <c:ptCount val="1"/>
                      <c:pt idx="0">
                        <c:v>Wind Base</c:v>
                      </c:pt>
                    </c:strCache>
                  </c:strRef>
                </c:tx>
                <c:spPr>
                  <a:ln w="25400" cap="rnd">
                    <a:noFill/>
                    <a:round/>
                  </a:ln>
                  <a:effectLst/>
                </c:spPr>
                <c:marker>
                  <c:symbol val="circle"/>
                  <c:size val="5"/>
                  <c:spPr>
                    <a:solidFill>
                      <a:schemeClr val="accent2">
                        <a:lumMod val="60000"/>
                      </a:schemeClr>
                    </a:solidFill>
                    <a:ln w="9525">
                      <a:solidFill>
                        <a:schemeClr val="accent2">
                          <a:lumMod val="60000"/>
                        </a:schemeClr>
                      </a:solidFill>
                    </a:ln>
                    <a:effectLst/>
                  </c:spPr>
                </c:marker>
                <c:xVal>
                  <c:numRef>
                    <c:extLst xmlns:c15="http://schemas.microsoft.com/office/drawing/2012/chart">
                      <c:ext xmlns:c15="http://schemas.microsoft.com/office/drawing/2012/chart" uri="{02D57815-91ED-43cb-92C2-25804820EDAC}">
                        <c15:formulaRef>
                          <c15:sqref>Mean_Cfar!$W$10</c15:sqref>
                        </c15:formulaRef>
                      </c:ext>
                    </c:extLst>
                    <c:numCache>
                      <c:formatCode>0%</c:formatCode>
                      <c:ptCount val="1"/>
                      <c:pt idx="0">
                        <c:v>0.23243518047788511</c:v>
                      </c:pt>
                    </c:numCache>
                  </c:numRef>
                </c:xVal>
                <c:yVal>
                  <c:numRef>
                    <c:extLst xmlns:c15="http://schemas.microsoft.com/office/drawing/2012/chart">
                      <c:ext xmlns:c15="http://schemas.microsoft.com/office/drawing/2012/chart" uri="{02D57815-91ED-43cb-92C2-25804820EDAC}">
                        <c15:formulaRef>
                          <c15:sqref>Mean_Cfar!$X$10</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B-C3E7-4814-928D-C7079F941583}"/>
                  </c:ext>
                </c:extLst>
              </c15:ser>
            </c15:filteredScatterSeries>
            <c15:filteredScatterSeries>
              <c15:ser>
                <c:idx val="9"/>
                <c:order val="7"/>
                <c:tx>
                  <c:strRef>
                    <c:extLst xmlns:c15="http://schemas.microsoft.com/office/drawing/2012/chart">
                      <c:ext xmlns:c15="http://schemas.microsoft.com/office/drawing/2012/chart" uri="{02D57815-91ED-43cb-92C2-25804820EDAC}">
                        <c15:formulaRef>
                          <c15:sqref>Mean_Cfar!$V$12</c15:sqref>
                        </c15:formulaRef>
                      </c:ext>
                    </c:extLst>
                    <c:strCache>
                      <c:ptCount val="1"/>
                      <c:pt idx="0">
                        <c:v>Solar L B-B</c:v>
                      </c:pt>
                    </c:strCache>
                  </c:strRef>
                </c:tx>
                <c:spPr>
                  <a:ln w="25400" cap="rnd">
                    <a:noFill/>
                    <a:round/>
                  </a:ln>
                  <a:effectLst/>
                </c:spPr>
                <c:marker>
                  <c:symbol val="circle"/>
                  <c:size val="5"/>
                  <c:spPr>
                    <a:solidFill>
                      <a:schemeClr val="accent4">
                        <a:lumMod val="60000"/>
                      </a:schemeClr>
                    </a:solidFill>
                    <a:ln w="9525">
                      <a:solidFill>
                        <a:schemeClr val="accent4">
                          <a:lumMod val="60000"/>
                        </a:schemeClr>
                      </a:solidFill>
                    </a:ln>
                    <a:effectLst/>
                  </c:spPr>
                </c:marker>
                <c:xVal>
                  <c:numRef>
                    <c:extLst xmlns:c15="http://schemas.microsoft.com/office/drawing/2012/chart">
                      <c:ext xmlns:c15="http://schemas.microsoft.com/office/drawing/2012/chart" uri="{02D57815-91ED-43cb-92C2-25804820EDAC}">
                        <c15:formulaRef>
                          <c15:sqref>Mean_Cfar!$W$12</c15:sqref>
                        </c15:formulaRef>
                      </c:ext>
                    </c:extLst>
                    <c:numCache>
                      <c:formatCode>0%</c:formatCode>
                      <c:ptCount val="1"/>
                      <c:pt idx="0">
                        <c:v>0.1333976833976834</c:v>
                      </c:pt>
                    </c:numCache>
                  </c:numRef>
                </c:xVal>
                <c:yVal>
                  <c:numRef>
                    <c:extLst xmlns:c15="http://schemas.microsoft.com/office/drawing/2012/chart">
                      <c:ext xmlns:c15="http://schemas.microsoft.com/office/drawing/2012/chart" uri="{02D57815-91ED-43cb-92C2-25804820EDAC}">
                        <c15:formulaRef>
                          <c15:sqref>Mean_Cfar!$X$12</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C-C3E7-4814-928D-C7079F941583}"/>
                  </c:ext>
                </c:extLst>
              </c15:ser>
            </c15:filteredScatterSeries>
            <c15:filteredScatterSeries>
              <c15:ser>
                <c:idx val="10"/>
                <c:order val="8"/>
                <c:tx>
                  <c:strRef>
                    <c:extLst xmlns:c15="http://schemas.microsoft.com/office/drawing/2012/chart">
                      <c:ext xmlns:c15="http://schemas.microsoft.com/office/drawing/2012/chart" uri="{02D57815-91ED-43cb-92C2-25804820EDAC}">
                        <c15:formulaRef>
                          <c15:sqref>Mean_Cfar!$V$13</c15:sqref>
                        </c15:formulaRef>
                      </c:ext>
                    </c:extLst>
                    <c:strCache>
                      <c:ptCount val="1"/>
                      <c:pt idx="0">
                        <c:v>Solar Base</c:v>
                      </c:pt>
                    </c:strCache>
                  </c:strRef>
                </c:tx>
                <c:spPr>
                  <a:ln w="25400" cap="rnd">
                    <a:noFill/>
                    <a:round/>
                  </a:ln>
                  <a:effectLst/>
                </c:spPr>
                <c:marker>
                  <c:symbol val="circle"/>
                  <c:size val="5"/>
                  <c:spPr>
                    <a:solidFill>
                      <a:schemeClr val="accent5">
                        <a:lumMod val="60000"/>
                      </a:schemeClr>
                    </a:solidFill>
                    <a:ln w="9525">
                      <a:solidFill>
                        <a:schemeClr val="accent5">
                          <a:lumMod val="60000"/>
                        </a:schemeClr>
                      </a:solidFill>
                    </a:ln>
                    <a:effectLst/>
                  </c:spPr>
                </c:marker>
                <c:xVal>
                  <c:numRef>
                    <c:extLst xmlns:c15="http://schemas.microsoft.com/office/drawing/2012/chart">
                      <c:ext xmlns:c15="http://schemas.microsoft.com/office/drawing/2012/chart" uri="{02D57815-91ED-43cb-92C2-25804820EDAC}">
                        <c15:formulaRef>
                          <c15:sqref>Mean_Cfar!$W$13</c15:sqref>
                        </c15:formulaRef>
                      </c:ext>
                    </c:extLst>
                    <c:numCache>
                      <c:formatCode>0%</c:formatCode>
                      <c:ptCount val="1"/>
                      <c:pt idx="0">
                        <c:v>0.14015444015444015</c:v>
                      </c:pt>
                    </c:numCache>
                  </c:numRef>
                </c:xVal>
                <c:yVal>
                  <c:numRef>
                    <c:extLst xmlns:c15="http://schemas.microsoft.com/office/drawing/2012/chart">
                      <c:ext xmlns:c15="http://schemas.microsoft.com/office/drawing/2012/chart" uri="{02D57815-91ED-43cb-92C2-25804820EDAC}">
                        <c15:formulaRef>
                          <c15:sqref>Mean_Cfar!$X$13</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D-C3E7-4814-928D-C7079F941583}"/>
                  </c:ext>
                </c:extLst>
              </c15:ser>
            </c15:filteredScatterSeries>
            <c15:filteredScatterSeries>
              <c15:ser>
                <c:idx val="12"/>
                <c:order val="10"/>
                <c:tx>
                  <c:strRef>
                    <c:extLst xmlns:c15="http://schemas.microsoft.com/office/drawing/2012/chart">
                      <c:ext xmlns:c15="http://schemas.microsoft.com/office/drawing/2012/chart" uri="{02D57815-91ED-43cb-92C2-25804820EDAC}">
                        <c15:formulaRef>
                          <c15:sqref>Mean_Cfar!$V$15</c15:sqref>
                        </c15:formulaRef>
                      </c:ext>
                    </c:extLst>
                    <c:strCache>
                      <c:ptCount val="1"/>
                      <c:pt idx="0">
                        <c:v>MRC L B-B</c:v>
                      </c:pt>
                    </c:strCache>
                  </c:strRef>
                </c:tx>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Mean_Cfar!$W$15</c15:sqref>
                        </c15:formulaRef>
                      </c:ext>
                    </c:extLst>
                    <c:numCache>
                      <c:formatCode>0%</c:formatCode>
                      <c:ptCount val="1"/>
                      <c:pt idx="0">
                        <c:v>5.6172047561733697E-2</c:v>
                      </c:pt>
                    </c:numCache>
                  </c:numRef>
                </c:xVal>
                <c:yVal>
                  <c:numRef>
                    <c:extLst xmlns:c15="http://schemas.microsoft.com/office/drawing/2012/chart">
                      <c:ext xmlns:c15="http://schemas.microsoft.com/office/drawing/2012/chart" uri="{02D57815-91ED-43cb-92C2-25804820EDAC}">
                        <c15:formulaRef>
                          <c15:sqref>Mean_Cfar!$X$15</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E-C3E7-4814-928D-C7079F941583}"/>
                  </c:ext>
                </c:extLst>
              </c15:ser>
            </c15:filteredScatterSeries>
            <c15:filteredScatterSeries>
              <c15:ser>
                <c:idx val="13"/>
                <c:order val="11"/>
                <c:tx>
                  <c:strRef>
                    <c:extLst xmlns:c15="http://schemas.microsoft.com/office/drawing/2012/chart">
                      <c:ext xmlns:c15="http://schemas.microsoft.com/office/drawing/2012/chart" uri="{02D57815-91ED-43cb-92C2-25804820EDAC}">
                        <c15:formulaRef>
                          <c15:sqref>Mean_Cfar!$V$16</c15:sqref>
                        </c15:formulaRef>
                      </c:ext>
                    </c:extLst>
                    <c:strCache>
                      <c:ptCount val="1"/>
                      <c:pt idx="0">
                        <c:v>MRC Base</c:v>
                      </c:pt>
                    </c:strCache>
                  </c:strRef>
                </c:tx>
                <c:spPr>
                  <a:ln w="25400" cap="rnd">
                    <a:no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Mean_Cfar!$W$16</c15:sqref>
                        </c15:formulaRef>
                      </c:ext>
                    </c:extLst>
                    <c:numCache>
                      <c:formatCode>0%</c:formatCode>
                      <c:ptCount val="1"/>
                      <c:pt idx="0">
                        <c:v>6.0933511447352755E-2</c:v>
                      </c:pt>
                    </c:numCache>
                  </c:numRef>
                </c:xVal>
                <c:yVal>
                  <c:numRef>
                    <c:extLst xmlns:c15="http://schemas.microsoft.com/office/drawing/2012/chart">
                      <c:ext xmlns:c15="http://schemas.microsoft.com/office/drawing/2012/chart" uri="{02D57815-91ED-43cb-92C2-25804820EDAC}">
                        <c15:formulaRef>
                          <c15:sqref>Mean_Cfar!$X$16</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0F-C3E7-4814-928D-C7079F941583}"/>
                  </c:ext>
                </c:extLst>
              </c15:ser>
            </c15:filteredScatterSeries>
            <c15:filteredScatterSeries>
              <c15:ser>
                <c:idx val="15"/>
                <c:order val="12"/>
                <c:tx>
                  <c:strRef>
                    <c:extLst xmlns:c15="http://schemas.microsoft.com/office/drawing/2012/chart">
                      <c:ext xmlns:c15="http://schemas.microsoft.com/office/drawing/2012/chart" uri="{02D57815-91ED-43cb-92C2-25804820EDAC}">
                        <c15:formulaRef>
                          <c15:sqref>Mean_Cfar!$V$18</c15:sqref>
                        </c15:formulaRef>
                      </c:ext>
                    </c:extLst>
                    <c:strCache>
                      <c:ptCount val="1"/>
                      <c:pt idx="0">
                        <c:v>GEN L B-B</c:v>
                      </c:pt>
                    </c:strCache>
                  </c:strRef>
                </c:tx>
                <c:spPr>
                  <a:ln w="25400" cap="rnd">
                    <a:no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Mean_Cfar!$W$18</c15:sqref>
                        </c15:formulaRef>
                      </c:ext>
                    </c:extLst>
                    <c:numCache>
                      <c:formatCode>0%</c:formatCode>
                      <c:ptCount val="1"/>
                      <c:pt idx="0">
                        <c:v>0.20549152542372881</c:v>
                      </c:pt>
                    </c:numCache>
                  </c:numRef>
                </c:xVal>
                <c:yVal>
                  <c:numRef>
                    <c:extLst xmlns:c15="http://schemas.microsoft.com/office/drawing/2012/chart">
                      <c:ext xmlns:c15="http://schemas.microsoft.com/office/drawing/2012/chart" uri="{02D57815-91ED-43cb-92C2-25804820EDAC}">
                        <c15:formulaRef>
                          <c15:sqref>Mean_Cfar!$X$18</c15:sqref>
                        </c15:formulaRef>
                      </c:ext>
                    </c:extLst>
                    <c:numCache>
                      <c:formatCode>0%</c:formatCode>
                      <c:ptCount val="1"/>
                      <c:pt idx="0">
                        <c:v>0.99108474576271188</c:v>
                      </c:pt>
                    </c:numCache>
                  </c:numRef>
                </c:yVal>
                <c:smooth val="0"/>
                <c:extLst xmlns:c15="http://schemas.microsoft.com/office/drawing/2012/chart">
                  <c:ext xmlns:c16="http://schemas.microsoft.com/office/drawing/2014/chart" uri="{C3380CC4-5D6E-409C-BE32-E72D297353CC}">
                    <c16:uniqueId val="{00000010-C3E7-4814-928D-C7079F941583}"/>
                  </c:ext>
                </c:extLst>
              </c15:ser>
            </c15:filteredScatterSeries>
            <c15:filteredScatterSeries>
              <c15:ser>
                <c:idx val="16"/>
                <c:order val="13"/>
                <c:tx>
                  <c:strRef>
                    <c:extLst xmlns:c15="http://schemas.microsoft.com/office/drawing/2012/chart">
                      <c:ext xmlns:c15="http://schemas.microsoft.com/office/drawing/2012/chart" uri="{02D57815-91ED-43cb-92C2-25804820EDAC}">
                        <c15:formulaRef>
                          <c15:sqref>Mean_Cfar!$V$19</c15:sqref>
                        </c15:formulaRef>
                      </c:ext>
                    </c:extLst>
                    <c:strCache>
                      <c:ptCount val="1"/>
                      <c:pt idx="0">
                        <c:v>GEN Base</c:v>
                      </c:pt>
                    </c:strCache>
                  </c:strRef>
                </c:tx>
                <c:spPr>
                  <a:ln w="25400" cap="rnd">
                    <a:no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Mean_Cfar!$W$19</c15:sqref>
                        </c15:formulaRef>
                      </c:ext>
                    </c:extLst>
                    <c:numCache>
                      <c:formatCode>0%</c:formatCode>
                      <c:ptCount val="1"/>
                      <c:pt idx="0">
                        <c:v>0.22752542372881357</c:v>
                      </c:pt>
                    </c:numCache>
                  </c:numRef>
                </c:xVal>
                <c:yVal>
                  <c:numRef>
                    <c:extLst xmlns:c15="http://schemas.microsoft.com/office/drawing/2012/chart">
                      <c:ext xmlns:c15="http://schemas.microsoft.com/office/drawing/2012/chart" uri="{02D57815-91ED-43cb-92C2-25804820EDAC}">
                        <c15:formulaRef>
                          <c15:sqref>Mean_Cfar!$X$19</c15:sqref>
                        </c15:formulaRef>
                      </c:ext>
                    </c:extLst>
                    <c:numCache>
                      <c:formatCode>0%</c:formatCode>
                      <c:ptCount val="1"/>
                      <c:pt idx="0">
                        <c:v>1</c:v>
                      </c:pt>
                    </c:numCache>
                  </c:numRef>
                </c:yVal>
                <c:smooth val="0"/>
                <c:extLst xmlns:c15="http://schemas.microsoft.com/office/drawing/2012/chart">
                  <c:ext xmlns:c16="http://schemas.microsoft.com/office/drawing/2014/chart" uri="{C3380CC4-5D6E-409C-BE32-E72D297353CC}">
                    <c16:uniqueId val="{00000011-C3E7-4814-928D-C7079F941583}"/>
                  </c:ext>
                </c:extLst>
              </c15:ser>
            </c15:filteredScatterSeries>
          </c:ext>
        </c:extLst>
      </c:scatterChart>
      <c:valAx>
        <c:axId val="104949616"/>
        <c:scaling>
          <c:orientation val="minMax"/>
          <c:min val="0"/>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04942960"/>
        <c:crosses val="autoZero"/>
        <c:crossBetween val="midCat"/>
      </c:valAx>
      <c:valAx>
        <c:axId val="104942960"/>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1"/>
          <c:tx>
            <c:strRef>
              <c:f>Mean_Cfar!$V$4</c:f>
              <c:strCache>
                <c:ptCount val="1"/>
                <c:pt idx="0">
                  <c:v>MRD Base</c:v>
                </c:pt>
              </c:strCache>
            </c:strRef>
          </c:tx>
          <c:spPr>
            <a:ln w="25400" cap="rnd">
              <a:noFill/>
              <a:round/>
            </a:ln>
            <a:effectLst/>
          </c:spPr>
          <c:marker>
            <c:symbol val="diamond"/>
            <c:size val="14"/>
            <c:spPr>
              <a:solidFill>
                <a:srgbClr val="7030A0"/>
              </a:solidFill>
              <a:ln w="25400">
                <a:noFill/>
              </a:ln>
              <a:effectLst/>
            </c:spPr>
          </c:marker>
          <c:xVal>
            <c:numRef>
              <c:f>Mean_Cfar!$W$4</c:f>
              <c:numCache>
                <c:formatCode>0%</c:formatCode>
                <c:ptCount val="1"/>
                <c:pt idx="0">
                  <c:v>0.12430667382358203</c:v>
                </c:pt>
              </c:numCache>
            </c:numRef>
          </c:xVal>
          <c:yVal>
            <c:numRef>
              <c:f>Mean_Cfar!$X$4</c:f>
              <c:numCache>
                <c:formatCode>0%</c:formatCode>
                <c:ptCount val="1"/>
                <c:pt idx="0">
                  <c:v>1</c:v>
                </c:pt>
              </c:numCache>
            </c:numRef>
          </c:yVal>
          <c:smooth val="0"/>
          <c:extLst>
            <c:ext xmlns:c16="http://schemas.microsoft.com/office/drawing/2014/chart" uri="{C3380CC4-5D6E-409C-BE32-E72D297353CC}">
              <c16:uniqueId val="{00000000-5B3A-42FF-8BED-42764366F520}"/>
            </c:ext>
          </c:extLst>
        </c:ser>
        <c:ser>
          <c:idx val="7"/>
          <c:order val="6"/>
          <c:tx>
            <c:strRef>
              <c:f>Mean_Cfar!$V$10</c:f>
              <c:strCache>
                <c:ptCount val="1"/>
                <c:pt idx="0">
                  <c:v>Wind Base</c:v>
                </c:pt>
              </c:strCache>
            </c:strRef>
          </c:tx>
          <c:spPr>
            <a:ln w="25400" cap="rnd">
              <a:noFill/>
              <a:round/>
            </a:ln>
            <a:effectLst/>
          </c:spPr>
          <c:marker>
            <c:symbol val="star"/>
            <c:size val="14"/>
            <c:spPr>
              <a:noFill/>
              <a:ln w="9525">
                <a:solidFill>
                  <a:srgbClr val="70AD47"/>
                </a:solidFill>
                <a:prstDash val="solid"/>
              </a:ln>
              <a:effectLst/>
            </c:spPr>
          </c:marker>
          <c:xVal>
            <c:numRef>
              <c:f>Mean_Cfar!$W$10</c:f>
              <c:numCache>
                <c:formatCode>0%</c:formatCode>
                <c:ptCount val="1"/>
                <c:pt idx="0">
                  <c:v>0.23243518047788511</c:v>
                </c:pt>
              </c:numCache>
            </c:numRef>
          </c:xVal>
          <c:yVal>
            <c:numRef>
              <c:f>Mean_Cfar!$X$10</c:f>
              <c:numCache>
                <c:formatCode>0%</c:formatCode>
                <c:ptCount val="1"/>
                <c:pt idx="0">
                  <c:v>1</c:v>
                </c:pt>
              </c:numCache>
            </c:numRef>
          </c:yVal>
          <c:smooth val="0"/>
          <c:extLst>
            <c:ext xmlns:c16="http://schemas.microsoft.com/office/drawing/2014/chart" uri="{C3380CC4-5D6E-409C-BE32-E72D297353CC}">
              <c16:uniqueId val="{00000002-5B3A-42FF-8BED-42764366F520}"/>
            </c:ext>
          </c:extLst>
        </c:ser>
        <c:ser>
          <c:idx val="10"/>
          <c:order val="9"/>
          <c:tx>
            <c:strRef>
              <c:f>Mean_Cfar!$V$13</c:f>
              <c:strCache>
                <c:ptCount val="1"/>
                <c:pt idx="0">
                  <c:v>Solar Base</c:v>
                </c:pt>
              </c:strCache>
            </c:strRef>
          </c:tx>
          <c:spPr>
            <a:ln w="25400" cap="rnd">
              <a:noFill/>
              <a:round/>
            </a:ln>
            <a:effectLst/>
          </c:spPr>
          <c:marker>
            <c:symbol val="circle"/>
            <c:size val="14"/>
            <c:spPr>
              <a:solidFill>
                <a:srgbClr val="FFC000"/>
              </a:solidFill>
              <a:ln w="25400">
                <a:noFill/>
              </a:ln>
              <a:effectLst/>
            </c:spPr>
          </c:marker>
          <c:xVal>
            <c:numRef>
              <c:f>Mean_Cfar!$W$13</c:f>
              <c:numCache>
                <c:formatCode>0%</c:formatCode>
                <c:ptCount val="1"/>
                <c:pt idx="0">
                  <c:v>0.14015444015444015</c:v>
                </c:pt>
              </c:numCache>
            </c:numRef>
          </c:xVal>
          <c:yVal>
            <c:numRef>
              <c:f>Mean_Cfar!$X$13</c:f>
              <c:numCache>
                <c:formatCode>0%</c:formatCode>
                <c:ptCount val="1"/>
                <c:pt idx="0">
                  <c:v>1</c:v>
                </c:pt>
              </c:numCache>
            </c:numRef>
          </c:yVal>
          <c:smooth val="0"/>
          <c:extLst>
            <c:ext xmlns:c16="http://schemas.microsoft.com/office/drawing/2014/chart" uri="{C3380CC4-5D6E-409C-BE32-E72D297353CC}">
              <c16:uniqueId val="{00000003-5B3A-42FF-8BED-42764366F520}"/>
            </c:ext>
          </c:extLst>
        </c:ser>
        <c:ser>
          <c:idx val="13"/>
          <c:order val="12"/>
          <c:tx>
            <c:strRef>
              <c:f>Mean_Cfar!$V$16</c:f>
              <c:strCache>
                <c:ptCount val="1"/>
                <c:pt idx="0">
                  <c:v>MRC Base</c:v>
                </c:pt>
              </c:strCache>
            </c:strRef>
          </c:tx>
          <c:spPr>
            <a:ln w="25400" cap="rnd">
              <a:noFill/>
              <a:round/>
            </a:ln>
            <a:effectLst/>
          </c:spPr>
          <c:marker>
            <c:symbol val="triangle"/>
            <c:size val="14"/>
            <c:spPr>
              <a:solidFill>
                <a:srgbClr val="FF0000"/>
              </a:solidFill>
              <a:ln w="25400">
                <a:noFill/>
              </a:ln>
              <a:effectLst/>
            </c:spPr>
          </c:marker>
          <c:xVal>
            <c:numRef>
              <c:f>Mean_Cfar!$W$16</c:f>
              <c:numCache>
                <c:formatCode>0%</c:formatCode>
                <c:ptCount val="1"/>
                <c:pt idx="0">
                  <c:v>6.0933511447352755E-2</c:v>
                </c:pt>
              </c:numCache>
            </c:numRef>
          </c:xVal>
          <c:yVal>
            <c:numRef>
              <c:f>Mean_Cfar!$X$16</c:f>
              <c:numCache>
                <c:formatCode>0%</c:formatCode>
                <c:ptCount val="1"/>
                <c:pt idx="0">
                  <c:v>1</c:v>
                </c:pt>
              </c:numCache>
            </c:numRef>
          </c:yVal>
          <c:smooth val="0"/>
          <c:extLst>
            <c:ext xmlns:c16="http://schemas.microsoft.com/office/drawing/2014/chart" uri="{C3380CC4-5D6E-409C-BE32-E72D297353CC}">
              <c16:uniqueId val="{00000004-5B3A-42FF-8BED-42764366F520}"/>
            </c:ext>
          </c:extLst>
        </c:ser>
        <c:dLbls>
          <c:showLegendKey val="0"/>
          <c:showVal val="0"/>
          <c:showCatName val="0"/>
          <c:showSerName val="0"/>
          <c:showPercent val="0"/>
          <c:showBubbleSize val="0"/>
        </c:dLbls>
        <c:axId val="104949616"/>
        <c:axId val="104942960"/>
        <c:extLst>
          <c:ext xmlns:c15="http://schemas.microsoft.com/office/drawing/2012/chart" uri="{02D57815-91ED-43cb-92C2-25804820EDAC}">
            <c15:filteredScatterSeries>
              <c15:ser>
                <c:idx val="0"/>
                <c:order val="0"/>
                <c:tx>
                  <c:strRef>
                    <c:extLst>
                      <c:ext uri="{02D57815-91ED-43cb-92C2-25804820EDAC}">
                        <c15:formulaRef>
                          <c15:sqref>Mean_Cfar!$V$3</c15:sqref>
                        </c15:formulaRef>
                      </c:ext>
                    </c:extLst>
                    <c:strCache>
                      <c:ptCount val="1"/>
                      <c:pt idx="0">
                        <c:v>MRD L B-B</c:v>
                      </c:pt>
                    </c:strCache>
                  </c:strRef>
                </c:tx>
                <c:spPr>
                  <a:ln w="25400" cap="rnd">
                    <a:noFill/>
                    <a:round/>
                  </a:ln>
                  <a:effectLst/>
                </c:spPr>
                <c:marker>
                  <c:symbol val="circle"/>
                  <c:size val="5"/>
                  <c:spPr>
                    <a:solidFill>
                      <a:schemeClr val="accent1"/>
                    </a:solidFill>
                    <a:ln w="9525">
                      <a:solidFill>
                        <a:schemeClr val="accent1"/>
                      </a:solidFill>
                    </a:ln>
                    <a:effectLst/>
                  </c:spPr>
                </c:marker>
                <c:xVal>
                  <c:numRef>
                    <c:extLst>
                      <c:ext uri="{02D57815-91ED-43cb-92C2-25804820EDAC}">
                        <c15:formulaRef>
                          <c15:sqref>Mean_Cfar!$W$3</c15:sqref>
                        </c15:formulaRef>
                      </c:ext>
                    </c:extLst>
                    <c:numCache>
                      <c:formatCode>0%</c:formatCode>
                      <c:ptCount val="1"/>
                      <c:pt idx="0">
                        <c:v>0.10450214707461085</c:v>
                      </c:pt>
                    </c:numCache>
                  </c:numRef>
                </c:xVal>
                <c:yVal>
                  <c:numRef>
                    <c:extLst>
                      <c:ext uri="{02D57815-91ED-43cb-92C2-25804820EDAC}">
                        <c15:formulaRef>
                          <c15:sqref>Mean_Cfar!$X$3</c15:sqref>
                        </c15:formulaRef>
                      </c:ext>
                    </c:extLst>
                    <c:numCache>
                      <c:formatCode>0%</c:formatCode>
                      <c:ptCount val="1"/>
                      <c:pt idx="0">
                        <c:v>0.98486983360171765</c:v>
                      </c:pt>
                    </c:numCache>
                  </c:numRef>
                </c:yVal>
                <c:smooth val="0"/>
                <c:extLst>
                  <c:ext xmlns:c16="http://schemas.microsoft.com/office/drawing/2014/chart" uri="{C3380CC4-5D6E-409C-BE32-E72D297353CC}">
                    <c16:uniqueId val="{00000006-5B3A-42FF-8BED-42764366F520}"/>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Mean_Cfar!$V$5</c15:sqref>
                        </c15:formulaRef>
                      </c:ext>
                    </c:extLst>
                    <c:strCache>
                      <c:ptCount val="1"/>
                      <c:pt idx="0">
                        <c:v>MRD M B-B</c:v>
                      </c:pt>
                    </c:strCache>
                  </c:strRef>
                </c:tx>
                <c:spPr>
                  <a:ln w="25400" cap="rnd">
                    <a:noFill/>
                    <a:round/>
                  </a:ln>
                  <a:effectLst/>
                </c:spPr>
                <c:marker>
                  <c:symbol val="circle"/>
                  <c:size val="5"/>
                  <c:spPr>
                    <a:solidFill>
                      <a:schemeClr val="accent3"/>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Mean_Cfar!$W$5</c15:sqref>
                        </c15:formulaRef>
                      </c:ext>
                    </c:extLst>
                    <c:numCache>
                      <c:formatCode>0%</c:formatCode>
                      <c:ptCount val="1"/>
                      <c:pt idx="0">
                        <c:v>0.15077607801037754</c:v>
                      </c:pt>
                    </c:numCache>
                  </c:numRef>
                </c:xVal>
                <c:yVal>
                  <c:numRef>
                    <c:extLst xmlns:c15="http://schemas.microsoft.com/office/drawing/2012/chart">
                      <c:ext xmlns:c15="http://schemas.microsoft.com/office/drawing/2012/chart" uri="{02D57815-91ED-43cb-92C2-25804820EDAC}">
                        <c15:formulaRef>
                          <c15:sqref>Mean_Cfar!$X$5</c15:sqref>
                        </c15:formulaRef>
                      </c:ext>
                    </c:extLst>
                    <c:numCache>
                      <c:formatCode>0%</c:formatCode>
                      <c:ptCount val="1"/>
                      <c:pt idx="0">
                        <c:v>1.0546497584541064</c:v>
                      </c:pt>
                    </c:numCache>
                  </c:numRef>
                </c:yVal>
                <c:smooth val="0"/>
                <c:extLst xmlns:c15="http://schemas.microsoft.com/office/drawing/2012/chart">
                  <c:ext xmlns:c16="http://schemas.microsoft.com/office/drawing/2014/chart" uri="{C3380CC4-5D6E-409C-BE32-E72D297353CC}">
                    <c16:uniqueId val="{00000007-5B3A-42FF-8BED-42764366F520}"/>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Mean_Cfar!$V$6</c15:sqref>
                        </c15:formulaRef>
                      </c:ext>
                    </c:extLst>
                    <c:strCache>
                      <c:ptCount val="1"/>
                      <c:pt idx="0">
                        <c:v>CEN L B-B</c:v>
                      </c:pt>
                    </c:strCache>
                  </c:strRef>
                </c:tx>
                <c:spPr>
                  <a:ln w="25400" cap="rnd">
                    <a:noFill/>
                    <a:round/>
                  </a:ln>
                  <a:effectLst/>
                </c:spPr>
                <c:marker>
                  <c:symbol val="circle"/>
                  <c:size val="5"/>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Mean_Cfar!$W$6</c15:sqref>
                        </c15:formulaRef>
                      </c:ext>
                    </c:extLst>
                    <c:numCache>
                      <c:formatCode>0%</c:formatCode>
                      <c:ptCount val="1"/>
                      <c:pt idx="0">
                        <c:v>7.7995301487862184E-2</c:v>
                      </c:pt>
                    </c:numCache>
                  </c:numRef>
                </c:xVal>
                <c:yVal>
                  <c:numRef>
                    <c:extLst xmlns:c15="http://schemas.microsoft.com/office/drawing/2012/chart">
                      <c:ext xmlns:c15="http://schemas.microsoft.com/office/drawing/2012/chart" uri="{02D57815-91ED-43cb-92C2-25804820EDAC}">
                        <c15:formulaRef>
                          <c15:sqref>Mean_Cfar!$X$6</c15:sqref>
                        </c15:formulaRef>
                      </c:ext>
                    </c:extLst>
                    <c:numCache>
                      <c:formatCode>0%</c:formatCode>
                      <c:ptCount val="1"/>
                      <c:pt idx="0">
                        <c:v>0.99929522317932651</c:v>
                      </c:pt>
                    </c:numCache>
                  </c:numRef>
                </c:yVal>
                <c:smooth val="0"/>
                <c:extLst xmlns:c15="http://schemas.microsoft.com/office/drawing/2012/chart">
                  <c:ext xmlns:c16="http://schemas.microsoft.com/office/drawing/2014/chart" uri="{C3380CC4-5D6E-409C-BE32-E72D297353CC}">
                    <c16:uniqueId val="{00000008-5B3A-42FF-8BED-42764366F520}"/>
                  </c:ext>
                </c:extLst>
              </c15:ser>
            </c15:filteredScatterSeries>
            <c15:filteredScatterSeries>
              <c15:ser>
                <c:idx val="5"/>
                <c:order val="4"/>
                <c:tx>
                  <c:strRef>
                    <c:extLst xmlns:c15="http://schemas.microsoft.com/office/drawing/2012/chart">
                      <c:ext xmlns:c15="http://schemas.microsoft.com/office/drawing/2012/chart" uri="{02D57815-91ED-43cb-92C2-25804820EDAC}">
                        <c15:formulaRef>
                          <c15:sqref>Mean_Cfar!$V$8</c15:sqref>
                        </c15:formulaRef>
                      </c:ext>
                    </c:extLst>
                    <c:strCache>
                      <c:ptCount val="1"/>
                      <c:pt idx="0">
                        <c:v>CEN M B-B</c:v>
                      </c:pt>
                    </c:strCache>
                  </c:strRef>
                </c:tx>
                <c:spPr>
                  <a:ln w="25400" cap="rnd">
                    <a:noFill/>
                    <a:round/>
                  </a:ln>
                  <a:effectLst/>
                </c:spPr>
                <c:marker>
                  <c:symbol val="circle"/>
                  <c:size val="5"/>
                  <c:spPr>
                    <a:solidFill>
                      <a:schemeClr val="accent6"/>
                    </a:solidFill>
                    <a:ln w="9525">
                      <a:solidFill>
                        <a:schemeClr val="accent6"/>
                      </a:solidFill>
                    </a:ln>
                    <a:effectLst/>
                  </c:spPr>
                </c:marker>
                <c:xVal>
                  <c:numRef>
                    <c:extLst xmlns:c15="http://schemas.microsoft.com/office/drawing/2012/chart">
                      <c:ext xmlns:c15="http://schemas.microsoft.com/office/drawing/2012/chart" uri="{02D57815-91ED-43cb-92C2-25804820EDAC}">
                        <c15:formulaRef>
                          <c15:sqref>Mean_Cfar!$W$8</c15:sqref>
                        </c15:formulaRef>
                      </c:ext>
                    </c:extLst>
                    <c:numCache>
                      <c:formatCode>0%</c:formatCode>
                      <c:ptCount val="1"/>
                      <c:pt idx="0">
                        <c:v>9.6339075959279555E-2</c:v>
                      </c:pt>
                    </c:numCache>
                  </c:numRef>
                </c:xVal>
                <c:yVal>
                  <c:numRef>
                    <c:extLst xmlns:c15="http://schemas.microsoft.com/office/drawing/2012/chart">
                      <c:ext xmlns:c15="http://schemas.microsoft.com/office/drawing/2012/chart" uri="{02D57815-91ED-43cb-92C2-25804820EDAC}">
                        <c15:formulaRef>
                          <c15:sqref>Mean_Cfar!$X$8</c15:sqref>
                        </c15:formulaRef>
                      </c:ext>
                    </c:extLst>
                    <c:numCache>
                      <c:formatCode>0%</c:formatCode>
                      <c:ptCount val="1"/>
                      <c:pt idx="0">
                        <c:v>1.0290524667188723</c:v>
                      </c:pt>
                    </c:numCache>
                  </c:numRef>
                </c:yVal>
                <c:smooth val="0"/>
                <c:extLst xmlns:c15="http://schemas.microsoft.com/office/drawing/2012/chart">
                  <c:ext xmlns:c16="http://schemas.microsoft.com/office/drawing/2014/chart" uri="{C3380CC4-5D6E-409C-BE32-E72D297353CC}">
                    <c16:uniqueId val="{00000009-5B3A-42FF-8BED-42764366F520}"/>
                  </c:ext>
                </c:extLst>
              </c15:ser>
            </c15:filteredScatterSeries>
            <c15:filteredScatterSeries>
              <c15:ser>
                <c:idx val="6"/>
                <c:order val="5"/>
                <c:tx>
                  <c:strRef>
                    <c:extLst xmlns:c15="http://schemas.microsoft.com/office/drawing/2012/chart">
                      <c:ext xmlns:c15="http://schemas.microsoft.com/office/drawing/2012/chart" uri="{02D57815-91ED-43cb-92C2-25804820EDAC}">
                        <c15:formulaRef>
                          <c15:sqref>Mean_Cfar!$V$9</c15:sqref>
                        </c15:formulaRef>
                      </c:ext>
                    </c:extLst>
                    <c:strCache>
                      <c:ptCount val="1"/>
                      <c:pt idx="0">
                        <c:v>Wind L B-B</c:v>
                      </c:pt>
                    </c:strCache>
                  </c:strRef>
                </c:tx>
                <c:spPr>
                  <a:ln w="25400" cap="rnd">
                    <a:noFill/>
                    <a:round/>
                  </a:ln>
                  <a:effectLst/>
                </c:spPr>
                <c:marker>
                  <c:symbol val="circle"/>
                  <c:size val="5"/>
                  <c:spPr>
                    <a:solidFill>
                      <a:schemeClr val="accent1">
                        <a:lumMod val="60000"/>
                      </a:schemeClr>
                    </a:solidFill>
                    <a:ln w="9525">
                      <a:solidFill>
                        <a:schemeClr val="accent1">
                          <a:lumMod val="60000"/>
                        </a:schemeClr>
                      </a:solidFill>
                    </a:ln>
                    <a:effectLst/>
                  </c:spPr>
                </c:marker>
                <c:xVal>
                  <c:numRef>
                    <c:extLst xmlns:c15="http://schemas.microsoft.com/office/drawing/2012/chart">
                      <c:ext xmlns:c15="http://schemas.microsoft.com/office/drawing/2012/chart" uri="{02D57815-91ED-43cb-92C2-25804820EDAC}">
                        <c15:formulaRef>
                          <c15:sqref>Mean_Cfar!$W$9</c15:sqref>
                        </c15:formulaRef>
                      </c:ext>
                    </c:extLst>
                    <c:numCache>
                      <c:formatCode>0%</c:formatCode>
                      <c:ptCount val="1"/>
                      <c:pt idx="0">
                        <c:v>0.21209964412811388</c:v>
                      </c:pt>
                    </c:numCache>
                  </c:numRef>
                </c:xVal>
                <c:yVal>
                  <c:numRef>
                    <c:extLst xmlns:c15="http://schemas.microsoft.com/office/drawing/2012/chart">
                      <c:ext xmlns:c15="http://schemas.microsoft.com/office/drawing/2012/chart" uri="{02D57815-91ED-43cb-92C2-25804820EDAC}">
                        <c15:formulaRef>
                          <c15:sqref>Mean_Cfar!$X$9</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A-5B3A-42FF-8BED-42764366F520}"/>
                  </c:ext>
                </c:extLst>
              </c15:ser>
            </c15:filteredScatterSeries>
            <c15:filteredScatterSeries>
              <c15:ser>
                <c:idx val="8"/>
                <c:order val="7"/>
                <c:tx>
                  <c:strRef>
                    <c:extLst xmlns:c15="http://schemas.microsoft.com/office/drawing/2012/chart">
                      <c:ext xmlns:c15="http://schemas.microsoft.com/office/drawing/2012/chart" uri="{02D57815-91ED-43cb-92C2-25804820EDAC}">
                        <c15:formulaRef>
                          <c15:sqref>Mean_Cfar!$V$11</c15:sqref>
                        </c15:formulaRef>
                      </c:ext>
                    </c:extLst>
                    <c:strCache>
                      <c:ptCount val="1"/>
                      <c:pt idx="0">
                        <c:v>Wind M B-B</c:v>
                      </c:pt>
                    </c:strCache>
                  </c:strRef>
                </c:tx>
                <c:spPr>
                  <a:ln w="25400" cap="rnd">
                    <a:noFill/>
                    <a:round/>
                  </a:ln>
                  <a:effectLst/>
                </c:spPr>
                <c:marker>
                  <c:symbol val="circle"/>
                  <c:size val="5"/>
                  <c:spPr>
                    <a:solidFill>
                      <a:schemeClr val="accent3">
                        <a:lumMod val="60000"/>
                      </a:schemeClr>
                    </a:solidFill>
                    <a:ln w="9525">
                      <a:solidFill>
                        <a:schemeClr val="accent3">
                          <a:lumMod val="60000"/>
                        </a:schemeClr>
                      </a:solidFill>
                    </a:ln>
                    <a:effectLst/>
                  </c:spPr>
                </c:marker>
                <c:xVal>
                  <c:numRef>
                    <c:extLst xmlns:c15="http://schemas.microsoft.com/office/drawing/2012/chart">
                      <c:ext xmlns:c15="http://schemas.microsoft.com/office/drawing/2012/chart" uri="{02D57815-91ED-43cb-92C2-25804820EDAC}">
                        <c15:formulaRef>
                          <c15:sqref>Mean_Cfar!$W$11</c15:sqref>
                        </c15:formulaRef>
                      </c:ext>
                    </c:extLst>
                    <c:numCache>
                      <c:formatCode>0%</c:formatCode>
                      <c:ptCount val="1"/>
                      <c:pt idx="0">
                        <c:v>0.28042704626334519</c:v>
                      </c:pt>
                    </c:numCache>
                  </c:numRef>
                </c:xVal>
                <c:yVal>
                  <c:numRef>
                    <c:extLst xmlns:c15="http://schemas.microsoft.com/office/drawing/2012/chart">
                      <c:ext xmlns:c15="http://schemas.microsoft.com/office/drawing/2012/chart" uri="{02D57815-91ED-43cb-92C2-25804820EDAC}">
                        <c15:formulaRef>
                          <c15:sqref>Mean_Cfar!$X$11</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B-5B3A-42FF-8BED-42764366F520}"/>
                  </c:ext>
                </c:extLst>
              </c15:ser>
            </c15:filteredScatterSeries>
            <c15:filteredScatterSeries>
              <c15:ser>
                <c:idx val="9"/>
                <c:order val="8"/>
                <c:tx>
                  <c:strRef>
                    <c:extLst xmlns:c15="http://schemas.microsoft.com/office/drawing/2012/chart">
                      <c:ext xmlns:c15="http://schemas.microsoft.com/office/drawing/2012/chart" uri="{02D57815-91ED-43cb-92C2-25804820EDAC}">
                        <c15:formulaRef>
                          <c15:sqref>Mean_Cfar!$V$12</c15:sqref>
                        </c15:formulaRef>
                      </c:ext>
                    </c:extLst>
                    <c:strCache>
                      <c:ptCount val="1"/>
                      <c:pt idx="0">
                        <c:v>Solar L B-B</c:v>
                      </c:pt>
                    </c:strCache>
                  </c:strRef>
                </c:tx>
                <c:spPr>
                  <a:ln w="25400" cap="rnd">
                    <a:noFill/>
                    <a:round/>
                  </a:ln>
                  <a:effectLst/>
                </c:spPr>
                <c:marker>
                  <c:symbol val="circle"/>
                  <c:size val="5"/>
                  <c:spPr>
                    <a:solidFill>
                      <a:schemeClr val="accent4">
                        <a:lumMod val="60000"/>
                      </a:schemeClr>
                    </a:solidFill>
                    <a:ln w="9525">
                      <a:solidFill>
                        <a:schemeClr val="accent4">
                          <a:lumMod val="60000"/>
                        </a:schemeClr>
                      </a:solidFill>
                    </a:ln>
                    <a:effectLst/>
                  </c:spPr>
                </c:marker>
                <c:xVal>
                  <c:numRef>
                    <c:extLst xmlns:c15="http://schemas.microsoft.com/office/drawing/2012/chart">
                      <c:ext xmlns:c15="http://schemas.microsoft.com/office/drawing/2012/chart" uri="{02D57815-91ED-43cb-92C2-25804820EDAC}">
                        <c15:formulaRef>
                          <c15:sqref>Mean_Cfar!$W$12</c15:sqref>
                        </c15:formulaRef>
                      </c:ext>
                    </c:extLst>
                    <c:numCache>
                      <c:formatCode>0%</c:formatCode>
                      <c:ptCount val="1"/>
                      <c:pt idx="0">
                        <c:v>0.1333976833976834</c:v>
                      </c:pt>
                    </c:numCache>
                  </c:numRef>
                </c:xVal>
                <c:yVal>
                  <c:numRef>
                    <c:extLst xmlns:c15="http://schemas.microsoft.com/office/drawing/2012/chart">
                      <c:ext xmlns:c15="http://schemas.microsoft.com/office/drawing/2012/chart" uri="{02D57815-91ED-43cb-92C2-25804820EDAC}">
                        <c15:formulaRef>
                          <c15:sqref>Mean_Cfar!$X$12</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C-5B3A-42FF-8BED-42764366F520}"/>
                  </c:ext>
                </c:extLst>
              </c15:ser>
            </c15:filteredScatterSeries>
            <c15:filteredScatterSeries>
              <c15:ser>
                <c:idx val="11"/>
                <c:order val="10"/>
                <c:tx>
                  <c:strRef>
                    <c:extLst xmlns:c15="http://schemas.microsoft.com/office/drawing/2012/chart">
                      <c:ext xmlns:c15="http://schemas.microsoft.com/office/drawing/2012/chart" uri="{02D57815-91ED-43cb-92C2-25804820EDAC}">
                        <c15:formulaRef>
                          <c15:sqref>Mean_Cfar!$V$14</c15:sqref>
                        </c15:formulaRef>
                      </c:ext>
                    </c:extLst>
                    <c:strCache>
                      <c:ptCount val="1"/>
                      <c:pt idx="0">
                        <c:v>Solar M B-B</c:v>
                      </c:pt>
                    </c:strCache>
                  </c:strRef>
                </c:tx>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Ref>
                    <c:extLst xmlns:c15="http://schemas.microsoft.com/office/drawing/2012/chart">
                      <c:ext xmlns:c15="http://schemas.microsoft.com/office/drawing/2012/chart" uri="{02D57815-91ED-43cb-92C2-25804820EDAC}">
                        <c15:formulaRef>
                          <c15:sqref>Mean_Cfar!$W$14</c15:sqref>
                        </c15:formulaRef>
                      </c:ext>
                    </c:extLst>
                    <c:numCache>
                      <c:formatCode>0%</c:formatCode>
                      <c:ptCount val="1"/>
                      <c:pt idx="0">
                        <c:v>0.24864864864864869</c:v>
                      </c:pt>
                    </c:numCache>
                  </c:numRef>
                </c:xVal>
                <c:yVal>
                  <c:numRef>
                    <c:extLst xmlns:c15="http://schemas.microsoft.com/office/drawing/2012/chart">
                      <c:ext xmlns:c15="http://schemas.microsoft.com/office/drawing/2012/chart" uri="{02D57815-91ED-43cb-92C2-25804820EDAC}">
                        <c15:formulaRef>
                          <c15:sqref>Mean_Cfar!$X$14</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D-5B3A-42FF-8BED-42764366F520}"/>
                  </c:ext>
                </c:extLst>
              </c15:ser>
            </c15:filteredScatterSeries>
            <c15:filteredScatterSeries>
              <c15:ser>
                <c:idx val="12"/>
                <c:order val="11"/>
                <c:tx>
                  <c:strRef>
                    <c:extLst xmlns:c15="http://schemas.microsoft.com/office/drawing/2012/chart">
                      <c:ext xmlns:c15="http://schemas.microsoft.com/office/drawing/2012/chart" uri="{02D57815-91ED-43cb-92C2-25804820EDAC}">
                        <c15:formulaRef>
                          <c15:sqref>Mean_Cfar!$V$15</c15:sqref>
                        </c15:formulaRef>
                      </c:ext>
                    </c:extLst>
                    <c:strCache>
                      <c:ptCount val="1"/>
                      <c:pt idx="0">
                        <c:v>MRC L B-B</c:v>
                      </c:pt>
                    </c:strCache>
                  </c:strRef>
                </c:tx>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Mean_Cfar!$W$15</c15:sqref>
                        </c15:formulaRef>
                      </c:ext>
                    </c:extLst>
                    <c:numCache>
                      <c:formatCode>0%</c:formatCode>
                      <c:ptCount val="1"/>
                      <c:pt idx="0">
                        <c:v>5.6172047561733697E-2</c:v>
                      </c:pt>
                    </c:numCache>
                  </c:numRef>
                </c:xVal>
                <c:yVal>
                  <c:numRef>
                    <c:extLst xmlns:c15="http://schemas.microsoft.com/office/drawing/2012/chart">
                      <c:ext xmlns:c15="http://schemas.microsoft.com/office/drawing/2012/chart" uri="{02D57815-91ED-43cb-92C2-25804820EDAC}">
                        <c15:formulaRef>
                          <c15:sqref>Mean_Cfar!$X$15</c15:sqref>
                        </c15:formulaRef>
                      </c:ext>
                    </c:extLst>
                    <c:numCache>
                      <c:formatCode>0%</c:formatCode>
                      <c:ptCount val="1"/>
                      <c:pt idx="0">
                        <c:v>0.99318846138585037</c:v>
                      </c:pt>
                    </c:numCache>
                  </c:numRef>
                </c:yVal>
                <c:smooth val="0"/>
                <c:extLst xmlns:c15="http://schemas.microsoft.com/office/drawing/2012/chart">
                  <c:ext xmlns:c16="http://schemas.microsoft.com/office/drawing/2014/chart" uri="{C3380CC4-5D6E-409C-BE32-E72D297353CC}">
                    <c16:uniqueId val="{0000000E-5B3A-42FF-8BED-42764366F520}"/>
                  </c:ext>
                </c:extLst>
              </c15:ser>
            </c15:filteredScatterSeries>
            <c15:filteredScatterSeries>
              <c15:ser>
                <c:idx val="14"/>
                <c:order val="13"/>
                <c:tx>
                  <c:strRef>
                    <c:extLst xmlns:c15="http://schemas.microsoft.com/office/drawing/2012/chart">
                      <c:ext xmlns:c15="http://schemas.microsoft.com/office/drawing/2012/chart" uri="{02D57815-91ED-43cb-92C2-25804820EDAC}">
                        <c15:formulaRef>
                          <c15:sqref>Mean_Cfar!$V$17</c15:sqref>
                        </c15:formulaRef>
                      </c:ext>
                    </c:extLst>
                    <c:strCache>
                      <c:ptCount val="1"/>
                      <c:pt idx="0">
                        <c:v>MRC M B-B</c:v>
                      </c:pt>
                    </c:strCache>
                  </c:strRef>
                </c:tx>
                <c:spPr>
                  <a:ln w="25400" cap="rnd">
                    <a:no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Mean_Cfar!$W$17</c15:sqref>
                        </c15:formulaRef>
                      </c:ext>
                    </c:extLst>
                    <c:numCache>
                      <c:formatCode>0%</c:formatCode>
                      <c:ptCount val="1"/>
                      <c:pt idx="0">
                        <c:v>6.49278505958443E-2</c:v>
                      </c:pt>
                    </c:numCache>
                  </c:numRef>
                </c:xVal>
                <c:yVal>
                  <c:numLit>
                    <c:formatCode>General</c:formatCode>
                    <c:ptCount val="1"/>
                    <c:pt idx="0">
                      <c:v>1</c:v>
                    </c:pt>
                  </c:numLit>
                </c:yVal>
                <c:smooth val="0"/>
                <c:extLst xmlns:c15="http://schemas.microsoft.com/office/drawing/2012/chart">
                  <c:ext xmlns:c16="http://schemas.microsoft.com/office/drawing/2014/chart" uri="{C3380CC4-5D6E-409C-BE32-E72D297353CC}">
                    <c16:uniqueId val="{0000000F-5B3A-42FF-8BED-42764366F520}"/>
                  </c:ext>
                </c:extLst>
              </c15:ser>
            </c15:filteredScatterSeries>
            <c15:filteredScatterSeries>
              <c15:ser>
                <c:idx val="15"/>
                <c:order val="14"/>
                <c:tx>
                  <c:strRef>
                    <c:extLst xmlns:c15="http://schemas.microsoft.com/office/drawing/2012/chart">
                      <c:ext xmlns:c15="http://schemas.microsoft.com/office/drawing/2012/chart" uri="{02D57815-91ED-43cb-92C2-25804820EDAC}">
                        <c15:formulaRef>
                          <c15:sqref>Mean_Cfar!$V$18</c15:sqref>
                        </c15:formulaRef>
                      </c:ext>
                    </c:extLst>
                    <c:strCache>
                      <c:ptCount val="1"/>
                      <c:pt idx="0">
                        <c:v>GEN L B-B</c:v>
                      </c:pt>
                    </c:strCache>
                  </c:strRef>
                </c:tx>
                <c:spPr>
                  <a:ln w="25400" cap="rnd">
                    <a:no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Mean_Cfar!$W$18</c15:sqref>
                        </c15:formulaRef>
                      </c:ext>
                    </c:extLst>
                    <c:numCache>
                      <c:formatCode>0%</c:formatCode>
                      <c:ptCount val="1"/>
                      <c:pt idx="0">
                        <c:v>9.2366239881317119E-2</c:v>
                      </c:pt>
                    </c:numCache>
                  </c:numRef>
                </c:xVal>
                <c:yVal>
                  <c:numRef>
                    <c:extLst xmlns:c15="http://schemas.microsoft.com/office/drawing/2012/chart">
                      <c:ext xmlns:c15="http://schemas.microsoft.com/office/drawing/2012/chart" uri="{02D57815-91ED-43cb-92C2-25804820EDAC}">
                        <c15:formulaRef>
                          <c15:sqref>Mean_Cfar!$X$18</c15:sqref>
                        </c15:formulaRef>
                      </c:ext>
                    </c:extLst>
                    <c:numCache>
                      <c:formatCode>0%</c:formatCode>
                      <c:ptCount val="1"/>
                      <c:pt idx="0">
                        <c:v>0.98958299738768662</c:v>
                      </c:pt>
                    </c:numCache>
                  </c:numRef>
                </c:yVal>
                <c:smooth val="0"/>
                <c:extLst xmlns:c15="http://schemas.microsoft.com/office/drawing/2012/chart">
                  <c:ext xmlns:c16="http://schemas.microsoft.com/office/drawing/2014/chart" uri="{C3380CC4-5D6E-409C-BE32-E72D297353CC}">
                    <c16:uniqueId val="{00000010-5B3A-42FF-8BED-42764366F520}"/>
                  </c:ext>
                </c:extLst>
              </c15:ser>
            </c15:filteredScatterSeries>
            <c15:filteredScatterSeries>
              <c15:ser>
                <c:idx val="17"/>
                <c:order val="15"/>
                <c:tx>
                  <c:strRef>
                    <c:extLst xmlns:c15="http://schemas.microsoft.com/office/drawing/2012/chart">
                      <c:ext xmlns:c15="http://schemas.microsoft.com/office/drawing/2012/chart" uri="{02D57815-91ED-43cb-92C2-25804820EDAC}">
                        <c15:formulaRef>
                          <c15:sqref>Mean_Cfar!$V$20</c15:sqref>
                        </c15:formulaRef>
                      </c:ext>
                    </c:extLst>
                    <c:strCache>
                      <c:ptCount val="1"/>
                      <c:pt idx="0">
                        <c:v>GEN M B-B</c:v>
                      </c:pt>
                    </c:strCache>
                  </c:strRef>
                </c:tx>
                <c:spPr>
                  <a:ln w="25400" cap="rnd">
                    <a:no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extLst xmlns:c15="http://schemas.microsoft.com/office/drawing/2012/chart">
                      <c:ext xmlns:c15="http://schemas.microsoft.com/office/drawing/2012/chart" uri="{02D57815-91ED-43cb-92C2-25804820EDAC}">
                        <c15:formulaRef>
                          <c15:sqref>Mean_Cfar!$W$20</c15:sqref>
                        </c15:formulaRef>
                      </c:ext>
                    </c:extLst>
                    <c:numCache>
                      <c:formatCode>0%</c:formatCode>
                      <c:ptCount val="1"/>
                      <c:pt idx="0">
                        <c:v>0.10907214499951624</c:v>
                      </c:pt>
                    </c:numCache>
                  </c:numRef>
                </c:xVal>
                <c:yVal>
                  <c:numRef>
                    <c:extLst xmlns:c15="http://schemas.microsoft.com/office/drawing/2012/chart">
                      <c:ext xmlns:c15="http://schemas.microsoft.com/office/drawing/2012/chart" uri="{02D57815-91ED-43cb-92C2-25804820EDAC}">
                        <c15:formulaRef>
                          <c15:sqref>Mean_Cfar!$X$20</c15:sqref>
                        </c15:formulaRef>
                      </c:ext>
                    </c:extLst>
                    <c:numCache>
                      <c:formatCode>0%</c:formatCode>
                      <c:ptCount val="1"/>
                      <c:pt idx="0">
                        <c:v>1.040248976037669</c:v>
                      </c:pt>
                    </c:numCache>
                  </c:numRef>
                </c:yVal>
                <c:smooth val="0"/>
                <c:extLst xmlns:c15="http://schemas.microsoft.com/office/drawing/2012/chart">
                  <c:ext xmlns:c16="http://schemas.microsoft.com/office/drawing/2014/chart" uri="{C3380CC4-5D6E-409C-BE32-E72D297353CC}">
                    <c16:uniqueId val="{00000011-5B3A-42FF-8BED-42764366F520}"/>
                  </c:ext>
                </c:extLst>
              </c15:ser>
            </c15:filteredScatterSeries>
          </c:ext>
        </c:extLst>
      </c:scatterChart>
      <c:valAx>
        <c:axId val="104949616"/>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out"/>
        <c:minorTickMark val="none"/>
        <c:tickLblPos val="nextTo"/>
        <c:crossAx val="104942960"/>
        <c:crosses val="autoZero"/>
        <c:crossBetween val="midCat"/>
      </c:valAx>
      <c:valAx>
        <c:axId val="104942960"/>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49616"/>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1"/>
          <c:tx>
            <c:strRef>
              <c:f>Mean_Cfar_CapsMarket500!$V$4</c:f>
              <c:strCache>
                <c:ptCount val="1"/>
                <c:pt idx="0">
                  <c:v>MRD Base 500</c:v>
                </c:pt>
              </c:strCache>
            </c:strRef>
          </c:tx>
          <c:spPr>
            <a:ln w="25400" cap="rnd">
              <a:noFill/>
              <a:round/>
            </a:ln>
            <a:effectLst/>
          </c:spPr>
          <c:marker>
            <c:symbol val="diamond"/>
            <c:size val="14"/>
            <c:spPr>
              <a:solidFill>
                <a:srgbClr val="7030A0"/>
              </a:solidFill>
              <a:ln w="25400">
                <a:noFill/>
              </a:ln>
              <a:effectLst/>
            </c:spPr>
          </c:marker>
          <c:xVal>
            <c:numRef>
              <c:f>Mean_Cfar_CapsMarket500!$W$4</c:f>
              <c:numCache>
                <c:formatCode>0%</c:formatCode>
                <c:ptCount val="1"/>
                <c:pt idx="0">
                  <c:v>0.1133711868180806</c:v>
                </c:pt>
              </c:numCache>
            </c:numRef>
          </c:xVal>
          <c:yVal>
            <c:numRef>
              <c:f>Mean_Cfar_CapsMarket500!$X$4</c:f>
              <c:numCache>
                <c:formatCode>0%</c:formatCode>
                <c:ptCount val="1"/>
                <c:pt idx="0">
                  <c:v>1</c:v>
                </c:pt>
              </c:numCache>
            </c:numRef>
          </c:yVal>
          <c:smooth val="0"/>
          <c:extLst>
            <c:ext xmlns:c16="http://schemas.microsoft.com/office/drawing/2014/chart" uri="{C3380CC4-5D6E-409C-BE32-E72D297353CC}">
              <c16:uniqueId val="{00000000-FB56-48B4-A801-867174A92D73}"/>
            </c:ext>
          </c:extLst>
        </c:ser>
        <c:ser>
          <c:idx val="4"/>
          <c:order val="4"/>
          <c:tx>
            <c:strRef>
              <c:f>Mean_Cfar_CapsMarket500!$V$7</c:f>
              <c:strCache>
                <c:ptCount val="1"/>
                <c:pt idx="0">
                  <c:v>Wind Base 500</c:v>
                </c:pt>
              </c:strCache>
            </c:strRef>
          </c:tx>
          <c:spPr>
            <a:ln w="25400" cap="rnd">
              <a:noFill/>
              <a:round/>
            </a:ln>
            <a:effectLst/>
          </c:spPr>
          <c:marker>
            <c:symbol val="star"/>
            <c:size val="14"/>
            <c:spPr>
              <a:noFill/>
              <a:ln w="9525">
                <a:solidFill>
                  <a:srgbClr val="70AD47"/>
                </a:solidFill>
                <a:prstDash val="solid"/>
              </a:ln>
              <a:effectLst/>
            </c:spPr>
          </c:marker>
          <c:xVal>
            <c:numRef>
              <c:f>Mean_Cfar_CapsMarket500!$W$7</c:f>
              <c:numCache>
                <c:formatCode>0%</c:formatCode>
                <c:ptCount val="1"/>
                <c:pt idx="0">
                  <c:v>0.15648195221148958</c:v>
                </c:pt>
              </c:numCache>
            </c:numRef>
          </c:xVal>
          <c:yVal>
            <c:numRef>
              <c:f>Mean_Cfar_CapsMarket500!$X$7</c:f>
              <c:numCache>
                <c:formatCode>0%</c:formatCode>
                <c:ptCount val="1"/>
                <c:pt idx="0">
                  <c:v>1</c:v>
                </c:pt>
              </c:numCache>
            </c:numRef>
          </c:yVal>
          <c:smooth val="0"/>
          <c:extLst>
            <c:ext xmlns:c16="http://schemas.microsoft.com/office/drawing/2014/chart" uri="{C3380CC4-5D6E-409C-BE32-E72D297353CC}">
              <c16:uniqueId val="{00000001-FB56-48B4-A801-867174A92D73}"/>
            </c:ext>
          </c:extLst>
        </c:ser>
        <c:ser>
          <c:idx val="7"/>
          <c:order val="7"/>
          <c:tx>
            <c:strRef>
              <c:f>Mean_Cfar_CapsMarket500!$V$10</c:f>
              <c:strCache>
                <c:ptCount val="1"/>
                <c:pt idx="0">
                  <c:v>Solar Base 500</c:v>
                </c:pt>
              </c:strCache>
            </c:strRef>
          </c:tx>
          <c:spPr>
            <a:ln w="25400" cap="rnd">
              <a:noFill/>
              <a:round/>
            </a:ln>
            <a:effectLst/>
          </c:spPr>
          <c:marker>
            <c:symbol val="circle"/>
            <c:size val="14"/>
            <c:spPr>
              <a:solidFill>
                <a:srgbClr val="FFC000"/>
              </a:solidFill>
              <a:ln w="25400">
                <a:noFill/>
              </a:ln>
              <a:effectLst/>
            </c:spPr>
          </c:marker>
          <c:xVal>
            <c:numRef>
              <c:f>Mean_Cfar_CapsMarket500!$W$10</c:f>
              <c:numCache>
                <c:formatCode>0%</c:formatCode>
                <c:ptCount val="1"/>
                <c:pt idx="0">
                  <c:v>0.12741312741312741</c:v>
                </c:pt>
              </c:numCache>
            </c:numRef>
          </c:xVal>
          <c:yVal>
            <c:numRef>
              <c:f>Mean_Cfar_CapsMarket500!$X$10</c:f>
              <c:numCache>
                <c:formatCode>0%</c:formatCode>
                <c:ptCount val="1"/>
                <c:pt idx="0">
                  <c:v>1</c:v>
                </c:pt>
              </c:numCache>
            </c:numRef>
          </c:yVal>
          <c:smooth val="0"/>
          <c:extLst>
            <c:ext xmlns:c16="http://schemas.microsoft.com/office/drawing/2014/chart" uri="{C3380CC4-5D6E-409C-BE32-E72D297353CC}">
              <c16:uniqueId val="{00000002-FB56-48B4-A801-867174A92D73}"/>
            </c:ext>
          </c:extLst>
        </c:ser>
        <c:ser>
          <c:idx val="10"/>
          <c:order val="10"/>
          <c:tx>
            <c:strRef>
              <c:f>Mean_Cfar_CapsMarket500!$V$13</c:f>
              <c:strCache>
                <c:ptCount val="1"/>
                <c:pt idx="0">
                  <c:v>MRC Base 500</c:v>
                </c:pt>
              </c:strCache>
            </c:strRef>
          </c:tx>
          <c:spPr>
            <a:ln w="25400" cap="rnd">
              <a:noFill/>
              <a:round/>
            </a:ln>
            <a:effectLst/>
          </c:spPr>
          <c:marker>
            <c:symbol val="triangle"/>
            <c:size val="14"/>
            <c:spPr>
              <a:solidFill>
                <a:srgbClr val="FF0000"/>
              </a:solidFill>
              <a:ln w="25400">
                <a:noFill/>
              </a:ln>
              <a:effectLst/>
            </c:spPr>
          </c:marker>
          <c:xVal>
            <c:numRef>
              <c:f>Mean_Cfar_CapsMarket500!$W$13</c:f>
              <c:numCache>
                <c:formatCode>0%</c:formatCode>
                <c:ptCount val="1"/>
                <c:pt idx="0">
                  <c:v>6.4688458690362854E-2</c:v>
                </c:pt>
              </c:numCache>
            </c:numRef>
          </c:xVal>
          <c:yVal>
            <c:numRef>
              <c:f>Mean_Cfar_CapsMarket500!$X$13</c:f>
              <c:numCache>
                <c:formatCode>0%</c:formatCode>
                <c:ptCount val="1"/>
                <c:pt idx="0">
                  <c:v>1</c:v>
                </c:pt>
              </c:numCache>
            </c:numRef>
          </c:yVal>
          <c:smooth val="0"/>
          <c:extLst>
            <c:ext xmlns:c16="http://schemas.microsoft.com/office/drawing/2014/chart" uri="{C3380CC4-5D6E-409C-BE32-E72D297353CC}">
              <c16:uniqueId val="{00000003-FB56-48B4-A801-867174A92D73}"/>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Mean_Cfar_CapsMarket500!$V$3</c15:sqref>
                        </c15:formulaRef>
                      </c:ext>
                    </c:extLst>
                    <c:strCache>
                      <c:ptCount val="1"/>
                      <c:pt idx="0">
                        <c:v>MRD L B-B 500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Mean_Cfar_CapsMarket500!$W$3</c15:sqref>
                        </c15:formulaRef>
                      </c:ext>
                    </c:extLst>
                    <c:numCache>
                      <c:formatCode>0%</c:formatCode>
                      <c:ptCount val="1"/>
                      <c:pt idx="0">
                        <c:v>9.8997995991983959E-2</c:v>
                      </c:pt>
                    </c:numCache>
                  </c:numRef>
                </c:xVal>
                <c:yVal>
                  <c:numRef>
                    <c:extLst>
                      <c:ext uri="{02D57815-91ED-43cb-92C2-25804820EDAC}">
                        <c15:formulaRef>
                          <c15:sqref>Mean_Cfar_CapsMarket500!$X$3</c15:sqref>
                        </c15:formulaRef>
                      </c:ext>
                    </c:extLst>
                    <c:numCache>
                      <c:formatCode>0%</c:formatCode>
                      <c:ptCount val="1"/>
                      <c:pt idx="0">
                        <c:v>0.98494767312402576</c:v>
                      </c:pt>
                    </c:numCache>
                  </c:numRef>
                </c:yVal>
                <c:smooth val="0"/>
                <c:extLst>
                  <c:ext xmlns:c16="http://schemas.microsoft.com/office/drawing/2014/chart" uri="{C3380CC4-5D6E-409C-BE32-E72D297353CC}">
                    <c16:uniqueId val="{00000004-FB56-48B4-A801-867174A92D73}"/>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Mean_Cfar_CapsMarket500!$V$5</c15:sqref>
                        </c15:formulaRef>
                      </c:ext>
                    </c:extLst>
                    <c:strCache>
                      <c:ptCount val="1"/>
                      <c:pt idx="0">
                        <c:v>MRD M B-B 500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Mean_Cfar_CapsMarket500!$W$5</c15:sqref>
                        </c15:formulaRef>
                      </c:ext>
                    </c:extLst>
                    <c:numCache>
                      <c:formatCode>0%</c:formatCode>
                      <c:ptCount val="1"/>
                      <c:pt idx="0">
                        <c:v>0.13611667780004452</c:v>
                      </c:pt>
                    </c:numCache>
                  </c:numRef>
                </c:xVal>
                <c:yVal>
                  <c:numRef>
                    <c:extLst xmlns:c15="http://schemas.microsoft.com/office/drawing/2012/chart">
                      <c:ext xmlns:c15="http://schemas.microsoft.com/office/drawing/2012/chart" uri="{02D57815-91ED-43cb-92C2-25804820EDAC}">
                        <c15:formulaRef>
                          <c15:sqref>Mean_Cfar_CapsMarket500!$X$5</c15:sqref>
                        </c15:formulaRef>
                      </c:ext>
                    </c:extLst>
                    <c:numCache>
                      <c:formatCode>0%</c:formatCode>
                      <c:ptCount val="1"/>
                      <c:pt idx="0">
                        <c:v>1.0543531507459363</c:v>
                      </c:pt>
                    </c:numCache>
                  </c:numRef>
                </c:yVal>
                <c:smooth val="0"/>
                <c:extLst xmlns:c15="http://schemas.microsoft.com/office/drawing/2012/chart">
                  <c:ext xmlns:c16="http://schemas.microsoft.com/office/drawing/2014/chart" uri="{C3380CC4-5D6E-409C-BE32-E72D297353CC}">
                    <c16:uniqueId val="{00000005-FB56-48B4-A801-867174A92D73}"/>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Mean_Cfar_CapsMarket500!$V$6</c15:sqref>
                        </c15:formulaRef>
                      </c:ext>
                    </c:extLst>
                    <c:strCache>
                      <c:ptCount val="1"/>
                      <c:pt idx="0">
                        <c:v>Wind L B-B 500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Mean_Cfar_CapsMarket500!$W$6</c15:sqref>
                        </c15:formulaRef>
                      </c:ext>
                    </c:extLst>
                    <c:numCache>
                      <c:formatCode>0%</c:formatCode>
                      <c:ptCount val="1"/>
                      <c:pt idx="0">
                        <c:v>0.15434672089476362</c:v>
                      </c:pt>
                    </c:numCache>
                  </c:numRef>
                </c:xVal>
                <c:yVal>
                  <c:numRef>
                    <c:extLst xmlns:c15="http://schemas.microsoft.com/office/drawing/2012/chart">
                      <c:ext xmlns:c15="http://schemas.microsoft.com/office/drawing/2012/chart" uri="{02D57815-91ED-43cb-92C2-25804820EDAC}">
                        <c15:formulaRef>
                          <c15:sqref>Mean_Cfar_CapsMarket500!$X$6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FB56-48B4-A801-867174A92D73}"/>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Mean_Cfar_CapsMarket500!$V$8</c15:sqref>
                        </c15:formulaRef>
                      </c:ext>
                    </c:extLst>
                    <c:strCache>
                      <c:ptCount val="1"/>
                      <c:pt idx="0">
                        <c:v>Wind M B-B 500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Mean_Cfar_CapsMarket500!$W$8</c15:sqref>
                        </c15:formulaRef>
                      </c:ext>
                    </c:extLst>
                    <c:numCache>
                      <c:formatCode>0%</c:formatCode>
                      <c:ptCount val="1"/>
                      <c:pt idx="0">
                        <c:v>0.21525165226232845</c:v>
                      </c:pt>
                    </c:numCache>
                  </c:numRef>
                </c:xVal>
                <c:yVal>
                  <c:numRef>
                    <c:extLst xmlns:c15="http://schemas.microsoft.com/office/drawing/2012/chart">
                      <c:ext xmlns:c15="http://schemas.microsoft.com/office/drawing/2012/chart" uri="{02D57815-91ED-43cb-92C2-25804820EDAC}">
                        <c15:formulaRef>
                          <c15:sqref>Mean_Cfar_CapsMarket500!$X$8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FB56-48B4-A801-867174A92D73}"/>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Mean_Cfar_CapsMarket500!$V$9</c15:sqref>
                        </c15:formulaRef>
                      </c:ext>
                    </c:extLst>
                    <c:strCache>
                      <c:ptCount val="1"/>
                      <c:pt idx="0">
                        <c:v>Solar L B-B 500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Mean_Cfar_CapsMarket500!$W$9</c15:sqref>
                        </c15:formulaRef>
                      </c:ext>
                    </c:extLst>
                    <c:numCache>
                      <c:formatCode>0%</c:formatCode>
                      <c:ptCount val="1"/>
                      <c:pt idx="0">
                        <c:v>0.12162162162162163</c:v>
                      </c:pt>
                    </c:numCache>
                  </c:numRef>
                </c:xVal>
                <c:yVal>
                  <c:numRef>
                    <c:extLst xmlns:c15="http://schemas.microsoft.com/office/drawing/2012/chart">
                      <c:ext xmlns:c15="http://schemas.microsoft.com/office/drawing/2012/chart" uri="{02D57815-91ED-43cb-92C2-25804820EDAC}">
                        <c15:formulaRef>
                          <c15:sqref>Mean_Cfar_CapsMarket500!$X$9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FB56-48B4-A801-867174A92D73}"/>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Mean_Cfar_CapsMarket500!$V$11</c15:sqref>
                        </c15:formulaRef>
                      </c:ext>
                    </c:extLst>
                    <c:strCache>
                      <c:ptCount val="1"/>
                      <c:pt idx="0">
                        <c:v>Solar M B-B 500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Mean_Cfar_CapsMarket500!$W$11</c15:sqref>
                        </c15:formulaRef>
                      </c:ext>
                    </c:extLst>
                    <c:numCache>
                      <c:formatCode>0%</c:formatCode>
                      <c:ptCount val="1"/>
                      <c:pt idx="0">
                        <c:v>0.17490347490347491</c:v>
                      </c:pt>
                    </c:numCache>
                  </c:numRef>
                </c:xVal>
                <c:yVal>
                  <c:numRef>
                    <c:extLst xmlns:c15="http://schemas.microsoft.com/office/drawing/2012/chart">
                      <c:ext xmlns:c15="http://schemas.microsoft.com/office/drawing/2012/chart" uri="{02D57815-91ED-43cb-92C2-25804820EDAC}">
                        <c15:formulaRef>
                          <c15:sqref>Mean_Cfar_CapsMarket500!$X$11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FB56-48B4-A801-867174A92D73}"/>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Mean_Cfar_CapsMarket500!$V$12</c15:sqref>
                        </c15:formulaRef>
                      </c:ext>
                    </c:extLst>
                    <c:strCache>
                      <c:ptCount val="1"/>
                      <c:pt idx="0">
                        <c:v>MRC L B-B 500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Mean_Cfar_CapsMarket500!$W$12</c15:sqref>
                        </c15:formulaRef>
                      </c:ext>
                    </c:extLst>
                    <c:numCache>
                      <c:formatCode>0%</c:formatCode>
                      <c:ptCount val="1"/>
                      <c:pt idx="0">
                        <c:v>6.1911562466941711E-2</c:v>
                      </c:pt>
                    </c:numCache>
                  </c:numRef>
                </c:xVal>
                <c:yVal>
                  <c:numRef>
                    <c:extLst xmlns:c15="http://schemas.microsoft.com/office/drawing/2012/chart">
                      <c:ext xmlns:c15="http://schemas.microsoft.com/office/drawing/2012/chart" uri="{02D57815-91ED-43cb-92C2-25804820EDAC}">
                        <c15:formulaRef>
                          <c15:sqref>Mean_Cfar_CapsMarket500!$X$12</c15:sqref>
                        </c15:formulaRef>
                      </c:ext>
                    </c:extLst>
                    <c:numCache>
                      <c:formatCode>0%</c:formatCode>
                      <c:ptCount val="1"/>
                      <c:pt idx="0">
                        <c:v>0.99318999259494345</c:v>
                      </c:pt>
                    </c:numCache>
                  </c:numRef>
                </c:yVal>
                <c:smooth val="0"/>
                <c:extLst xmlns:c15="http://schemas.microsoft.com/office/drawing/2012/chart">
                  <c:ext xmlns:c16="http://schemas.microsoft.com/office/drawing/2014/chart" uri="{C3380CC4-5D6E-409C-BE32-E72D297353CC}">
                    <c16:uniqueId val="{0000000A-FB56-48B4-A801-867174A92D73}"/>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Mean_Cfar_CapsMarket500!$V$14</c15:sqref>
                        </c15:formulaRef>
                      </c:ext>
                    </c:extLst>
                    <c:strCache>
                      <c:ptCount val="1"/>
                      <c:pt idx="0">
                        <c:v>MRC M B-B 500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Mean_Cfar_CapsMarket500!$W$14</c15:sqref>
                        </c15:formulaRef>
                      </c:ext>
                    </c:extLst>
                    <c:numCache>
                      <c:formatCode>0%</c:formatCode>
                      <c:ptCount val="1"/>
                      <c:pt idx="0">
                        <c:v>0.10347244261081139</c:v>
                      </c:pt>
                    </c:numCache>
                  </c:numRef>
                </c:xVal>
                <c:yVal>
                  <c:numRef>
                    <c:extLst xmlns:c15="http://schemas.microsoft.com/office/drawing/2012/chart">
                      <c:ext xmlns:c15="http://schemas.microsoft.com/office/drawing/2012/chart" uri="{02D57815-91ED-43cb-92C2-25804820EDAC}">
                        <c15:formulaRef>
                          <c15:sqref>Mean_Cfar_CapsMarket500!$X$14</c15:sqref>
                        </c15:formulaRef>
                      </c:ext>
                    </c:extLst>
                    <c:numCache>
                      <c:formatCode>0%</c:formatCode>
                      <c:ptCount val="1"/>
                      <c:pt idx="0">
                        <c:v>1.0390881201734898</c:v>
                      </c:pt>
                    </c:numCache>
                  </c:numRef>
                </c:yVal>
                <c:smooth val="0"/>
                <c:extLst xmlns:c15="http://schemas.microsoft.com/office/drawing/2012/chart">
                  <c:ext xmlns:c16="http://schemas.microsoft.com/office/drawing/2014/chart" uri="{C3380CC4-5D6E-409C-BE32-E72D297353CC}">
                    <c16:uniqueId val="{0000000B-FB56-48B4-A801-867174A92D73}"/>
                  </c:ext>
                </c:extLst>
              </c15:ser>
            </c15:filteredScatterSeries>
          </c:ext>
        </c:extLst>
      </c:scatterChart>
      <c:valAx>
        <c:axId val="22148639"/>
        <c:scaling>
          <c:orientation val="minMax"/>
          <c:max val="0.30000000000000004"/>
          <c:min val="0"/>
        </c:scaling>
        <c:delete val="1"/>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1"/>
          <c:tx>
            <c:strRef>
              <c:f>Mean_Cfar_CapsMarket300!$V$4</c:f>
              <c:strCache>
                <c:ptCount val="1"/>
                <c:pt idx="0">
                  <c:v>MRD Base 300</c:v>
                </c:pt>
              </c:strCache>
            </c:strRef>
          </c:tx>
          <c:spPr>
            <a:ln w="25400" cap="rnd">
              <a:noFill/>
              <a:round/>
            </a:ln>
            <a:effectLst/>
          </c:spPr>
          <c:marker>
            <c:symbol val="diamond"/>
            <c:size val="14"/>
            <c:spPr>
              <a:solidFill>
                <a:srgbClr val="7030A0"/>
              </a:solidFill>
              <a:ln w="25400">
                <a:noFill/>
              </a:ln>
              <a:effectLst/>
            </c:spPr>
          </c:marker>
          <c:xVal>
            <c:numRef>
              <c:f>Mean_Cfar_CapsMarket300!$W$4</c:f>
              <c:numCache>
                <c:formatCode>0%</c:formatCode>
                <c:ptCount val="1"/>
                <c:pt idx="0">
                  <c:v>0.10311734580271655</c:v>
                </c:pt>
              </c:numCache>
            </c:numRef>
          </c:xVal>
          <c:yVal>
            <c:numRef>
              <c:f>Mean_Cfar_CapsMarket300!$X$4</c:f>
              <c:numCache>
                <c:formatCode>0%</c:formatCode>
                <c:ptCount val="1"/>
                <c:pt idx="0">
                  <c:v>1</c:v>
                </c:pt>
              </c:numCache>
            </c:numRef>
          </c:yVal>
          <c:smooth val="0"/>
          <c:extLst>
            <c:ext xmlns:c16="http://schemas.microsoft.com/office/drawing/2014/chart" uri="{C3380CC4-5D6E-409C-BE32-E72D297353CC}">
              <c16:uniqueId val="{00000000-BA05-4794-8B29-6D5E40A49FBC}"/>
            </c:ext>
          </c:extLst>
        </c:ser>
        <c:ser>
          <c:idx val="4"/>
          <c:order val="4"/>
          <c:tx>
            <c:strRef>
              <c:f>Mean_Cfar_CapsMarket300!$V$7</c:f>
              <c:strCache>
                <c:ptCount val="1"/>
                <c:pt idx="0">
                  <c:v>Wind Base 300</c:v>
                </c:pt>
              </c:strCache>
            </c:strRef>
          </c:tx>
          <c:spPr>
            <a:ln w="25400" cap="rnd">
              <a:noFill/>
              <a:round/>
            </a:ln>
            <a:effectLst/>
          </c:spPr>
          <c:marker>
            <c:symbol val="star"/>
            <c:size val="14"/>
            <c:spPr>
              <a:noFill/>
              <a:ln w="9525">
                <a:solidFill>
                  <a:srgbClr val="70AD47"/>
                </a:solidFill>
                <a:prstDash val="solid"/>
              </a:ln>
              <a:effectLst/>
            </c:spPr>
          </c:marker>
          <c:xVal>
            <c:numRef>
              <c:f>Mean_Cfar_CapsMarket300!$W$7</c:f>
              <c:numCache>
                <c:formatCode>0%</c:formatCode>
                <c:ptCount val="1"/>
                <c:pt idx="0">
                  <c:v>0.15221148957803762</c:v>
                </c:pt>
              </c:numCache>
            </c:numRef>
          </c:xVal>
          <c:yVal>
            <c:numRef>
              <c:f>Mean_Cfar_CapsMarket300!$X$7</c:f>
              <c:numCache>
                <c:formatCode>0%</c:formatCode>
                <c:ptCount val="1"/>
                <c:pt idx="0">
                  <c:v>1</c:v>
                </c:pt>
              </c:numCache>
            </c:numRef>
          </c:yVal>
          <c:smooth val="0"/>
          <c:extLst>
            <c:ext xmlns:c16="http://schemas.microsoft.com/office/drawing/2014/chart" uri="{C3380CC4-5D6E-409C-BE32-E72D297353CC}">
              <c16:uniqueId val="{00000001-BA05-4794-8B29-6D5E40A49FBC}"/>
            </c:ext>
          </c:extLst>
        </c:ser>
        <c:ser>
          <c:idx val="7"/>
          <c:order val="7"/>
          <c:tx>
            <c:strRef>
              <c:f>Mean_Cfar_CapsMarket300!$V$10</c:f>
              <c:strCache>
                <c:ptCount val="1"/>
                <c:pt idx="0">
                  <c:v>Solar Base 300</c:v>
                </c:pt>
              </c:strCache>
            </c:strRef>
          </c:tx>
          <c:spPr>
            <a:ln w="25400" cap="rnd">
              <a:noFill/>
              <a:round/>
            </a:ln>
            <a:effectLst/>
          </c:spPr>
          <c:marker>
            <c:symbol val="circle"/>
            <c:size val="14"/>
            <c:spPr>
              <a:solidFill>
                <a:srgbClr val="FFC000"/>
              </a:solidFill>
              <a:ln w="25400">
                <a:noFill/>
              </a:ln>
              <a:effectLst/>
            </c:spPr>
          </c:marker>
          <c:xVal>
            <c:numRef>
              <c:f>Mean_Cfar_CapsMarket300!$W$10</c:f>
              <c:numCache>
                <c:formatCode>0%</c:formatCode>
                <c:ptCount val="1"/>
                <c:pt idx="0">
                  <c:v>0.11544401544401546</c:v>
                </c:pt>
              </c:numCache>
            </c:numRef>
          </c:xVal>
          <c:yVal>
            <c:numRef>
              <c:f>Mean_Cfar_CapsMarket300!$X$10</c:f>
              <c:numCache>
                <c:formatCode>0%</c:formatCode>
                <c:ptCount val="1"/>
                <c:pt idx="0">
                  <c:v>1</c:v>
                </c:pt>
              </c:numCache>
            </c:numRef>
          </c:yVal>
          <c:smooth val="0"/>
          <c:extLst>
            <c:ext xmlns:c16="http://schemas.microsoft.com/office/drawing/2014/chart" uri="{C3380CC4-5D6E-409C-BE32-E72D297353CC}">
              <c16:uniqueId val="{00000002-BA05-4794-8B29-6D5E40A49FBC}"/>
            </c:ext>
          </c:extLst>
        </c:ser>
        <c:ser>
          <c:idx val="10"/>
          <c:order val="10"/>
          <c:tx>
            <c:strRef>
              <c:f>Mean_Cfar_CapsMarket300!$V$13</c:f>
              <c:strCache>
                <c:ptCount val="1"/>
                <c:pt idx="0">
                  <c:v>MRC Base 300</c:v>
                </c:pt>
              </c:strCache>
            </c:strRef>
          </c:tx>
          <c:spPr>
            <a:ln w="25400" cap="rnd">
              <a:noFill/>
              <a:round/>
            </a:ln>
            <a:effectLst/>
          </c:spPr>
          <c:marker>
            <c:symbol val="triangle"/>
            <c:size val="14"/>
            <c:spPr>
              <a:solidFill>
                <a:srgbClr val="FF0000"/>
              </a:solidFill>
              <a:ln w="25400">
                <a:noFill/>
              </a:ln>
              <a:effectLst/>
            </c:spPr>
          </c:marker>
          <c:xVal>
            <c:numRef>
              <c:f>Mean_Cfar_CapsMarket300!$W$13</c:f>
              <c:numCache>
                <c:formatCode>0%</c:formatCode>
                <c:ptCount val="1"/>
                <c:pt idx="0">
                  <c:v>6.6645509362107266E-2</c:v>
                </c:pt>
              </c:numCache>
            </c:numRef>
          </c:xVal>
          <c:yVal>
            <c:numRef>
              <c:f>Mean_Cfar_CapsMarket300!$X$13</c:f>
              <c:numCache>
                <c:formatCode>0%</c:formatCode>
                <c:ptCount val="1"/>
                <c:pt idx="0">
                  <c:v>1</c:v>
                </c:pt>
              </c:numCache>
            </c:numRef>
          </c:yVal>
          <c:smooth val="0"/>
          <c:extLst>
            <c:ext xmlns:c16="http://schemas.microsoft.com/office/drawing/2014/chart" uri="{C3380CC4-5D6E-409C-BE32-E72D297353CC}">
              <c16:uniqueId val="{00000003-BA05-4794-8B29-6D5E40A49FBC}"/>
            </c:ext>
          </c:extLst>
        </c:ser>
        <c:dLbls>
          <c:showLegendKey val="0"/>
          <c:showVal val="0"/>
          <c:showCatName val="0"/>
          <c:showSerName val="0"/>
          <c:showPercent val="0"/>
          <c:showBubbleSize val="0"/>
        </c:dLbls>
        <c:axId val="22148639"/>
        <c:axId val="22162783"/>
        <c:extLst>
          <c:ext xmlns:c15="http://schemas.microsoft.com/office/drawing/2012/chart" uri="{02D57815-91ED-43cb-92C2-25804820EDAC}">
            <c15:filteredScatterSeries>
              <c15:ser>
                <c:idx val="0"/>
                <c:order val="0"/>
                <c:tx>
                  <c:strRef>
                    <c:extLst>
                      <c:ext uri="{02D57815-91ED-43cb-92C2-25804820EDAC}">
                        <c15:formulaRef>
                          <c15:sqref>Mean_Cfar_CapsMarket300!$V$3</c15:sqref>
                        </c15:formulaRef>
                      </c:ext>
                    </c:extLst>
                    <c:strCache>
                      <c:ptCount val="1"/>
                      <c:pt idx="0">
                        <c:v>MRD L B-B 300</c:v>
                      </c:pt>
                    </c:strCache>
                  </c:strRef>
                </c:tx>
                <c:spPr>
                  <a:ln w="25400" cap="rnd">
                    <a:noFill/>
                    <a:round/>
                  </a:ln>
                  <a:effectLst/>
                </c:spPr>
                <c:marker>
                  <c:symbol val="diamond"/>
                  <c:size val="9"/>
                  <c:spPr>
                    <a:solidFill>
                      <a:srgbClr val="7030A0"/>
                    </a:solidFill>
                    <a:ln w="25400">
                      <a:noFill/>
                    </a:ln>
                    <a:effectLst/>
                  </c:spPr>
                </c:marker>
                <c:xVal>
                  <c:numRef>
                    <c:extLst>
                      <c:ext uri="{02D57815-91ED-43cb-92C2-25804820EDAC}">
                        <c15:formulaRef>
                          <c15:sqref>Mean_Cfar_CapsMarket300!$W$3</c15:sqref>
                        </c15:formulaRef>
                      </c:ext>
                    </c:extLst>
                    <c:numCache>
                      <c:formatCode>0%</c:formatCode>
                      <c:ptCount val="1"/>
                      <c:pt idx="0">
                        <c:v>8.8276553106212421E-2</c:v>
                      </c:pt>
                    </c:numCache>
                  </c:numRef>
                </c:xVal>
                <c:yVal>
                  <c:numRef>
                    <c:extLst>
                      <c:ext uri="{02D57815-91ED-43cb-92C2-25804820EDAC}">
                        <c15:formulaRef>
                          <c15:sqref>Mean_Cfar_CapsMarket300!$X$3</c15:sqref>
                        </c15:formulaRef>
                      </c:ext>
                    </c:extLst>
                    <c:numCache>
                      <c:formatCode>0%</c:formatCode>
                      <c:ptCount val="1"/>
                      <c:pt idx="0">
                        <c:v>0.98494767312402576</c:v>
                      </c:pt>
                    </c:numCache>
                  </c:numRef>
                </c:yVal>
                <c:smooth val="0"/>
                <c:extLst>
                  <c:ext xmlns:c16="http://schemas.microsoft.com/office/drawing/2014/chart" uri="{C3380CC4-5D6E-409C-BE32-E72D297353CC}">
                    <c16:uniqueId val="{00000004-BA05-4794-8B29-6D5E40A49FBC}"/>
                  </c:ext>
                </c:extLst>
              </c15:ser>
            </c15:filteredScatterSeries>
            <c15:filteredScatterSeries>
              <c15:ser>
                <c:idx val="2"/>
                <c:order val="2"/>
                <c:tx>
                  <c:strRef>
                    <c:extLst xmlns:c15="http://schemas.microsoft.com/office/drawing/2012/chart">
                      <c:ext xmlns:c15="http://schemas.microsoft.com/office/drawing/2012/chart" uri="{02D57815-91ED-43cb-92C2-25804820EDAC}">
                        <c15:formulaRef>
                          <c15:sqref>Mean_Cfar_CapsMarket300!$V$5</c15:sqref>
                        </c15:formulaRef>
                      </c:ext>
                    </c:extLst>
                    <c:strCache>
                      <c:ptCount val="1"/>
                      <c:pt idx="0">
                        <c:v>MRD M B-B 300</c:v>
                      </c:pt>
                    </c:strCache>
                  </c:strRef>
                </c:tx>
                <c:spPr>
                  <a:ln w="25400" cap="rnd">
                    <a:noFill/>
                    <a:round/>
                  </a:ln>
                  <a:effectLst/>
                </c:spPr>
                <c:marker>
                  <c:symbol val="diamond"/>
                  <c:size val="24"/>
                  <c:spPr>
                    <a:solidFill>
                      <a:srgbClr val="7030A0"/>
                    </a:solidFill>
                    <a:ln w="25400">
                      <a:noFill/>
                    </a:ln>
                    <a:effectLst/>
                  </c:spPr>
                </c:marker>
                <c:xVal>
                  <c:numRef>
                    <c:extLst xmlns:c15="http://schemas.microsoft.com/office/drawing/2012/chart">
                      <c:ext xmlns:c15="http://schemas.microsoft.com/office/drawing/2012/chart" uri="{02D57815-91ED-43cb-92C2-25804820EDAC}">
                        <c15:formulaRef>
                          <c15:sqref>Mean_Cfar_CapsMarket300!$W$5</c15:sqref>
                        </c15:formulaRef>
                      </c:ext>
                    </c:extLst>
                    <c:numCache>
                      <c:formatCode>0%</c:formatCode>
                      <c:ptCount val="1"/>
                      <c:pt idx="0">
                        <c:v>0.13158539300823868</c:v>
                      </c:pt>
                    </c:numCache>
                  </c:numRef>
                </c:xVal>
                <c:yVal>
                  <c:numRef>
                    <c:extLst xmlns:c15="http://schemas.microsoft.com/office/drawing/2012/chart">
                      <c:ext xmlns:c15="http://schemas.microsoft.com/office/drawing/2012/chart" uri="{02D57815-91ED-43cb-92C2-25804820EDAC}">
                        <c15:formulaRef>
                          <c15:sqref>Mean_Cfar_CapsMarket300!$X$5</c15:sqref>
                        </c15:formulaRef>
                      </c:ext>
                    </c:extLst>
                    <c:numCache>
                      <c:formatCode>0%</c:formatCode>
                      <c:ptCount val="1"/>
                      <c:pt idx="0">
                        <c:v>1.0543531507459363</c:v>
                      </c:pt>
                    </c:numCache>
                  </c:numRef>
                </c:yVal>
                <c:smooth val="0"/>
                <c:extLst xmlns:c15="http://schemas.microsoft.com/office/drawing/2012/chart">
                  <c:ext xmlns:c16="http://schemas.microsoft.com/office/drawing/2014/chart" uri="{C3380CC4-5D6E-409C-BE32-E72D297353CC}">
                    <c16:uniqueId val="{00000005-BA05-4794-8B29-6D5E40A49FBC}"/>
                  </c:ext>
                </c:extLst>
              </c15:ser>
            </c15:filteredScatterSeries>
            <c15:filteredScatterSeries>
              <c15:ser>
                <c:idx val="3"/>
                <c:order val="3"/>
                <c:tx>
                  <c:strRef>
                    <c:extLst xmlns:c15="http://schemas.microsoft.com/office/drawing/2012/chart">
                      <c:ext xmlns:c15="http://schemas.microsoft.com/office/drawing/2012/chart" uri="{02D57815-91ED-43cb-92C2-25804820EDAC}">
                        <c15:formulaRef>
                          <c15:sqref>Mean_Cfar_CapsMarket300!$V$6</c15:sqref>
                        </c15:formulaRef>
                      </c:ext>
                    </c:extLst>
                    <c:strCache>
                      <c:ptCount val="1"/>
                      <c:pt idx="0">
                        <c:v>Wind L B-B 300</c:v>
                      </c:pt>
                    </c:strCache>
                  </c:strRef>
                </c:tx>
                <c:spPr>
                  <a:ln w="25400" cap="rnd">
                    <a:noFill/>
                    <a:round/>
                  </a:ln>
                  <a:effectLst/>
                </c:spPr>
                <c:marker>
                  <c:symbol val="star"/>
                  <c:size val="9"/>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Mean_Cfar_CapsMarket300!$W$6</c15:sqref>
                        </c15:formulaRef>
                      </c:ext>
                    </c:extLst>
                    <c:numCache>
                      <c:formatCode>0%</c:formatCode>
                      <c:ptCount val="1"/>
                      <c:pt idx="0">
                        <c:v>0.14367056431113373</c:v>
                      </c:pt>
                    </c:numCache>
                  </c:numRef>
                </c:xVal>
                <c:yVal>
                  <c:numRef>
                    <c:extLst xmlns:c15="http://schemas.microsoft.com/office/drawing/2012/chart">
                      <c:ext xmlns:c15="http://schemas.microsoft.com/office/drawing/2012/chart" uri="{02D57815-91ED-43cb-92C2-25804820EDAC}">
                        <c15:formulaRef>
                          <c15:sqref>Mean_Cfar_CapsMarket300!$X$6</c15:sqref>
                        </c15:formulaRef>
                      </c:ext>
                    </c:extLst>
                    <c:numCache>
                      <c:formatCode>0%</c:formatCode>
                      <c:ptCount val="1"/>
                      <c:pt idx="0">
                        <c:v>0.9967463141840367</c:v>
                      </c:pt>
                    </c:numCache>
                  </c:numRef>
                </c:yVal>
                <c:smooth val="0"/>
                <c:extLst xmlns:c15="http://schemas.microsoft.com/office/drawing/2012/chart">
                  <c:ext xmlns:c16="http://schemas.microsoft.com/office/drawing/2014/chart" uri="{C3380CC4-5D6E-409C-BE32-E72D297353CC}">
                    <c16:uniqueId val="{00000006-BA05-4794-8B29-6D5E40A49FBC}"/>
                  </c:ext>
                </c:extLst>
              </c15:ser>
            </c15:filteredScatterSeries>
            <c15:filteredScatterSeries>
              <c15:ser>
                <c:idx val="5"/>
                <c:order val="5"/>
                <c:tx>
                  <c:strRef>
                    <c:extLst xmlns:c15="http://schemas.microsoft.com/office/drawing/2012/chart">
                      <c:ext xmlns:c15="http://schemas.microsoft.com/office/drawing/2012/chart" uri="{02D57815-91ED-43cb-92C2-25804820EDAC}">
                        <c15:formulaRef>
                          <c15:sqref>Mean_Cfar_CapsMarket300!$V$8</c15:sqref>
                        </c15:formulaRef>
                      </c:ext>
                    </c:extLst>
                    <c:strCache>
                      <c:ptCount val="1"/>
                      <c:pt idx="0">
                        <c:v>Wind M B-B 300</c:v>
                      </c:pt>
                    </c:strCache>
                  </c:strRef>
                </c:tx>
                <c:spPr>
                  <a:ln w="25400" cap="rnd">
                    <a:noFill/>
                    <a:round/>
                  </a:ln>
                  <a:effectLst/>
                </c:spPr>
                <c:marker>
                  <c:symbol val="star"/>
                  <c:size val="24"/>
                  <c:spPr>
                    <a:noFill/>
                    <a:ln w="9525">
                      <a:solidFill>
                        <a:srgbClr val="70AD47"/>
                      </a:solidFill>
                      <a:prstDash val="solid"/>
                    </a:ln>
                    <a:effectLst/>
                  </c:spPr>
                </c:marker>
                <c:xVal>
                  <c:numRef>
                    <c:extLst xmlns:c15="http://schemas.microsoft.com/office/drawing/2012/chart">
                      <c:ext xmlns:c15="http://schemas.microsoft.com/office/drawing/2012/chart" uri="{02D57815-91ED-43cb-92C2-25804820EDAC}">
                        <c15:formulaRef>
                          <c15:sqref>Mean_Cfar_CapsMarket300!$W$8</c15:sqref>
                        </c15:formulaRef>
                      </c:ext>
                    </c:extLst>
                    <c:numCache>
                      <c:formatCode>0%</c:formatCode>
                      <c:ptCount val="1"/>
                      <c:pt idx="0">
                        <c:v>0.22796136248093546</c:v>
                      </c:pt>
                    </c:numCache>
                  </c:numRef>
                </c:xVal>
                <c:yVal>
                  <c:numRef>
                    <c:extLst xmlns:c15="http://schemas.microsoft.com/office/drawing/2012/chart">
                      <c:ext xmlns:c15="http://schemas.microsoft.com/office/drawing/2012/chart" uri="{02D57815-91ED-43cb-92C2-25804820EDAC}">
                        <c15:formulaRef>
                          <c15:sqref>Mean_Cfar_CapsMarket300!$X$8</c15:sqref>
                        </c15:formulaRef>
                      </c:ext>
                    </c:extLst>
                    <c:numCache>
                      <c:formatCode>0%</c:formatCode>
                      <c:ptCount val="1"/>
                      <c:pt idx="0">
                        <c:v>0.99156075241484498</c:v>
                      </c:pt>
                    </c:numCache>
                  </c:numRef>
                </c:yVal>
                <c:smooth val="0"/>
                <c:extLst xmlns:c15="http://schemas.microsoft.com/office/drawing/2012/chart">
                  <c:ext xmlns:c16="http://schemas.microsoft.com/office/drawing/2014/chart" uri="{C3380CC4-5D6E-409C-BE32-E72D297353CC}">
                    <c16:uniqueId val="{00000007-BA05-4794-8B29-6D5E40A49FBC}"/>
                  </c:ext>
                </c:extLst>
              </c15:ser>
            </c15:filteredScatterSeries>
            <c15:filteredScatterSeries>
              <c15:ser>
                <c:idx val="6"/>
                <c:order val="6"/>
                <c:tx>
                  <c:strRef>
                    <c:extLst xmlns:c15="http://schemas.microsoft.com/office/drawing/2012/chart">
                      <c:ext xmlns:c15="http://schemas.microsoft.com/office/drawing/2012/chart" uri="{02D57815-91ED-43cb-92C2-25804820EDAC}">
                        <c15:formulaRef>
                          <c15:sqref>Mean_Cfar_CapsMarket300!$V$9</c15:sqref>
                        </c15:formulaRef>
                      </c:ext>
                    </c:extLst>
                    <c:strCache>
                      <c:ptCount val="1"/>
                      <c:pt idx="0">
                        <c:v>Solar L B-B 300</c:v>
                      </c:pt>
                    </c:strCache>
                  </c:strRef>
                </c:tx>
                <c:spPr>
                  <a:ln w="25400" cap="rnd">
                    <a:noFill/>
                    <a:round/>
                  </a:ln>
                  <a:effectLst/>
                </c:spPr>
                <c:marker>
                  <c:symbol val="circle"/>
                  <c:size val="9"/>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Mean_Cfar_CapsMarket300!$W$9</c15:sqref>
                        </c15:formulaRef>
                      </c:ext>
                    </c:extLst>
                    <c:numCache>
                      <c:formatCode>0%</c:formatCode>
                      <c:ptCount val="1"/>
                      <c:pt idx="0">
                        <c:v>0.11525096525096526</c:v>
                      </c:pt>
                    </c:numCache>
                  </c:numRef>
                </c:xVal>
                <c:yVal>
                  <c:numRef>
                    <c:extLst xmlns:c15="http://schemas.microsoft.com/office/drawing/2012/chart">
                      <c:ext xmlns:c15="http://schemas.microsoft.com/office/drawing/2012/chart" uri="{02D57815-91ED-43cb-92C2-25804820EDAC}">
                        <c15:formulaRef>
                          <c15:sqref>Mean_Cfar_CapsMarket300!$X$9</c15:sqref>
                        </c15:formulaRef>
                      </c:ext>
                    </c:extLst>
                    <c:numCache>
                      <c:formatCode>0%</c:formatCode>
                      <c:ptCount val="1"/>
                      <c:pt idx="0">
                        <c:v>1.0148648648648648</c:v>
                      </c:pt>
                    </c:numCache>
                  </c:numRef>
                </c:yVal>
                <c:smooth val="0"/>
                <c:extLst xmlns:c15="http://schemas.microsoft.com/office/drawing/2012/chart">
                  <c:ext xmlns:c16="http://schemas.microsoft.com/office/drawing/2014/chart" uri="{C3380CC4-5D6E-409C-BE32-E72D297353CC}">
                    <c16:uniqueId val="{00000008-BA05-4794-8B29-6D5E40A49FBC}"/>
                  </c:ext>
                </c:extLst>
              </c15:ser>
            </c15:filteredScatterSeries>
            <c15:filteredScatterSeries>
              <c15:ser>
                <c:idx val="8"/>
                <c:order val="8"/>
                <c:tx>
                  <c:strRef>
                    <c:extLst xmlns:c15="http://schemas.microsoft.com/office/drawing/2012/chart">
                      <c:ext xmlns:c15="http://schemas.microsoft.com/office/drawing/2012/chart" uri="{02D57815-91ED-43cb-92C2-25804820EDAC}">
                        <c15:formulaRef>
                          <c15:sqref>Mean_Cfar_CapsMarket300!$V$11</c15:sqref>
                        </c15:formulaRef>
                      </c:ext>
                    </c:extLst>
                    <c:strCache>
                      <c:ptCount val="1"/>
                      <c:pt idx="0">
                        <c:v>Solar M B-B 300</c:v>
                      </c:pt>
                    </c:strCache>
                  </c:strRef>
                </c:tx>
                <c:spPr>
                  <a:ln w="25400" cap="rnd">
                    <a:noFill/>
                    <a:round/>
                  </a:ln>
                  <a:effectLst/>
                </c:spPr>
                <c:marker>
                  <c:symbol val="circle"/>
                  <c:size val="24"/>
                  <c:spPr>
                    <a:solidFill>
                      <a:srgbClr val="FFC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Mean_Cfar_CapsMarket300!$W$11</c15:sqref>
                        </c15:formulaRef>
                      </c:ext>
                    </c:extLst>
                    <c:numCache>
                      <c:formatCode>0%</c:formatCode>
                      <c:ptCount val="1"/>
                      <c:pt idx="0">
                        <c:v>0.18108108108108112</c:v>
                      </c:pt>
                    </c:numCache>
                  </c:numRef>
                </c:xVal>
                <c:yVal>
                  <c:numRef>
                    <c:extLst xmlns:c15="http://schemas.microsoft.com/office/drawing/2012/chart">
                      <c:ext xmlns:c15="http://schemas.microsoft.com/office/drawing/2012/chart" uri="{02D57815-91ED-43cb-92C2-25804820EDAC}">
                        <c15:formulaRef>
                          <c15:sqref>Mean_Cfar_CapsMarket300!$X$11</c15:sqref>
                        </c15:formulaRef>
                      </c:ext>
                    </c:extLst>
                    <c:numCache>
                      <c:formatCode>0%</c:formatCode>
                      <c:ptCount val="1"/>
                      <c:pt idx="0">
                        <c:v>1.0171814671814672</c:v>
                      </c:pt>
                    </c:numCache>
                  </c:numRef>
                </c:yVal>
                <c:smooth val="0"/>
                <c:extLst xmlns:c15="http://schemas.microsoft.com/office/drawing/2012/chart">
                  <c:ext xmlns:c16="http://schemas.microsoft.com/office/drawing/2014/chart" uri="{C3380CC4-5D6E-409C-BE32-E72D297353CC}">
                    <c16:uniqueId val="{00000009-BA05-4794-8B29-6D5E40A49FBC}"/>
                  </c:ext>
                </c:extLst>
              </c15:ser>
            </c15:filteredScatterSeries>
            <c15:filteredScatterSeries>
              <c15:ser>
                <c:idx val="9"/>
                <c:order val="9"/>
                <c:tx>
                  <c:strRef>
                    <c:extLst xmlns:c15="http://schemas.microsoft.com/office/drawing/2012/chart">
                      <c:ext xmlns:c15="http://schemas.microsoft.com/office/drawing/2012/chart" uri="{02D57815-91ED-43cb-92C2-25804820EDAC}">
                        <c15:formulaRef>
                          <c15:sqref>Mean_Cfar_CapsMarket300!$V$12</c15:sqref>
                        </c15:formulaRef>
                      </c:ext>
                    </c:extLst>
                    <c:strCache>
                      <c:ptCount val="1"/>
                      <c:pt idx="0">
                        <c:v>MRC L B-B 300</c:v>
                      </c:pt>
                    </c:strCache>
                  </c:strRef>
                </c:tx>
                <c:spPr>
                  <a:ln w="25400" cap="rnd">
                    <a:noFill/>
                    <a:round/>
                  </a:ln>
                  <a:effectLst/>
                </c:spPr>
                <c:marker>
                  <c:symbol val="triangle"/>
                  <c:size val="9"/>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Mean_Cfar_CapsMarket300!$W$12</c15:sqref>
                        </c15:formulaRef>
                      </c:ext>
                    </c:extLst>
                    <c:numCache>
                      <c:formatCode>0%</c:formatCode>
                      <c:ptCount val="1"/>
                      <c:pt idx="0">
                        <c:v>6.0099968264043166E-2</c:v>
                      </c:pt>
                    </c:numCache>
                  </c:numRef>
                </c:xVal>
                <c:yVal>
                  <c:numRef>
                    <c:extLst xmlns:c15="http://schemas.microsoft.com/office/drawing/2012/chart">
                      <c:ext xmlns:c15="http://schemas.microsoft.com/office/drawing/2012/chart" uri="{02D57815-91ED-43cb-92C2-25804820EDAC}">
                        <c15:formulaRef>
                          <c15:sqref>Mean_Cfar_CapsMarket300!$X$12</c15:sqref>
                        </c15:formulaRef>
                      </c:ext>
                    </c:extLst>
                    <c:numCache>
                      <c:formatCode>0%</c:formatCode>
                      <c:ptCount val="1"/>
                      <c:pt idx="0">
                        <c:v>0.99318999259494345</c:v>
                      </c:pt>
                    </c:numCache>
                  </c:numRef>
                </c:yVal>
                <c:smooth val="0"/>
                <c:extLst xmlns:c15="http://schemas.microsoft.com/office/drawing/2012/chart">
                  <c:ext xmlns:c16="http://schemas.microsoft.com/office/drawing/2014/chart" uri="{C3380CC4-5D6E-409C-BE32-E72D297353CC}">
                    <c16:uniqueId val="{0000000A-BA05-4794-8B29-6D5E40A49FBC}"/>
                  </c:ext>
                </c:extLst>
              </c15:ser>
            </c15:filteredScatterSeries>
            <c15:filteredScatterSeries>
              <c15:ser>
                <c:idx val="11"/>
                <c:order val="11"/>
                <c:tx>
                  <c:strRef>
                    <c:extLst xmlns:c15="http://schemas.microsoft.com/office/drawing/2012/chart">
                      <c:ext xmlns:c15="http://schemas.microsoft.com/office/drawing/2012/chart" uri="{02D57815-91ED-43cb-92C2-25804820EDAC}">
                        <c15:formulaRef>
                          <c15:sqref>Mean_Cfar_CapsMarket300!$V$14</c15:sqref>
                        </c15:formulaRef>
                      </c:ext>
                    </c:extLst>
                    <c:strCache>
                      <c:ptCount val="1"/>
                      <c:pt idx="0">
                        <c:v>MRC M B-B 300</c:v>
                      </c:pt>
                    </c:strCache>
                  </c:strRef>
                </c:tx>
                <c:spPr>
                  <a:ln w="25400" cap="rnd">
                    <a:noFill/>
                    <a:round/>
                  </a:ln>
                  <a:effectLst/>
                </c:spPr>
                <c:marker>
                  <c:symbol val="triangle"/>
                  <c:size val="24"/>
                  <c:spPr>
                    <a:solidFill>
                      <a:srgbClr val="FF0000"/>
                    </a:solidFill>
                    <a:ln w="25400">
                      <a:noFill/>
                    </a:ln>
                    <a:effectLst/>
                  </c:spPr>
                </c:marker>
                <c:xVal>
                  <c:numRef>
                    <c:extLst xmlns:c15="http://schemas.microsoft.com/office/drawing/2012/chart">
                      <c:ext xmlns:c15="http://schemas.microsoft.com/office/drawing/2012/chart" uri="{02D57815-91ED-43cb-92C2-25804820EDAC}">
                        <c15:formulaRef>
                          <c15:sqref>Mean_Cfar_CapsMarket300!$W$14</c15:sqref>
                        </c15:formulaRef>
                      </c:ext>
                    </c:extLst>
                    <c:numCache>
                      <c:formatCode>0%</c:formatCode>
                      <c:ptCount val="1"/>
                      <c:pt idx="0">
                        <c:v>9.343594626044642E-2</c:v>
                      </c:pt>
                    </c:numCache>
                  </c:numRef>
                </c:xVal>
                <c:yVal>
                  <c:numRef>
                    <c:extLst xmlns:c15="http://schemas.microsoft.com/office/drawing/2012/chart">
                      <c:ext xmlns:c15="http://schemas.microsoft.com/office/drawing/2012/chart" uri="{02D57815-91ED-43cb-92C2-25804820EDAC}">
                        <c15:formulaRef>
                          <c15:sqref>Mean_Cfar_CapsMarket300!$X$14</c15:sqref>
                        </c15:formulaRef>
                      </c:ext>
                    </c:extLst>
                    <c:numCache>
                      <c:formatCode>0%</c:formatCode>
                      <c:ptCount val="1"/>
                      <c:pt idx="0">
                        <c:v>1.0390881201734898</c:v>
                      </c:pt>
                    </c:numCache>
                  </c:numRef>
                </c:yVal>
                <c:smooth val="0"/>
                <c:extLst xmlns:c15="http://schemas.microsoft.com/office/drawing/2012/chart">
                  <c:ext xmlns:c16="http://schemas.microsoft.com/office/drawing/2014/chart" uri="{C3380CC4-5D6E-409C-BE32-E72D297353CC}">
                    <c16:uniqueId val="{0000000B-BA05-4794-8B29-6D5E40A49FBC}"/>
                  </c:ext>
                </c:extLst>
              </c15:ser>
            </c15:filteredScatterSeries>
          </c:ext>
        </c:extLst>
      </c:scatterChart>
      <c:valAx>
        <c:axId val="22148639"/>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tx>
            <c:v>Base</c:v>
          </c:tx>
          <c:spPr>
            <a:ln w="34925" cap="rnd">
              <a:solidFill>
                <a:schemeClr val="accent1"/>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PDCs!$G$71:$G$184</c:f>
              <c:numCache>
                <c:formatCode>\ #,##0_);\(#,##0\);\ "-"??_-;@</c:formatCode>
                <c:ptCount val="114"/>
                <c:pt idx="0">
                  <c:v>1115.9652160032761</c:v>
                </c:pt>
                <c:pt idx="1">
                  <c:v>804.14609558105462</c:v>
                </c:pt>
                <c:pt idx="2">
                  <c:v>718.60319421384884</c:v>
                </c:pt>
                <c:pt idx="3">
                  <c:v>620.6848325195308</c:v>
                </c:pt>
                <c:pt idx="4">
                  <c:v>586.30945861816156</c:v>
                </c:pt>
                <c:pt idx="5">
                  <c:v>571.82747924804687</c:v>
                </c:pt>
                <c:pt idx="6">
                  <c:v>561.3139838256825</c:v>
                </c:pt>
                <c:pt idx="7">
                  <c:v>544.17982861328119</c:v>
                </c:pt>
                <c:pt idx="8">
                  <c:v>515.45840057372982</c:v>
                </c:pt>
                <c:pt idx="9">
                  <c:v>496.37190032958966</c:v>
                </c:pt>
                <c:pt idx="10">
                  <c:v>456.64529525756797</c:v>
                </c:pt>
                <c:pt idx="11">
                  <c:v>426.11327270507809</c:v>
                </c:pt>
                <c:pt idx="12">
                  <c:v>404.5035324096674</c:v>
                </c:pt>
                <c:pt idx="13">
                  <c:v>388.79994750976539</c:v>
                </c:pt>
                <c:pt idx="14">
                  <c:v>363.46032150268508</c:v>
                </c:pt>
                <c:pt idx="15">
                  <c:v>336.21958984374959</c:v>
                </c:pt>
                <c:pt idx="16">
                  <c:v>314.88760772705018</c:v>
                </c:pt>
                <c:pt idx="17">
                  <c:v>296.80377044677732</c:v>
                </c:pt>
                <c:pt idx="18">
                  <c:v>251.04367950439402</c:v>
                </c:pt>
                <c:pt idx="19">
                  <c:v>217.08827728271615</c:v>
                </c:pt>
                <c:pt idx="20">
                  <c:v>194.59895996093778</c:v>
                </c:pt>
                <c:pt idx="21">
                  <c:v>173.75158615112306</c:v>
                </c:pt>
                <c:pt idx="22">
                  <c:v>158.27251129150392</c:v>
                </c:pt>
                <c:pt idx="23">
                  <c:v>144.27716949462894</c:v>
                </c:pt>
                <c:pt idx="24">
                  <c:v>133.104404296875</c:v>
                </c:pt>
                <c:pt idx="25">
                  <c:v>122.21848442077636</c:v>
                </c:pt>
                <c:pt idx="26">
                  <c:v>112.26190277099607</c:v>
                </c:pt>
                <c:pt idx="27">
                  <c:v>102.45539474487302</c:v>
                </c:pt>
                <c:pt idx="28">
                  <c:v>95.455017395019524</c:v>
                </c:pt>
                <c:pt idx="29">
                  <c:v>90.131472320556611</c:v>
                </c:pt>
                <c:pt idx="30">
                  <c:v>84.015029144287084</c:v>
                </c:pt>
                <c:pt idx="31">
                  <c:v>79.3500535583496</c:v>
                </c:pt>
                <c:pt idx="32">
                  <c:v>76.391632080078125</c:v>
                </c:pt>
                <c:pt idx="33">
                  <c:v>74.554092864990238</c:v>
                </c:pt>
                <c:pt idx="34">
                  <c:v>72.656976928710918</c:v>
                </c:pt>
                <c:pt idx="35">
                  <c:v>70.803559570312487</c:v>
                </c:pt>
                <c:pt idx="36">
                  <c:v>69.646950073242166</c:v>
                </c:pt>
                <c:pt idx="37">
                  <c:v>68.691173553466797</c:v>
                </c:pt>
                <c:pt idx="38">
                  <c:v>67.669816589355463</c:v>
                </c:pt>
                <c:pt idx="39">
                  <c:v>66.617148895263668</c:v>
                </c:pt>
                <c:pt idx="40">
                  <c:v>65.794746093749993</c:v>
                </c:pt>
                <c:pt idx="41">
                  <c:v>64.91250122070312</c:v>
                </c:pt>
                <c:pt idx="42">
                  <c:v>64.06897048950195</c:v>
                </c:pt>
                <c:pt idx="43">
                  <c:v>63.333999481201175</c:v>
                </c:pt>
                <c:pt idx="44">
                  <c:v>62.776865997314438</c:v>
                </c:pt>
                <c:pt idx="45">
                  <c:v>62.126005935668942</c:v>
                </c:pt>
                <c:pt idx="46">
                  <c:v>61.387925720214831</c:v>
                </c:pt>
                <c:pt idx="47">
                  <c:v>60.725107955932614</c:v>
                </c:pt>
                <c:pt idx="48">
                  <c:v>60.190972137451169</c:v>
                </c:pt>
                <c:pt idx="49">
                  <c:v>59.464839591979974</c:v>
                </c:pt>
                <c:pt idx="50">
                  <c:v>58.894037322998045</c:v>
                </c:pt>
                <c:pt idx="51">
                  <c:v>58.382050018310537</c:v>
                </c:pt>
                <c:pt idx="52">
                  <c:v>57.805100250244124</c:v>
                </c:pt>
                <c:pt idx="53">
                  <c:v>57.230306587219218</c:v>
                </c:pt>
                <c:pt idx="54">
                  <c:v>56.711664123535151</c:v>
                </c:pt>
                <c:pt idx="55">
                  <c:v>56.108434448242178</c:v>
                </c:pt>
                <c:pt idx="56">
                  <c:v>55.577942962646482</c:v>
                </c:pt>
                <c:pt idx="57">
                  <c:v>55.084811973571767</c:v>
                </c:pt>
                <c:pt idx="58">
                  <c:v>54.464502105712889</c:v>
                </c:pt>
                <c:pt idx="59">
                  <c:v>53.983389472961427</c:v>
                </c:pt>
                <c:pt idx="60">
                  <c:v>53.276698303222652</c:v>
                </c:pt>
                <c:pt idx="61">
                  <c:v>52.710589675903307</c:v>
                </c:pt>
                <c:pt idx="62">
                  <c:v>51.951087951660156</c:v>
                </c:pt>
                <c:pt idx="63">
                  <c:v>51.322598648071278</c:v>
                </c:pt>
                <c:pt idx="64">
                  <c:v>50.615532073974599</c:v>
                </c:pt>
                <c:pt idx="65">
                  <c:v>49.824525222778313</c:v>
                </c:pt>
                <c:pt idx="66">
                  <c:v>49.040793838500974</c:v>
                </c:pt>
                <c:pt idx="67">
                  <c:v>48.354509544372554</c:v>
                </c:pt>
                <c:pt idx="68">
                  <c:v>47.492487335205062</c:v>
                </c:pt>
                <c:pt idx="69">
                  <c:v>46.780793914794906</c:v>
                </c:pt>
                <c:pt idx="70">
                  <c:v>45.944206924438426</c:v>
                </c:pt>
                <c:pt idx="71">
                  <c:v>45.014724044799777</c:v>
                </c:pt>
                <c:pt idx="72">
                  <c:v>44.362718200683553</c:v>
                </c:pt>
                <c:pt idx="73">
                  <c:v>43.529606361389156</c:v>
                </c:pt>
                <c:pt idx="74">
                  <c:v>42.549961013793862</c:v>
                </c:pt>
                <c:pt idx="75">
                  <c:v>41.696554260253883</c:v>
                </c:pt>
                <c:pt idx="76">
                  <c:v>40.283739013671841</c:v>
                </c:pt>
                <c:pt idx="77">
                  <c:v>39.046249008178691</c:v>
                </c:pt>
                <c:pt idx="78">
                  <c:v>37.920052032470693</c:v>
                </c:pt>
                <c:pt idx="79">
                  <c:v>36.594797325134259</c:v>
                </c:pt>
                <c:pt idx="80">
                  <c:v>35.540930480956895</c:v>
                </c:pt>
                <c:pt idx="81">
                  <c:v>33.135980148315433</c:v>
                </c:pt>
                <c:pt idx="82">
                  <c:v>30.369284629821674</c:v>
                </c:pt>
                <c:pt idx="83">
                  <c:v>26.943377876281698</c:v>
                </c:pt>
                <c:pt idx="84">
                  <c:v>23.543539276122782</c:v>
                </c:pt>
                <c:pt idx="85">
                  <c:v>20.152747135162176</c:v>
                </c:pt>
                <c:pt idx="86">
                  <c:v>16.448928451538052</c:v>
                </c:pt>
                <c:pt idx="87">
                  <c:v>14.505541086196631</c:v>
                </c:pt>
                <c:pt idx="88">
                  <c:v>13.533059310913041</c:v>
                </c:pt>
                <c:pt idx="89">
                  <c:v>12.917459459304798</c:v>
                </c:pt>
                <c:pt idx="90">
                  <c:v>12.610610332489006</c:v>
                </c:pt>
                <c:pt idx="91">
                  <c:v>12.383797168731677</c:v>
                </c:pt>
                <c:pt idx="92">
                  <c:v>12.20066585540771</c:v>
                </c:pt>
                <c:pt idx="93">
                  <c:v>12.087366390228265</c:v>
                </c:pt>
                <c:pt idx="94">
                  <c:v>11.982422580718993</c:v>
                </c:pt>
                <c:pt idx="95">
                  <c:v>11.909367275238033</c:v>
                </c:pt>
                <c:pt idx="96">
                  <c:v>11.824403572082508</c:v>
                </c:pt>
                <c:pt idx="97">
                  <c:v>11.752541065216064</c:v>
                </c:pt>
                <c:pt idx="98">
                  <c:v>11.705362319946289</c:v>
                </c:pt>
                <c:pt idx="99">
                  <c:v>11.643368949890133</c:v>
                </c:pt>
                <c:pt idx="100">
                  <c:v>11.579823760986324</c:v>
                </c:pt>
                <c:pt idx="101">
                  <c:v>11.527303323745718</c:v>
                </c:pt>
                <c:pt idx="102">
                  <c:v>11.475398731231689</c:v>
                </c:pt>
                <c:pt idx="103">
                  <c:v>11.410581245422362</c:v>
                </c:pt>
                <c:pt idx="104">
                  <c:v>11.348134002685546</c:v>
                </c:pt>
                <c:pt idx="105">
                  <c:v>11.290775461196896</c:v>
                </c:pt>
                <c:pt idx="106">
                  <c:v>11.20945255279541</c:v>
                </c:pt>
                <c:pt idx="107">
                  <c:v>11.138130807876585</c:v>
                </c:pt>
                <c:pt idx="108">
                  <c:v>11.053585243225097</c:v>
                </c:pt>
                <c:pt idx="109">
                  <c:v>10.973435506820676</c:v>
                </c:pt>
                <c:pt idx="110">
                  <c:v>10.844671020507812</c:v>
                </c:pt>
                <c:pt idx="111">
                  <c:v>10.654704265594466</c:v>
                </c:pt>
                <c:pt idx="112">
                  <c:v>10.497868566513045</c:v>
                </c:pt>
                <c:pt idx="113">
                  <c:v>10.109619007110595</c:v>
                </c:pt>
              </c:numCache>
            </c:numRef>
          </c:yVal>
          <c:smooth val="0"/>
          <c:extLst>
            <c:ext xmlns:c16="http://schemas.microsoft.com/office/drawing/2014/chart" uri="{C3380CC4-5D6E-409C-BE32-E72D297353CC}">
              <c16:uniqueId val="{00000000-EE94-4002-B293-1582DB3DC28E}"/>
            </c:ext>
          </c:extLst>
        </c:ser>
        <c:ser>
          <c:idx val="2"/>
          <c:order val="1"/>
          <c:tx>
            <c:v>Less Bang-Bang</c:v>
          </c:tx>
          <c:spPr>
            <a:ln w="34925" cap="rnd">
              <a:solidFill>
                <a:schemeClr val="accent2"/>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PDCs!$H$71:$H$184</c:f>
              <c:numCache>
                <c:formatCode>\ #,##0_);\(#,##0\);\ "-"??_-;@</c:formatCode>
                <c:ptCount val="114"/>
                <c:pt idx="0">
                  <c:v>1039.748687255769</c:v>
                </c:pt>
                <c:pt idx="1">
                  <c:v>761.39267028808558</c:v>
                </c:pt>
                <c:pt idx="2">
                  <c:v>686.2366256713766</c:v>
                </c:pt>
                <c:pt idx="3">
                  <c:v>597.12516772460913</c:v>
                </c:pt>
                <c:pt idx="4">
                  <c:v>566.97904754637932</c:v>
                </c:pt>
                <c:pt idx="5">
                  <c:v>535.9096307373045</c:v>
                </c:pt>
                <c:pt idx="6">
                  <c:v>519.89901306151728</c:v>
                </c:pt>
                <c:pt idx="7">
                  <c:v>497.64428588867173</c:v>
                </c:pt>
                <c:pt idx="8">
                  <c:v>473.7787862243639</c:v>
                </c:pt>
                <c:pt idx="9">
                  <c:v>459.71647918701132</c:v>
                </c:pt>
                <c:pt idx="10">
                  <c:v>413.64195510864238</c:v>
                </c:pt>
                <c:pt idx="11">
                  <c:v>379.82529541015617</c:v>
                </c:pt>
                <c:pt idx="12">
                  <c:v>356.09793777465796</c:v>
                </c:pt>
                <c:pt idx="13">
                  <c:v>322.62110137939385</c:v>
                </c:pt>
                <c:pt idx="14">
                  <c:v>301.60010131835918</c:v>
                </c:pt>
                <c:pt idx="15">
                  <c:v>274.54615600585913</c:v>
                </c:pt>
                <c:pt idx="16">
                  <c:v>255.77037384033156</c:v>
                </c:pt>
                <c:pt idx="17">
                  <c:v>235.25059585571273</c:v>
                </c:pt>
                <c:pt idx="18">
                  <c:v>206.71002807617174</c:v>
                </c:pt>
                <c:pt idx="19">
                  <c:v>185.60260192871104</c:v>
                </c:pt>
                <c:pt idx="20">
                  <c:v>170.7667291259767</c:v>
                </c:pt>
                <c:pt idx="21">
                  <c:v>161.74918930053713</c:v>
                </c:pt>
                <c:pt idx="22">
                  <c:v>155.7542449951172</c:v>
                </c:pt>
                <c:pt idx="23">
                  <c:v>148.40785263061522</c:v>
                </c:pt>
                <c:pt idx="24">
                  <c:v>141.52281799316407</c:v>
                </c:pt>
                <c:pt idx="25">
                  <c:v>135.98349533081054</c:v>
                </c:pt>
                <c:pt idx="26">
                  <c:v>130.87359344482422</c:v>
                </c:pt>
                <c:pt idx="27">
                  <c:v>125.76933135986327</c:v>
                </c:pt>
                <c:pt idx="28">
                  <c:v>119.80938781738281</c:v>
                </c:pt>
                <c:pt idx="29">
                  <c:v>113.92405151367184</c:v>
                </c:pt>
                <c:pt idx="30">
                  <c:v>108.33973037719721</c:v>
                </c:pt>
                <c:pt idx="31">
                  <c:v>104.6080641174316</c:v>
                </c:pt>
                <c:pt idx="32">
                  <c:v>99.613188171386668</c:v>
                </c:pt>
                <c:pt idx="33">
                  <c:v>96.428026046752905</c:v>
                </c:pt>
                <c:pt idx="34">
                  <c:v>93.785949249267546</c:v>
                </c:pt>
                <c:pt idx="35">
                  <c:v>91.30843833923339</c:v>
                </c:pt>
                <c:pt idx="36">
                  <c:v>89.02418121337891</c:v>
                </c:pt>
                <c:pt idx="37">
                  <c:v>86.679256439208984</c:v>
                </c:pt>
                <c:pt idx="38">
                  <c:v>84.714862976074215</c:v>
                </c:pt>
                <c:pt idx="39">
                  <c:v>83.037361755371094</c:v>
                </c:pt>
                <c:pt idx="40">
                  <c:v>81.13108764648436</c:v>
                </c:pt>
                <c:pt idx="41">
                  <c:v>79.649081344604483</c:v>
                </c:pt>
                <c:pt idx="42">
                  <c:v>77.491761779785151</c:v>
                </c:pt>
                <c:pt idx="43">
                  <c:v>76.044344787597623</c:v>
                </c:pt>
                <c:pt idx="44">
                  <c:v>74.124074096679678</c:v>
                </c:pt>
                <c:pt idx="45">
                  <c:v>72.573668289184567</c:v>
                </c:pt>
                <c:pt idx="46">
                  <c:v>70.87532592773438</c:v>
                </c:pt>
                <c:pt idx="47">
                  <c:v>69.8034049987793</c:v>
                </c:pt>
                <c:pt idx="48">
                  <c:v>68.618153686523442</c:v>
                </c:pt>
                <c:pt idx="49">
                  <c:v>67.458549499511719</c:v>
                </c:pt>
                <c:pt idx="50">
                  <c:v>66.273332977294913</c:v>
                </c:pt>
                <c:pt idx="51">
                  <c:v>65.440949554443364</c:v>
                </c:pt>
                <c:pt idx="52">
                  <c:v>64.434393310546866</c:v>
                </c:pt>
                <c:pt idx="53">
                  <c:v>63.118102684020975</c:v>
                </c:pt>
                <c:pt idx="54">
                  <c:v>62.310313034057614</c:v>
                </c:pt>
                <c:pt idx="55">
                  <c:v>61.22483737945555</c:v>
                </c:pt>
                <c:pt idx="56">
                  <c:v>60.367903289794917</c:v>
                </c:pt>
                <c:pt idx="57">
                  <c:v>59.468045616149901</c:v>
                </c:pt>
                <c:pt idx="58">
                  <c:v>58.35677520751949</c:v>
                </c:pt>
                <c:pt idx="59">
                  <c:v>57.052299156188909</c:v>
                </c:pt>
                <c:pt idx="60">
                  <c:v>56.17862136840818</c:v>
                </c:pt>
                <c:pt idx="61">
                  <c:v>55.189112854003888</c:v>
                </c:pt>
                <c:pt idx="62">
                  <c:v>54.308536529541016</c:v>
                </c:pt>
                <c:pt idx="63">
                  <c:v>53.440180320739728</c:v>
                </c:pt>
                <c:pt idx="64">
                  <c:v>52.399671173095683</c:v>
                </c:pt>
                <c:pt idx="65">
                  <c:v>51.336017036437923</c:v>
                </c:pt>
                <c:pt idx="66">
                  <c:v>50.104181060790985</c:v>
                </c:pt>
                <c:pt idx="67">
                  <c:v>49.368246269226049</c:v>
                </c:pt>
                <c:pt idx="68">
                  <c:v>48.170936279296875</c:v>
                </c:pt>
                <c:pt idx="69">
                  <c:v>47.103536987304672</c:v>
                </c:pt>
                <c:pt idx="70">
                  <c:v>45.98625610351553</c:v>
                </c:pt>
                <c:pt idx="71">
                  <c:v>44.959002227783159</c:v>
                </c:pt>
                <c:pt idx="72">
                  <c:v>43.922125244140616</c:v>
                </c:pt>
                <c:pt idx="73">
                  <c:v>42.600397720336908</c:v>
                </c:pt>
                <c:pt idx="74">
                  <c:v>40.903433303832784</c:v>
                </c:pt>
                <c:pt idx="75">
                  <c:v>39.035918312072695</c:v>
                </c:pt>
                <c:pt idx="76">
                  <c:v>37.668117065429655</c:v>
                </c:pt>
                <c:pt idx="77">
                  <c:v>36.193175506591743</c:v>
                </c:pt>
                <c:pt idx="78">
                  <c:v>34.737439117431599</c:v>
                </c:pt>
                <c:pt idx="79">
                  <c:v>32.545201644897396</c:v>
                </c:pt>
                <c:pt idx="80">
                  <c:v>29.05181861877421</c:v>
                </c:pt>
                <c:pt idx="81">
                  <c:v>25.396017246246139</c:v>
                </c:pt>
                <c:pt idx="82">
                  <c:v>21.549635124206098</c:v>
                </c:pt>
                <c:pt idx="83">
                  <c:v>18.767858448028171</c:v>
                </c:pt>
                <c:pt idx="84">
                  <c:v>15.362221870422355</c:v>
                </c:pt>
                <c:pt idx="85">
                  <c:v>13.806380386352524</c:v>
                </c:pt>
                <c:pt idx="86">
                  <c:v>13.158279170989962</c:v>
                </c:pt>
                <c:pt idx="87">
                  <c:v>12.80191659927368</c:v>
                </c:pt>
                <c:pt idx="88">
                  <c:v>12.502800521850572</c:v>
                </c:pt>
                <c:pt idx="89">
                  <c:v>12.321958837509154</c:v>
                </c:pt>
                <c:pt idx="90">
                  <c:v>12.19598508834838</c:v>
                </c:pt>
                <c:pt idx="91">
                  <c:v>12.059368982315062</c:v>
                </c:pt>
                <c:pt idx="92">
                  <c:v>11.964431381225564</c:v>
                </c:pt>
                <c:pt idx="93">
                  <c:v>11.883883056640624</c:v>
                </c:pt>
                <c:pt idx="94">
                  <c:v>11.818165416717529</c:v>
                </c:pt>
                <c:pt idx="95">
                  <c:v>11.729905385971067</c:v>
                </c:pt>
                <c:pt idx="96">
                  <c:v>11.669442634582516</c:v>
                </c:pt>
                <c:pt idx="97">
                  <c:v>11.621619462966915</c:v>
                </c:pt>
                <c:pt idx="98">
                  <c:v>11.566347885131831</c:v>
                </c:pt>
                <c:pt idx="99">
                  <c:v>11.520568075180053</c:v>
                </c:pt>
                <c:pt idx="100">
                  <c:v>11.474505920410154</c:v>
                </c:pt>
                <c:pt idx="101">
                  <c:v>11.42362788200378</c:v>
                </c:pt>
                <c:pt idx="102">
                  <c:v>11.376860427856441</c:v>
                </c:pt>
                <c:pt idx="103">
                  <c:v>11.330473928451537</c:v>
                </c:pt>
                <c:pt idx="104">
                  <c:v>11.275032844543455</c:v>
                </c:pt>
                <c:pt idx="105">
                  <c:v>11.21483756065367</c:v>
                </c:pt>
                <c:pt idx="106">
                  <c:v>11.150932998657225</c:v>
                </c:pt>
                <c:pt idx="107">
                  <c:v>11.076511335372922</c:v>
                </c:pt>
                <c:pt idx="108">
                  <c:v>10.991951560974121</c:v>
                </c:pt>
                <c:pt idx="109">
                  <c:v>10.910826768875118</c:v>
                </c:pt>
                <c:pt idx="110">
                  <c:v>10.790647583007804</c:v>
                </c:pt>
                <c:pt idx="111">
                  <c:v>10.601631479263297</c:v>
                </c:pt>
                <c:pt idx="112">
                  <c:v>10.457730727195699</c:v>
                </c:pt>
                <c:pt idx="113">
                  <c:v>10.032539132118226</c:v>
                </c:pt>
              </c:numCache>
            </c:numRef>
          </c:yVal>
          <c:smooth val="0"/>
          <c:extLst>
            <c:ext xmlns:c16="http://schemas.microsoft.com/office/drawing/2014/chart" uri="{C3380CC4-5D6E-409C-BE32-E72D297353CC}">
              <c16:uniqueId val="{00000001-EE94-4002-B293-1582DB3DC28E}"/>
            </c:ext>
          </c:extLst>
        </c:ser>
        <c:ser>
          <c:idx val="0"/>
          <c:order val="2"/>
          <c:tx>
            <c:v>More Bang-Bang</c:v>
          </c:tx>
          <c:spPr>
            <a:ln w="34925" cap="rnd">
              <a:solidFill>
                <a:schemeClr val="accent3"/>
              </a:solidFill>
              <a:round/>
            </a:ln>
            <a:effectLst/>
          </c:spPr>
          <c:marker>
            <c:symbol val="none"/>
          </c:marker>
          <c:xVal>
            <c:numRef>
              <c:f>PDCs!$F$71:$F$184</c:f>
              <c:numCache>
                <c:formatCode>\ #,##0.0%_);\(#,##0.0%\);\ "-"??_-;@</c:formatCode>
                <c:ptCount val="114"/>
                <c:pt idx="0">
                  <c:v>1E-3</c:v>
                </c:pt>
                <c:pt idx="1">
                  <c:v>2E-3</c:v>
                </c:pt>
                <c:pt idx="2">
                  <c:v>3.0000000000000001E-3</c:v>
                </c:pt>
                <c:pt idx="3">
                  <c:v>4.0000000000000001E-3</c:v>
                </c:pt>
                <c:pt idx="4">
                  <c:v>5.0000000000000001E-3</c:v>
                </c:pt>
                <c:pt idx="5">
                  <c:v>6.0000000000000001E-3</c:v>
                </c:pt>
                <c:pt idx="6">
                  <c:v>7.0000000000000001E-3</c:v>
                </c:pt>
                <c:pt idx="7">
                  <c:v>8.0000000000000002E-3</c:v>
                </c:pt>
                <c:pt idx="8">
                  <c:v>9.0000000000000011E-3</c:v>
                </c:pt>
                <c:pt idx="9">
                  <c:v>1.0000000000000002E-2</c:v>
                </c:pt>
                <c:pt idx="10">
                  <c:v>1.5000000000000003E-2</c:v>
                </c:pt>
                <c:pt idx="11">
                  <c:v>2.0000000000000004E-2</c:v>
                </c:pt>
                <c:pt idx="12">
                  <c:v>2.5000000000000005E-2</c:v>
                </c:pt>
                <c:pt idx="13">
                  <c:v>3.0000000000000006E-2</c:v>
                </c:pt>
                <c:pt idx="14">
                  <c:v>3.5000000000000003E-2</c:v>
                </c:pt>
                <c:pt idx="15">
                  <c:v>0.04</c:v>
                </c:pt>
                <c:pt idx="16">
                  <c:v>4.4999999999999998E-2</c:v>
                </c:pt>
                <c:pt idx="17">
                  <c:v>4.9999999999999996E-2</c:v>
                </c:pt>
                <c:pt idx="18">
                  <c:v>0.06</c:v>
                </c:pt>
                <c:pt idx="19">
                  <c:v>6.9999999999999993E-2</c:v>
                </c:pt>
                <c:pt idx="20">
                  <c:v>7.9999999999999988E-2</c:v>
                </c:pt>
                <c:pt idx="21">
                  <c:v>8.9999999999999983E-2</c:v>
                </c:pt>
                <c:pt idx="22">
                  <c:v>9.9999999999999978E-2</c:v>
                </c:pt>
                <c:pt idx="23">
                  <c:v>0.10999999999999997</c:v>
                </c:pt>
                <c:pt idx="24">
                  <c:v>0.11999999999999997</c:v>
                </c:pt>
                <c:pt idx="25">
                  <c:v>0.12999999999999998</c:v>
                </c:pt>
                <c:pt idx="26">
                  <c:v>0.13999999999999999</c:v>
                </c:pt>
                <c:pt idx="27">
                  <c:v>0.15</c:v>
                </c:pt>
                <c:pt idx="28">
                  <c:v>0.16</c:v>
                </c:pt>
                <c:pt idx="29">
                  <c:v>0.17</c:v>
                </c:pt>
                <c:pt idx="30">
                  <c:v>0.18000000000000002</c:v>
                </c:pt>
                <c:pt idx="31">
                  <c:v>0.19000000000000003</c:v>
                </c:pt>
                <c:pt idx="32">
                  <c:v>0.20000000000000004</c:v>
                </c:pt>
                <c:pt idx="33">
                  <c:v>0.21000000000000005</c:v>
                </c:pt>
                <c:pt idx="34">
                  <c:v>0.22000000000000006</c:v>
                </c:pt>
                <c:pt idx="35">
                  <c:v>0.23000000000000007</c:v>
                </c:pt>
                <c:pt idx="36">
                  <c:v>0.24000000000000007</c:v>
                </c:pt>
                <c:pt idx="37">
                  <c:v>0.25000000000000006</c:v>
                </c:pt>
                <c:pt idx="38">
                  <c:v>0.26000000000000006</c:v>
                </c:pt>
                <c:pt idx="39">
                  <c:v>0.27000000000000007</c:v>
                </c:pt>
                <c:pt idx="40">
                  <c:v>0.28000000000000008</c:v>
                </c:pt>
                <c:pt idx="41">
                  <c:v>0.29000000000000009</c:v>
                </c:pt>
                <c:pt idx="42">
                  <c:v>0.3000000000000001</c:v>
                </c:pt>
                <c:pt idx="43">
                  <c:v>0.31000000000000011</c:v>
                </c:pt>
                <c:pt idx="44">
                  <c:v>0.32000000000000012</c:v>
                </c:pt>
                <c:pt idx="45">
                  <c:v>0.33000000000000013</c:v>
                </c:pt>
                <c:pt idx="46">
                  <c:v>0.34000000000000014</c:v>
                </c:pt>
                <c:pt idx="47">
                  <c:v>0.35000000000000014</c:v>
                </c:pt>
                <c:pt idx="48">
                  <c:v>0.36000000000000015</c:v>
                </c:pt>
                <c:pt idx="49">
                  <c:v>0.37000000000000016</c:v>
                </c:pt>
                <c:pt idx="50">
                  <c:v>0.38000000000000017</c:v>
                </c:pt>
                <c:pt idx="51">
                  <c:v>0.39000000000000018</c:v>
                </c:pt>
                <c:pt idx="52">
                  <c:v>0.40000000000000019</c:v>
                </c:pt>
                <c:pt idx="53">
                  <c:v>0.4100000000000002</c:v>
                </c:pt>
                <c:pt idx="54">
                  <c:v>0.42000000000000021</c:v>
                </c:pt>
                <c:pt idx="55">
                  <c:v>0.43000000000000022</c:v>
                </c:pt>
                <c:pt idx="56">
                  <c:v>0.44000000000000022</c:v>
                </c:pt>
                <c:pt idx="57">
                  <c:v>0.45000000000000023</c:v>
                </c:pt>
                <c:pt idx="58">
                  <c:v>0.46000000000000024</c:v>
                </c:pt>
                <c:pt idx="59">
                  <c:v>0.47000000000000025</c:v>
                </c:pt>
                <c:pt idx="60">
                  <c:v>0.48000000000000026</c:v>
                </c:pt>
                <c:pt idx="61">
                  <c:v>0.49000000000000027</c:v>
                </c:pt>
                <c:pt idx="62">
                  <c:v>0.50000000000000022</c:v>
                </c:pt>
                <c:pt idx="63">
                  <c:v>0.51000000000000023</c:v>
                </c:pt>
                <c:pt idx="64">
                  <c:v>0.52000000000000024</c:v>
                </c:pt>
                <c:pt idx="65">
                  <c:v>0.53000000000000025</c:v>
                </c:pt>
                <c:pt idx="66">
                  <c:v>0.54000000000000026</c:v>
                </c:pt>
                <c:pt idx="67">
                  <c:v>0.55000000000000027</c:v>
                </c:pt>
                <c:pt idx="68">
                  <c:v>0.56000000000000028</c:v>
                </c:pt>
                <c:pt idx="69">
                  <c:v>0.57000000000000028</c:v>
                </c:pt>
                <c:pt idx="70">
                  <c:v>0.58000000000000029</c:v>
                </c:pt>
                <c:pt idx="71">
                  <c:v>0.5900000000000003</c:v>
                </c:pt>
                <c:pt idx="72">
                  <c:v>0.60000000000000031</c:v>
                </c:pt>
                <c:pt idx="73">
                  <c:v>0.61000000000000032</c:v>
                </c:pt>
                <c:pt idx="74">
                  <c:v>0.62000000000000033</c:v>
                </c:pt>
                <c:pt idx="75">
                  <c:v>0.63000000000000034</c:v>
                </c:pt>
                <c:pt idx="76">
                  <c:v>0.64000000000000035</c:v>
                </c:pt>
                <c:pt idx="77">
                  <c:v>0.65000000000000036</c:v>
                </c:pt>
                <c:pt idx="78">
                  <c:v>0.66000000000000036</c:v>
                </c:pt>
                <c:pt idx="79">
                  <c:v>0.67000000000000037</c:v>
                </c:pt>
                <c:pt idx="80">
                  <c:v>0.68000000000000038</c:v>
                </c:pt>
                <c:pt idx="81">
                  <c:v>0.69000000000000039</c:v>
                </c:pt>
                <c:pt idx="82">
                  <c:v>0.7000000000000004</c:v>
                </c:pt>
                <c:pt idx="83">
                  <c:v>0.71000000000000041</c:v>
                </c:pt>
                <c:pt idx="84">
                  <c:v>0.72000000000000042</c:v>
                </c:pt>
                <c:pt idx="85">
                  <c:v>0.73000000000000043</c:v>
                </c:pt>
                <c:pt idx="86">
                  <c:v>0.74000000000000044</c:v>
                </c:pt>
                <c:pt idx="87">
                  <c:v>0.75000000000000044</c:v>
                </c:pt>
                <c:pt idx="88">
                  <c:v>0.76000000000000045</c:v>
                </c:pt>
                <c:pt idx="89">
                  <c:v>0.77000000000000046</c:v>
                </c:pt>
                <c:pt idx="90">
                  <c:v>0.78000000000000047</c:v>
                </c:pt>
                <c:pt idx="91">
                  <c:v>0.79000000000000048</c:v>
                </c:pt>
                <c:pt idx="92">
                  <c:v>0.80000000000000049</c:v>
                </c:pt>
                <c:pt idx="93">
                  <c:v>0.8100000000000005</c:v>
                </c:pt>
                <c:pt idx="94">
                  <c:v>0.82000000000000051</c:v>
                </c:pt>
                <c:pt idx="95">
                  <c:v>0.83000000000000052</c:v>
                </c:pt>
                <c:pt idx="96">
                  <c:v>0.84000000000000052</c:v>
                </c:pt>
                <c:pt idx="97">
                  <c:v>0.85000000000000053</c:v>
                </c:pt>
                <c:pt idx="98">
                  <c:v>0.86000000000000054</c:v>
                </c:pt>
                <c:pt idx="99">
                  <c:v>0.87000000000000055</c:v>
                </c:pt>
                <c:pt idx="100">
                  <c:v>0.88000000000000056</c:v>
                </c:pt>
                <c:pt idx="101">
                  <c:v>0.89000000000000057</c:v>
                </c:pt>
                <c:pt idx="102">
                  <c:v>0.90000000000000058</c:v>
                </c:pt>
                <c:pt idx="103">
                  <c:v>0.91000000000000059</c:v>
                </c:pt>
                <c:pt idx="104">
                  <c:v>0.9200000000000006</c:v>
                </c:pt>
                <c:pt idx="105">
                  <c:v>0.9300000000000006</c:v>
                </c:pt>
                <c:pt idx="106">
                  <c:v>0.94000000000000061</c:v>
                </c:pt>
                <c:pt idx="107">
                  <c:v>0.95000000000000062</c:v>
                </c:pt>
                <c:pt idx="108">
                  <c:v>0.96000000000000063</c:v>
                </c:pt>
                <c:pt idx="109">
                  <c:v>0.97000000000000064</c:v>
                </c:pt>
                <c:pt idx="110">
                  <c:v>0.98000000000000065</c:v>
                </c:pt>
                <c:pt idx="111">
                  <c:v>0.99000000000000066</c:v>
                </c:pt>
                <c:pt idx="112">
                  <c:v>0.99500000000000066</c:v>
                </c:pt>
                <c:pt idx="113">
                  <c:v>0.999</c:v>
                </c:pt>
              </c:numCache>
            </c:numRef>
          </c:xVal>
          <c:yVal>
            <c:numRef>
              <c:f>PDCs!$I$71:$I$184</c:f>
              <c:numCache>
                <c:formatCode>\ #,##0_);\(#,##0\);\ "-"??_-;@</c:formatCode>
                <c:ptCount val="114"/>
                <c:pt idx="0">
                  <c:v>1973.3919193110255</c:v>
                </c:pt>
                <c:pt idx="1">
                  <c:v>1005.478366455078</c:v>
                </c:pt>
                <c:pt idx="2">
                  <c:v>852.4304569091712</c:v>
                </c:pt>
                <c:pt idx="3">
                  <c:v>775.80283422851539</c:v>
                </c:pt>
                <c:pt idx="4">
                  <c:v>747.44330474852882</c:v>
                </c:pt>
                <c:pt idx="5">
                  <c:v>708.80330566406224</c:v>
                </c:pt>
                <c:pt idx="6">
                  <c:v>678.78824029540465</c:v>
                </c:pt>
                <c:pt idx="7">
                  <c:v>622.21489697265599</c:v>
                </c:pt>
                <c:pt idx="8">
                  <c:v>607.06146636962569</c:v>
                </c:pt>
                <c:pt idx="9">
                  <c:v>587.98503051757791</c:v>
                </c:pt>
                <c:pt idx="10">
                  <c:v>522.77021270751709</c:v>
                </c:pt>
                <c:pt idx="11">
                  <c:v>482.35073059082032</c:v>
                </c:pt>
                <c:pt idx="12">
                  <c:v>456.35539627075087</c:v>
                </c:pt>
                <c:pt idx="13">
                  <c:v>435.71036529541016</c:v>
                </c:pt>
                <c:pt idx="14">
                  <c:v>421.03409515380832</c:v>
                </c:pt>
                <c:pt idx="15">
                  <c:v>405.73607666015607</c:v>
                </c:pt>
                <c:pt idx="16">
                  <c:v>385.98033508300779</c:v>
                </c:pt>
                <c:pt idx="17">
                  <c:v>368.54042510986312</c:v>
                </c:pt>
                <c:pt idx="18">
                  <c:v>337.47522583007759</c:v>
                </c:pt>
                <c:pt idx="19">
                  <c:v>303.58489105224663</c:v>
                </c:pt>
                <c:pt idx="20">
                  <c:v>275.35087036132967</c:v>
                </c:pt>
                <c:pt idx="21">
                  <c:v>243.43648284912109</c:v>
                </c:pt>
                <c:pt idx="22">
                  <c:v>224.54562377929688</c:v>
                </c:pt>
                <c:pt idx="23">
                  <c:v>205.28095596313477</c:v>
                </c:pt>
                <c:pt idx="24">
                  <c:v>186.78022949218752</c:v>
                </c:pt>
                <c:pt idx="25">
                  <c:v>167.53002304077148</c:v>
                </c:pt>
                <c:pt idx="26">
                  <c:v>155.986272277832</c:v>
                </c:pt>
                <c:pt idx="27">
                  <c:v>142.00299758911126</c:v>
                </c:pt>
                <c:pt idx="28">
                  <c:v>132.33049682617178</c:v>
                </c:pt>
                <c:pt idx="29">
                  <c:v>119.83475250244139</c:v>
                </c:pt>
                <c:pt idx="30">
                  <c:v>108.4119450378417</c:v>
                </c:pt>
                <c:pt idx="31">
                  <c:v>96.319328689575116</c:v>
                </c:pt>
                <c:pt idx="32">
                  <c:v>86.827392578124957</c:v>
                </c:pt>
                <c:pt idx="33">
                  <c:v>78.731076202392472</c:v>
                </c:pt>
                <c:pt idx="34">
                  <c:v>73.398002319335944</c:v>
                </c:pt>
                <c:pt idx="35">
                  <c:v>68.14309082031248</c:v>
                </c:pt>
                <c:pt idx="36">
                  <c:v>63.437656707763651</c:v>
                </c:pt>
                <c:pt idx="37">
                  <c:v>61.072264671325684</c:v>
                </c:pt>
                <c:pt idx="38">
                  <c:v>58.42239227294921</c:v>
                </c:pt>
                <c:pt idx="39">
                  <c:v>55.593823127746582</c:v>
                </c:pt>
                <c:pt idx="40">
                  <c:v>53.368499603271481</c:v>
                </c:pt>
                <c:pt idx="41">
                  <c:v>50.770358428955078</c:v>
                </c:pt>
                <c:pt idx="42">
                  <c:v>48.943609619140616</c:v>
                </c:pt>
                <c:pt idx="43">
                  <c:v>46.789145774841302</c:v>
                </c:pt>
                <c:pt idx="44">
                  <c:v>44.84610031127928</c:v>
                </c:pt>
                <c:pt idx="45">
                  <c:v>43.302098464965816</c:v>
                </c:pt>
                <c:pt idx="46">
                  <c:v>41.920076904296856</c:v>
                </c:pt>
                <c:pt idx="47">
                  <c:v>40.452332878112792</c:v>
                </c:pt>
                <c:pt idx="48">
                  <c:v>39.208170623779289</c:v>
                </c:pt>
                <c:pt idx="49">
                  <c:v>37.908481559753412</c:v>
                </c:pt>
                <c:pt idx="50">
                  <c:v>36.770681457519522</c:v>
                </c:pt>
                <c:pt idx="51">
                  <c:v>35.829615325927733</c:v>
                </c:pt>
                <c:pt idx="52">
                  <c:v>34.710002136230464</c:v>
                </c:pt>
                <c:pt idx="53">
                  <c:v>33.797130966186515</c:v>
                </c:pt>
                <c:pt idx="54">
                  <c:v>32.844586257934566</c:v>
                </c:pt>
                <c:pt idx="55">
                  <c:v>31.997727012634243</c:v>
                </c:pt>
                <c:pt idx="56">
                  <c:v>31.001630859374995</c:v>
                </c:pt>
                <c:pt idx="57">
                  <c:v>30.15207881927488</c:v>
                </c:pt>
                <c:pt idx="58">
                  <c:v>29.0255549240112</c:v>
                </c:pt>
                <c:pt idx="59">
                  <c:v>28.032958450317359</c:v>
                </c:pt>
                <c:pt idx="60">
                  <c:v>27.343670730590805</c:v>
                </c:pt>
                <c:pt idx="61">
                  <c:v>26.568806877136211</c:v>
                </c:pt>
                <c:pt idx="62">
                  <c:v>25.4230089187622</c:v>
                </c:pt>
                <c:pt idx="63">
                  <c:v>24.64585821151725</c:v>
                </c:pt>
                <c:pt idx="64">
                  <c:v>23.811409149169904</c:v>
                </c:pt>
                <c:pt idx="65">
                  <c:v>22.858508243560784</c:v>
                </c:pt>
                <c:pt idx="66">
                  <c:v>21.776195220947194</c:v>
                </c:pt>
                <c:pt idx="67">
                  <c:v>20.638866138458244</c:v>
                </c:pt>
                <c:pt idx="68">
                  <c:v>19.604282226562475</c:v>
                </c:pt>
                <c:pt idx="69">
                  <c:v>18.763234882354713</c:v>
                </c:pt>
                <c:pt idx="70">
                  <c:v>18.047173919677725</c:v>
                </c:pt>
                <c:pt idx="71">
                  <c:v>17.374995212554921</c:v>
                </c:pt>
                <c:pt idx="72">
                  <c:v>16.826171493530264</c:v>
                </c:pt>
                <c:pt idx="73">
                  <c:v>16.513696804046628</c:v>
                </c:pt>
                <c:pt idx="74">
                  <c:v>16.132725448608387</c:v>
                </c:pt>
                <c:pt idx="75">
                  <c:v>15.723500280380234</c:v>
                </c:pt>
                <c:pt idx="76">
                  <c:v>15.422699127197248</c:v>
                </c:pt>
                <c:pt idx="77">
                  <c:v>15.053077697753903</c:v>
                </c:pt>
                <c:pt idx="78">
                  <c:v>14.700757961273164</c:v>
                </c:pt>
                <c:pt idx="79">
                  <c:v>14.481087388992309</c:v>
                </c:pt>
                <c:pt idx="80">
                  <c:v>14.240403022766111</c:v>
                </c:pt>
                <c:pt idx="81">
                  <c:v>13.982877340316772</c:v>
                </c:pt>
                <c:pt idx="82">
                  <c:v>13.695242404937742</c:v>
                </c:pt>
                <c:pt idx="83">
                  <c:v>13.488475313186644</c:v>
                </c:pt>
                <c:pt idx="84">
                  <c:v>13.359055557250954</c:v>
                </c:pt>
                <c:pt idx="85">
                  <c:v>13.145660829544056</c:v>
                </c:pt>
                <c:pt idx="86">
                  <c:v>12.912464275360083</c:v>
                </c:pt>
                <c:pt idx="87">
                  <c:v>12.75992608070373</c:v>
                </c:pt>
                <c:pt idx="88">
                  <c:v>12.580604133605954</c:v>
                </c:pt>
                <c:pt idx="89">
                  <c:v>12.368351154327387</c:v>
                </c:pt>
                <c:pt idx="90">
                  <c:v>12.209431381225578</c:v>
                </c:pt>
                <c:pt idx="91">
                  <c:v>12.068693094253533</c:v>
                </c:pt>
                <c:pt idx="92">
                  <c:v>11.939707756042479</c:v>
                </c:pt>
                <c:pt idx="93">
                  <c:v>11.82540355682373</c:v>
                </c:pt>
                <c:pt idx="94">
                  <c:v>11.716855258941647</c:v>
                </c:pt>
                <c:pt idx="95">
                  <c:v>11.620981292724606</c:v>
                </c:pt>
                <c:pt idx="96">
                  <c:v>11.52644500732421</c:v>
                </c:pt>
                <c:pt idx="97">
                  <c:v>11.432733154296871</c:v>
                </c:pt>
                <c:pt idx="98">
                  <c:v>11.363403491973873</c:v>
                </c:pt>
                <c:pt idx="99">
                  <c:v>11.29029727935791</c:v>
                </c:pt>
                <c:pt idx="100">
                  <c:v>11.225052185058589</c:v>
                </c:pt>
                <c:pt idx="101">
                  <c:v>11.17137104988098</c:v>
                </c:pt>
                <c:pt idx="102">
                  <c:v>11.080969524383532</c:v>
                </c:pt>
                <c:pt idx="103">
                  <c:v>11.002092657089232</c:v>
                </c:pt>
                <c:pt idx="104">
                  <c:v>10.926847801208488</c:v>
                </c:pt>
                <c:pt idx="105">
                  <c:v>10.814389314651484</c:v>
                </c:pt>
                <c:pt idx="106">
                  <c:v>10.744864864349355</c:v>
                </c:pt>
                <c:pt idx="107">
                  <c:v>10.65316190719602</c:v>
                </c:pt>
                <c:pt idx="108">
                  <c:v>10.543604660034172</c:v>
                </c:pt>
                <c:pt idx="109">
                  <c:v>10.447041511535632</c:v>
                </c:pt>
                <c:pt idx="110">
                  <c:v>10.299945716857907</c:v>
                </c:pt>
                <c:pt idx="111">
                  <c:v>10.094929428100532</c:v>
                </c:pt>
                <c:pt idx="112">
                  <c:v>9.9142200994491283</c:v>
                </c:pt>
                <c:pt idx="113">
                  <c:v>9.5497677421569822</c:v>
                </c:pt>
              </c:numCache>
            </c:numRef>
          </c:yVal>
          <c:smooth val="0"/>
          <c:extLst>
            <c:ext xmlns:c16="http://schemas.microsoft.com/office/drawing/2014/chart" uri="{C3380CC4-5D6E-409C-BE32-E72D297353CC}">
              <c16:uniqueId val="{00000002-EE94-4002-B293-1582DB3DC28E}"/>
            </c:ext>
          </c:extLst>
        </c:ser>
        <c:dLbls>
          <c:showLegendKey val="0"/>
          <c:showVal val="0"/>
          <c:showCatName val="0"/>
          <c:showSerName val="0"/>
          <c:showPercent val="0"/>
          <c:showBubbleSize val="0"/>
        </c:dLbls>
        <c:axId val="544440623"/>
        <c:axId val="544447839"/>
      </c:scatterChart>
      <c:valAx>
        <c:axId val="544440623"/>
        <c:scaling>
          <c:orientation val="minMax"/>
          <c:max val="0.1"/>
          <c:min val="0"/>
        </c:scaling>
        <c:delete val="0"/>
        <c:axPos val="b"/>
        <c:majorGridlines>
          <c:spPr>
            <a:ln>
              <a:solidFill>
                <a:srgbClr val="C0C0C0">
                  <a:alpha val="90000"/>
                </a:srgbClr>
              </a:solidFill>
            </a:ln>
          </c:spPr>
        </c:majorGridlines>
        <c:numFmt formatCode="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7839"/>
        <c:crosses val="autoZero"/>
        <c:crossBetween val="midCat"/>
      </c:valAx>
      <c:valAx>
        <c:axId val="544447839"/>
        <c:scaling>
          <c:orientation val="minMax"/>
          <c:max val="2000"/>
          <c:min val="0"/>
        </c:scaling>
        <c:delete val="0"/>
        <c:axPos val="l"/>
        <c:majorGridlines>
          <c:spPr>
            <a:ln w="3175" cap="flat" cmpd="sng" algn="ctr">
              <a:solidFill>
                <a:srgbClr val="C0C0C0">
                  <a:alpha val="90000"/>
                </a:srgbClr>
              </a:solidFill>
              <a:prstDash val="solid"/>
              <a:round/>
              <a:headEnd type="none" w="med" len="med"/>
              <a:tailEnd type="none" w="med" len="med"/>
            </a:ln>
            <a:effectLst/>
          </c:spPr>
        </c:majorGridlines>
        <c:numFmt formatCode="&quot;$&quot;#,##0" sourceLinked="0"/>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Calibri"/>
                <a:ea typeface="Calibri"/>
                <a:cs typeface="Calibri"/>
              </a:defRPr>
            </a:pPr>
            <a:endParaRPr lang="en-US"/>
          </a:p>
        </c:txPr>
        <c:crossAx val="544440623"/>
        <c:crosses val="autoZero"/>
        <c:crossBetween val="midCat"/>
      </c:valAx>
      <c:spPr>
        <a:solidFill>
          <a:srgbClr val="FFECD9">
            <a:alpha val="30000"/>
          </a:srgbClr>
        </a:solidFill>
        <a:ln>
          <a:noFill/>
        </a:ln>
        <a:effectLst/>
      </c:spPr>
    </c:plotArea>
    <c:plotVisOnly val="1"/>
    <c:dispBlanksAs val="gap"/>
    <c:showDLblsOverMax val="0"/>
    <c:extLst/>
  </c:chart>
  <c:txPr>
    <a:bodyPr/>
    <a:lstStyle/>
    <a:p>
      <a:pPr>
        <a:defRPr/>
      </a:pPr>
      <a:endParaRPr lang="en-US"/>
    </a:p>
  </c:txPr>
  <c:externalData r:id="rId1">
    <c:autoUpdate val="0"/>
  </c:externalData>
  <c:userShapes r:id="rId2"/>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Mean_Cfar_CapsMarket200!$V$3</c:f>
              <c:strCache>
                <c:ptCount val="1"/>
                <c:pt idx="0">
                  <c:v>MRD L B-B 200</c:v>
                </c:pt>
              </c:strCache>
            </c:strRef>
          </c:tx>
          <c:spPr>
            <a:ln w="25400" cap="rnd">
              <a:noFill/>
              <a:round/>
            </a:ln>
            <a:effectLst/>
          </c:spPr>
          <c:marker>
            <c:symbol val="diamond"/>
            <c:size val="9"/>
            <c:spPr>
              <a:solidFill>
                <a:srgbClr val="7030A0"/>
              </a:solidFill>
              <a:ln w="25400">
                <a:noFill/>
              </a:ln>
              <a:effectLst/>
            </c:spPr>
          </c:marker>
          <c:xVal>
            <c:numRef>
              <c:f>Mean_Cfar_CapsMarket200!$W$3</c:f>
              <c:numCache>
                <c:formatCode>0%</c:formatCode>
                <c:ptCount val="1"/>
                <c:pt idx="0">
                  <c:v>0</c:v>
                </c:pt>
              </c:numCache>
            </c:numRef>
          </c:xVal>
          <c:yVal>
            <c:numRef>
              <c:f>Mean_Cfar_CapsMarket200!$X$3</c:f>
              <c:numCache>
                <c:formatCode>0%</c:formatCode>
                <c:ptCount val="1"/>
                <c:pt idx="0">
                  <c:v>0</c:v>
                </c:pt>
              </c:numCache>
            </c:numRef>
          </c:yVal>
          <c:smooth val="0"/>
          <c:extLst>
            <c:ext xmlns:c16="http://schemas.microsoft.com/office/drawing/2014/chart" uri="{C3380CC4-5D6E-409C-BE32-E72D297353CC}">
              <c16:uniqueId val="{00000000-9677-4844-9422-6FF09568DA87}"/>
            </c:ext>
          </c:extLst>
        </c:ser>
        <c:ser>
          <c:idx val="1"/>
          <c:order val="1"/>
          <c:tx>
            <c:strRef>
              <c:f>Mean_Cfar_CapsMarket200!$V$4</c:f>
              <c:strCache>
                <c:ptCount val="1"/>
                <c:pt idx="0">
                  <c:v>MRD Base 200</c:v>
                </c:pt>
              </c:strCache>
            </c:strRef>
          </c:tx>
          <c:spPr>
            <a:ln w="25400" cap="rnd">
              <a:noFill/>
              <a:round/>
            </a:ln>
            <a:effectLst/>
          </c:spPr>
          <c:marker>
            <c:symbol val="diamond"/>
            <c:size val="14"/>
            <c:spPr>
              <a:solidFill>
                <a:srgbClr val="7030A0"/>
              </a:solidFill>
              <a:ln w="25400">
                <a:noFill/>
              </a:ln>
              <a:effectLst/>
            </c:spPr>
          </c:marker>
          <c:xVal>
            <c:numRef>
              <c:f>Mean_Cfar_CapsMarket200!$W$4</c:f>
              <c:numCache>
                <c:formatCode>0%</c:formatCode>
                <c:ptCount val="1"/>
                <c:pt idx="0">
                  <c:v>0.1235500940321695</c:v>
                </c:pt>
              </c:numCache>
            </c:numRef>
          </c:xVal>
          <c:yVal>
            <c:numRef>
              <c:f>Mean_Cfar_CapsMarket200!$X$4</c:f>
              <c:numCache>
                <c:formatCode>0%</c:formatCode>
                <c:ptCount val="1"/>
                <c:pt idx="0">
                  <c:v>1</c:v>
                </c:pt>
              </c:numCache>
            </c:numRef>
          </c:yVal>
          <c:smooth val="0"/>
          <c:extLst>
            <c:ext xmlns:c16="http://schemas.microsoft.com/office/drawing/2014/chart" uri="{C3380CC4-5D6E-409C-BE32-E72D297353CC}">
              <c16:uniqueId val="{00000001-9677-4844-9422-6FF09568DA87}"/>
            </c:ext>
          </c:extLst>
        </c:ser>
        <c:ser>
          <c:idx val="2"/>
          <c:order val="2"/>
          <c:tx>
            <c:strRef>
              <c:f>Mean_Cfar_CapsMarket200!$V$5</c:f>
              <c:strCache>
                <c:ptCount val="1"/>
                <c:pt idx="0">
                  <c:v>MRD M B-B 200</c:v>
                </c:pt>
              </c:strCache>
            </c:strRef>
          </c:tx>
          <c:spPr>
            <a:ln w="25400" cap="rnd">
              <a:noFill/>
              <a:round/>
            </a:ln>
            <a:effectLst/>
          </c:spPr>
          <c:marker>
            <c:symbol val="diamond"/>
            <c:size val="24"/>
            <c:spPr>
              <a:solidFill>
                <a:srgbClr val="7030A0"/>
              </a:solidFill>
              <a:ln w="25400">
                <a:noFill/>
              </a:ln>
              <a:effectLst/>
            </c:spPr>
          </c:marker>
          <c:xVal>
            <c:numRef>
              <c:f>Mean_Cfar_CapsMarket200!$W$5</c:f>
              <c:numCache>
                <c:formatCode>0%</c:formatCode>
                <c:ptCount val="1"/>
                <c:pt idx="0">
                  <c:v>0</c:v>
                </c:pt>
              </c:numCache>
            </c:numRef>
          </c:xVal>
          <c:yVal>
            <c:numRef>
              <c:f>Mean_Cfar_CapsMarket200!$X$5</c:f>
              <c:numCache>
                <c:formatCode>0%</c:formatCode>
                <c:ptCount val="1"/>
                <c:pt idx="0">
                  <c:v>0</c:v>
                </c:pt>
              </c:numCache>
            </c:numRef>
          </c:yVal>
          <c:smooth val="0"/>
          <c:extLst>
            <c:ext xmlns:c16="http://schemas.microsoft.com/office/drawing/2014/chart" uri="{C3380CC4-5D6E-409C-BE32-E72D297353CC}">
              <c16:uniqueId val="{00000002-9677-4844-9422-6FF09568DA87}"/>
            </c:ext>
          </c:extLst>
        </c:ser>
        <c:ser>
          <c:idx val="3"/>
          <c:order val="3"/>
          <c:tx>
            <c:strRef>
              <c:f>Mean_Cfar_CapsMarket200!$V$6</c:f>
              <c:strCache>
                <c:ptCount val="1"/>
                <c:pt idx="0">
                  <c:v>Wind L B-B 200</c:v>
                </c:pt>
              </c:strCache>
            </c:strRef>
          </c:tx>
          <c:spPr>
            <a:ln w="25400" cap="rnd">
              <a:noFill/>
              <a:round/>
            </a:ln>
            <a:effectLst/>
          </c:spPr>
          <c:marker>
            <c:symbol val="star"/>
            <c:size val="9"/>
            <c:spPr>
              <a:noFill/>
              <a:ln w="9525">
                <a:solidFill>
                  <a:srgbClr val="70AD47"/>
                </a:solidFill>
                <a:prstDash val="solid"/>
              </a:ln>
              <a:effectLst/>
            </c:spPr>
          </c:marker>
          <c:xVal>
            <c:numRef>
              <c:f>Mean_Cfar_CapsMarket200!$W$6</c:f>
              <c:numCache>
                <c:formatCode>0%</c:formatCode>
                <c:ptCount val="1"/>
                <c:pt idx="0">
                  <c:v>0</c:v>
                </c:pt>
              </c:numCache>
            </c:numRef>
          </c:xVal>
          <c:yVal>
            <c:numRef>
              <c:f>Mean_Cfar_CapsMarket200!$X$6</c:f>
              <c:numCache>
                <c:formatCode>0%</c:formatCode>
                <c:ptCount val="1"/>
                <c:pt idx="0">
                  <c:v>0</c:v>
                </c:pt>
              </c:numCache>
            </c:numRef>
          </c:yVal>
          <c:smooth val="0"/>
          <c:extLst>
            <c:ext xmlns:c16="http://schemas.microsoft.com/office/drawing/2014/chart" uri="{C3380CC4-5D6E-409C-BE32-E72D297353CC}">
              <c16:uniqueId val="{00000003-9677-4844-9422-6FF09568DA87}"/>
            </c:ext>
          </c:extLst>
        </c:ser>
        <c:ser>
          <c:idx val="4"/>
          <c:order val="4"/>
          <c:tx>
            <c:strRef>
              <c:f>Mean_Cfar_CapsMarket200!$V$7</c:f>
              <c:strCache>
                <c:ptCount val="1"/>
                <c:pt idx="0">
                  <c:v>Wind Base 200</c:v>
                </c:pt>
              </c:strCache>
            </c:strRef>
          </c:tx>
          <c:spPr>
            <a:ln w="25400" cap="rnd">
              <a:noFill/>
              <a:round/>
            </a:ln>
            <a:effectLst/>
          </c:spPr>
          <c:marker>
            <c:symbol val="star"/>
            <c:size val="14"/>
            <c:spPr>
              <a:noFill/>
              <a:ln w="9525">
                <a:solidFill>
                  <a:srgbClr val="70AD47"/>
                </a:solidFill>
                <a:prstDash val="solid"/>
              </a:ln>
              <a:effectLst/>
            </c:spPr>
          </c:marker>
          <c:xVal>
            <c:numRef>
              <c:f>Mean_Cfar_CapsMarket200!$W$7</c:f>
              <c:numCache>
                <c:formatCode>0%</c:formatCode>
                <c:ptCount val="1"/>
                <c:pt idx="0">
                  <c:v>0.14967502321262768</c:v>
                </c:pt>
              </c:numCache>
            </c:numRef>
          </c:xVal>
          <c:yVal>
            <c:numRef>
              <c:f>Mean_Cfar_CapsMarket200!$X$7</c:f>
              <c:numCache>
                <c:formatCode>0%</c:formatCode>
                <c:ptCount val="1"/>
                <c:pt idx="0">
                  <c:v>1</c:v>
                </c:pt>
              </c:numCache>
            </c:numRef>
          </c:yVal>
          <c:smooth val="0"/>
          <c:extLst>
            <c:ext xmlns:c16="http://schemas.microsoft.com/office/drawing/2014/chart" uri="{C3380CC4-5D6E-409C-BE32-E72D297353CC}">
              <c16:uniqueId val="{00000004-9677-4844-9422-6FF09568DA87}"/>
            </c:ext>
          </c:extLst>
        </c:ser>
        <c:ser>
          <c:idx val="5"/>
          <c:order val="5"/>
          <c:tx>
            <c:strRef>
              <c:f>Mean_Cfar_CapsMarket200!$V$8</c:f>
              <c:strCache>
                <c:ptCount val="1"/>
                <c:pt idx="0">
                  <c:v>Wind M B-B 200</c:v>
                </c:pt>
              </c:strCache>
            </c:strRef>
          </c:tx>
          <c:spPr>
            <a:ln w="25400" cap="rnd">
              <a:noFill/>
              <a:round/>
            </a:ln>
            <a:effectLst/>
          </c:spPr>
          <c:marker>
            <c:symbol val="star"/>
            <c:size val="24"/>
            <c:spPr>
              <a:noFill/>
              <a:ln w="9525">
                <a:solidFill>
                  <a:srgbClr val="70AD47"/>
                </a:solidFill>
                <a:prstDash val="solid"/>
              </a:ln>
              <a:effectLst/>
            </c:spPr>
          </c:marker>
          <c:xVal>
            <c:numRef>
              <c:f>Mean_Cfar_CapsMarket200!$W$8</c:f>
              <c:numCache>
                <c:formatCode>0%</c:formatCode>
                <c:ptCount val="1"/>
                <c:pt idx="0">
                  <c:v>0</c:v>
                </c:pt>
              </c:numCache>
            </c:numRef>
          </c:xVal>
          <c:yVal>
            <c:numRef>
              <c:f>Mean_Cfar_CapsMarket200!$X$8</c:f>
              <c:numCache>
                <c:formatCode>0%</c:formatCode>
                <c:ptCount val="1"/>
                <c:pt idx="0">
                  <c:v>0</c:v>
                </c:pt>
              </c:numCache>
            </c:numRef>
          </c:yVal>
          <c:smooth val="0"/>
          <c:extLst>
            <c:ext xmlns:c16="http://schemas.microsoft.com/office/drawing/2014/chart" uri="{C3380CC4-5D6E-409C-BE32-E72D297353CC}">
              <c16:uniqueId val="{00000005-9677-4844-9422-6FF09568DA87}"/>
            </c:ext>
          </c:extLst>
        </c:ser>
        <c:ser>
          <c:idx val="6"/>
          <c:order val="6"/>
          <c:tx>
            <c:strRef>
              <c:f>Mean_Cfar_CapsMarket200!$V$9</c:f>
              <c:strCache>
                <c:ptCount val="1"/>
                <c:pt idx="0">
                  <c:v>Solar L B-B 200</c:v>
                </c:pt>
              </c:strCache>
            </c:strRef>
          </c:tx>
          <c:spPr>
            <a:ln w="25400" cap="rnd">
              <a:noFill/>
              <a:round/>
            </a:ln>
            <a:effectLst/>
          </c:spPr>
          <c:marker>
            <c:symbol val="circle"/>
            <c:size val="9"/>
            <c:spPr>
              <a:solidFill>
                <a:srgbClr val="FFC000"/>
              </a:solidFill>
              <a:ln w="25400">
                <a:noFill/>
              </a:ln>
              <a:effectLst/>
            </c:spPr>
          </c:marker>
          <c:xVal>
            <c:numRef>
              <c:f>Mean_Cfar_CapsMarket200!$W$9</c:f>
              <c:numCache>
                <c:formatCode>0%</c:formatCode>
                <c:ptCount val="1"/>
                <c:pt idx="0">
                  <c:v>0</c:v>
                </c:pt>
              </c:numCache>
            </c:numRef>
          </c:xVal>
          <c:yVal>
            <c:numRef>
              <c:f>Mean_Cfar_CapsMarket200!$X$9</c:f>
              <c:numCache>
                <c:formatCode>0%</c:formatCode>
                <c:ptCount val="1"/>
                <c:pt idx="0">
                  <c:v>0</c:v>
                </c:pt>
              </c:numCache>
            </c:numRef>
          </c:yVal>
          <c:smooth val="0"/>
          <c:extLst>
            <c:ext xmlns:c16="http://schemas.microsoft.com/office/drawing/2014/chart" uri="{C3380CC4-5D6E-409C-BE32-E72D297353CC}">
              <c16:uniqueId val="{00000006-9677-4844-9422-6FF09568DA87}"/>
            </c:ext>
          </c:extLst>
        </c:ser>
        <c:ser>
          <c:idx val="7"/>
          <c:order val="7"/>
          <c:tx>
            <c:strRef>
              <c:f>Mean_Cfar_CapsMarket200!$V$10</c:f>
              <c:strCache>
                <c:ptCount val="1"/>
                <c:pt idx="0">
                  <c:v>Solar Base 200</c:v>
                </c:pt>
              </c:strCache>
            </c:strRef>
          </c:tx>
          <c:spPr>
            <a:ln w="25400" cap="rnd">
              <a:noFill/>
              <a:round/>
            </a:ln>
            <a:effectLst/>
          </c:spPr>
          <c:marker>
            <c:symbol val="circle"/>
            <c:size val="14"/>
            <c:spPr>
              <a:solidFill>
                <a:srgbClr val="FFC000"/>
              </a:solidFill>
              <a:ln w="25400">
                <a:noFill/>
              </a:ln>
              <a:effectLst/>
            </c:spPr>
          </c:marker>
          <c:xVal>
            <c:numRef>
              <c:f>Mean_Cfar_CapsMarket200!$W$10</c:f>
              <c:numCache>
                <c:formatCode>0%</c:formatCode>
                <c:ptCount val="1"/>
                <c:pt idx="0">
                  <c:v>0.1111526246964319</c:v>
                </c:pt>
              </c:numCache>
            </c:numRef>
          </c:xVal>
          <c:yVal>
            <c:numRef>
              <c:f>Mean_Cfar_CapsMarket200!$X$10</c:f>
              <c:numCache>
                <c:formatCode>0%</c:formatCode>
                <c:ptCount val="1"/>
                <c:pt idx="0">
                  <c:v>1</c:v>
                </c:pt>
              </c:numCache>
            </c:numRef>
          </c:yVal>
          <c:smooth val="0"/>
          <c:extLst>
            <c:ext xmlns:c16="http://schemas.microsoft.com/office/drawing/2014/chart" uri="{C3380CC4-5D6E-409C-BE32-E72D297353CC}">
              <c16:uniqueId val="{00000007-9677-4844-9422-6FF09568DA87}"/>
            </c:ext>
          </c:extLst>
        </c:ser>
        <c:ser>
          <c:idx val="8"/>
          <c:order val="8"/>
          <c:tx>
            <c:strRef>
              <c:f>Mean_Cfar_CapsMarket200!$V$11</c:f>
              <c:strCache>
                <c:ptCount val="1"/>
                <c:pt idx="0">
                  <c:v>Solar M B-B 200</c:v>
                </c:pt>
              </c:strCache>
            </c:strRef>
          </c:tx>
          <c:spPr>
            <a:ln w="25400" cap="rnd">
              <a:noFill/>
              <a:round/>
            </a:ln>
            <a:effectLst/>
          </c:spPr>
          <c:marker>
            <c:symbol val="circle"/>
            <c:size val="24"/>
            <c:spPr>
              <a:solidFill>
                <a:srgbClr val="FFC000"/>
              </a:solidFill>
              <a:ln w="25400">
                <a:noFill/>
              </a:ln>
              <a:effectLst/>
            </c:spPr>
          </c:marker>
          <c:xVal>
            <c:numRef>
              <c:f>Mean_Cfar_CapsMarket200!$W$11</c:f>
              <c:numCache>
                <c:formatCode>0%</c:formatCode>
                <c:ptCount val="1"/>
                <c:pt idx="0">
                  <c:v>0</c:v>
                </c:pt>
              </c:numCache>
            </c:numRef>
          </c:xVal>
          <c:yVal>
            <c:numRef>
              <c:f>Mean_Cfar_CapsMarket200!$X$11</c:f>
              <c:numCache>
                <c:formatCode>0%</c:formatCode>
                <c:ptCount val="1"/>
                <c:pt idx="0">
                  <c:v>0</c:v>
                </c:pt>
              </c:numCache>
            </c:numRef>
          </c:yVal>
          <c:smooth val="0"/>
          <c:extLst>
            <c:ext xmlns:c16="http://schemas.microsoft.com/office/drawing/2014/chart" uri="{C3380CC4-5D6E-409C-BE32-E72D297353CC}">
              <c16:uniqueId val="{00000008-9677-4844-9422-6FF09568DA87}"/>
            </c:ext>
          </c:extLst>
        </c:ser>
        <c:ser>
          <c:idx val="9"/>
          <c:order val="9"/>
          <c:tx>
            <c:strRef>
              <c:f>Mean_Cfar_CapsMarket200!$V$12</c:f>
              <c:strCache>
                <c:ptCount val="1"/>
                <c:pt idx="0">
                  <c:v>MRC L B-B 200</c:v>
                </c:pt>
              </c:strCache>
            </c:strRef>
          </c:tx>
          <c:spPr>
            <a:ln w="25400" cap="rnd">
              <a:noFill/>
              <a:round/>
            </a:ln>
            <a:effectLst/>
          </c:spPr>
          <c:marker>
            <c:symbol val="triangle"/>
            <c:size val="9"/>
            <c:spPr>
              <a:solidFill>
                <a:srgbClr val="FF0000"/>
              </a:solidFill>
              <a:ln w="25400">
                <a:noFill/>
              </a:ln>
              <a:effectLst/>
            </c:spPr>
          </c:marker>
          <c:xVal>
            <c:numRef>
              <c:f>Mean_Cfar_CapsMarket200!$W$12</c:f>
              <c:numCache>
                <c:formatCode>0%</c:formatCode>
                <c:ptCount val="1"/>
                <c:pt idx="0">
                  <c:v>0</c:v>
                </c:pt>
              </c:numCache>
            </c:numRef>
          </c:xVal>
          <c:yVal>
            <c:numRef>
              <c:f>Mean_Cfar_CapsMarket200!$X$12</c:f>
              <c:numCache>
                <c:formatCode>0%</c:formatCode>
                <c:ptCount val="1"/>
                <c:pt idx="0">
                  <c:v>0</c:v>
                </c:pt>
              </c:numCache>
            </c:numRef>
          </c:yVal>
          <c:smooth val="0"/>
          <c:extLst>
            <c:ext xmlns:c16="http://schemas.microsoft.com/office/drawing/2014/chart" uri="{C3380CC4-5D6E-409C-BE32-E72D297353CC}">
              <c16:uniqueId val="{00000009-9677-4844-9422-6FF09568DA87}"/>
            </c:ext>
          </c:extLst>
        </c:ser>
        <c:ser>
          <c:idx val="10"/>
          <c:order val="10"/>
          <c:tx>
            <c:strRef>
              <c:f>Mean_Cfar_CapsMarket200!$V$13</c:f>
              <c:strCache>
                <c:ptCount val="1"/>
                <c:pt idx="0">
                  <c:v>MRC Base 200</c:v>
                </c:pt>
              </c:strCache>
            </c:strRef>
          </c:tx>
          <c:spPr>
            <a:ln w="25400" cap="rnd">
              <a:noFill/>
              <a:round/>
            </a:ln>
            <a:effectLst/>
          </c:spPr>
          <c:marker>
            <c:symbol val="triangle"/>
            <c:size val="14"/>
            <c:spPr>
              <a:solidFill>
                <a:srgbClr val="FF0000"/>
              </a:solidFill>
              <a:ln w="25400">
                <a:noFill/>
              </a:ln>
              <a:effectLst/>
            </c:spPr>
          </c:marker>
          <c:xVal>
            <c:numRef>
              <c:f>Mean_Cfar_CapsMarket200!$W$13</c:f>
              <c:numCache>
                <c:formatCode>0%</c:formatCode>
                <c:ptCount val="1"/>
                <c:pt idx="0">
                  <c:v>7.0615534593785612E-2</c:v>
                </c:pt>
              </c:numCache>
            </c:numRef>
          </c:xVal>
          <c:yVal>
            <c:numRef>
              <c:f>Mean_Cfar_CapsMarket200!$X$13</c:f>
              <c:numCache>
                <c:formatCode>0%</c:formatCode>
                <c:ptCount val="1"/>
                <c:pt idx="0">
                  <c:v>1</c:v>
                </c:pt>
              </c:numCache>
            </c:numRef>
          </c:yVal>
          <c:smooth val="0"/>
          <c:extLst>
            <c:ext xmlns:c16="http://schemas.microsoft.com/office/drawing/2014/chart" uri="{C3380CC4-5D6E-409C-BE32-E72D297353CC}">
              <c16:uniqueId val="{0000000A-9677-4844-9422-6FF09568DA87}"/>
            </c:ext>
          </c:extLst>
        </c:ser>
        <c:ser>
          <c:idx val="11"/>
          <c:order val="11"/>
          <c:tx>
            <c:strRef>
              <c:f>Mean_Cfar_CapsMarket200!$V$14</c:f>
              <c:strCache>
                <c:ptCount val="1"/>
                <c:pt idx="0">
                  <c:v>MRC M B-B 200</c:v>
                </c:pt>
              </c:strCache>
            </c:strRef>
          </c:tx>
          <c:spPr>
            <a:ln w="25400" cap="rnd">
              <a:noFill/>
              <a:round/>
            </a:ln>
            <a:effectLst/>
          </c:spPr>
          <c:marker>
            <c:symbol val="triangle"/>
            <c:size val="24"/>
            <c:spPr>
              <a:solidFill>
                <a:srgbClr val="FF0000"/>
              </a:solidFill>
              <a:ln w="25400">
                <a:noFill/>
              </a:ln>
              <a:effectLst/>
            </c:spPr>
          </c:marker>
          <c:xVal>
            <c:numRef>
              <c:f>Mean_Cfar_CapsMarket200!$W$14</c:f>
              <c:numCache>
                <c:formatCode>0%</c:formatCode>
                <c:ptCount val="1"/>
                <c:pt idx="0">
                  <c:v>0</c:v>
                </c:pt>
              </c:numCache>
            </c:numRef>
          </c:xVal>
          <c:yVal>
            <c:numRef>
              <c:f>Mean_Cfar_CapsMarket200!$X$14</c:f>
              <c:numCache>
                <c:formatCode>0%</c:formatCode>
                <c:ptCount val="1"/>
                <c:pt idx="0">
                  <c:v>0</c:v>
                </c:pt>
              </c:numCache>
            </c:numRef>
          </c:yVal>
          <c:smooth val="0"/>
          <c:extLst>
            <c:ext xmlns:c16="http://schemas.microsoft.com/office/drawing/2014/chart" uri="{C3380CC4-5D6E-409C-BE32-E72D297353CC}">
              <c16:uniqueId val="{0000000B-9677-4844-9422-6FF09568DA87}"/>
            </c:ext>
          </c:extLst>
        </c:ser>
        <c:dLbls>
          <c:showLegendKey val="0"/>
          <c:showVal val="0"/>
          <c:showCatName val="0"/>
          <c:showSerName val="0"/>
          <c:showPercent val="0"/>
          <c:showBubbleSize val="0"/>
        </c:dLbls>
        <c:axId val="22148639"/>
        <c:axId val="22162783"/>
      </c:scatterChart>
      <c:valAx>
        <c:axId val="22148639"/>
        <c:scaling>
          <c:orientation val="minMax"/>
          <c:max val="0.30000000000000004"/>
        </c:scaling>
        <c:delete val="1"/>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crossAx val="22162783"/>
        <c:crosses val="autoZero"/>
        <c:crossBetween val="midCat"/>
      </c:valAx>
      <c:valAx>
        <c:axId val="22162783"/>
        <c:scaling>
          <c:orientation val="minMax"/>
          <c:max val="1.08"/>
          <c:min val="0.93"/>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148639"/>
        <c:crosses val="autoZero"/>
        <c:crossBetween val="midCat"/>
        <c:maj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Portfolio_01!$C$80</c:f>
              <c:strCache>
                <c:ptCount val="1"/>
                <c:pt idx="0">
                  <c:v>Less Bang-Bang</c:v>
                </c:pt>
              </c:strCache>
            </c:strRef>
          </c:tx>
          <c:spPr>
            <a:ln w="28575" cap="rnd">
              <a:solidFill>
                <a:schemeClr val="accent2"/>
              </a:solidFill>
              <a:round/>
            </a:ln>
            <a:effectLst/>
          </c:spPr>
          <c:marker>
            <c:symbol val="none"/>
          </c:marker>
          <c:cat>
            <c:strRef>
              <c:f>Portfolio_01!$R$60:$U$60</c:f>
              <c:strCache>
                <c:ptCount val="4"/>
                <c:pt idx="0">
                  <c:v>CEN</c:v>
                </c:pt>
                <c:pt idx="1">
                  <c:v>GEN</c:v>
                </c:pt>
                <c:pt idx="2">
                  <c:v>MRC</c:v>
                </c:pt>
                <c:pt idx="3">
                  <c:v>MRD</c:v>
                </c:pt>
              </c:strCache>
            </c:strRef>
          </c:cat>
          <c:val>
            <c:numRef>
              <c:f>Portfolio_01!$R$80:$U$80</c:f>
              <c:numCache>
                <c:formatCode>0.0%</c:formatCode>
                <c:ptCount val="4"/>
                <c:pt idx="0">
                  <c:v>-4.1779263262694188E-3</c:v>
                </c:pt>
                <c:pt idx="1">
                  <c:v>-2.4898593251057262E-2</c:v>
                </c:pt>
                <c:pt idx="2">
                  <c:v>9.9092594952010908E-5</c:v>
                </c:pt>
                <c:pt idx="3">
                  <c:v>7.0922887247862028E-3</c:v>
                </c:pt>
              </c:numCache>
            </c:numRef>
          </c:val>
          <c:smooth val="0"/>
          <c:extLst>
            <c:ext xmlns:c16="http://schemas.microsoft.com/office/drawing/2014/chart" uri="{C3380CC4-5D6E-409C-BE32-E72D297353CC}">
              <c16:uniqueId val="{00000000-D870-476F-B502-A590ECDAEF2C}"/>
            </c:ext>
          </c:extLst>
        </c:ser>
        <c:ser>
          <c:idx val="1"/>
          <c:order val="1"/>
          <c:tx>
            <c:strRef>
              <c:f>Portfolio_01!$C$81</c:f>
              <c:strCache>
                <c:ptCount val="1"/>
                <c:pt idx="0">
                  <c:v>More Bang-Bang</c:v>
                </c:pt>
              </c:strCache>
            </c:strRef>
          </c:tx>
          <c:spPr>
            <a:ln w="28575" cap="rnd">
              <a:solidFill>
                <a:schemeClr val="accent3"/>
              </a:solidFill>
              <a:round/>
            </a:ln>
            <a:effectLst/>
          </c:spPr>
          <c:marker>
            <c:symbol val="none"/>
          </c:marker>
          <c:cat>
            <c:strRef>
              <c:f>Portfolio_01!$R$60:$U$60</c:f>
              <c:strCache>
                <c:ptCount val="4"/>
                <c:pt idx="0">
                  <c:v>CEN</c:v>
                </c:pt>
                <c:pt idx="1">
                  <c:v>GEN</c:v>
                </c:pt>
                <c:pt idx="2">
                  <c:v>MRC</c:v>
                </c:pt>
                <c:pt idx="3">
                  <c:v>MRD</c:v>
                </c:pt>
              </c:strCache>
            </c:strRef>
          </c:cat>
          <c:val>
            <c:numRef>
              <c:f>Portfolio_01!$R$81:$U$81</c:f>
              <c:numCache>
                <c:formatCode>0.0%</c:formatCode>
                <c:ptCount val="4"/>
                <c:pt idx="0">
                  <c:v>-8.2669606030436223E-3</c:v>
                </c:pt>
                <c:pt idx="1">
                  <c:v>-6.861137481660496E-3</c:v>
                </c:pt>
                <c:pt idx="2">
                  <c:v>4.1080958650075709E-2</c:v>
                </c:pt>
                <c:pt idx="3">
                  <c:v>3.4355656672216753E-2</c:v>
                </c:pt>
              </c:numCache>
            </c:numRef>
          </c:val>
          <c:smooth val="0"/>
          <c:extLst>
            <c:ext xmlns:c16="http://schemas.microsoft.com/office/drawing/2014/chart" uri="{C3380CC4-5D6E-409C-BE32-E72D297353CC}">
              <c16:uniqueId val="{00000001-D870-476F-B502-A590ECDAEF2C}"/>
            </c:ext>
          </c:extLst>
        </c:ser>
        <c:dLbls>
          <c:showLegendKey val="0"/>
          <c:showVal val="0"/>
          <c:showCatName val="0"/>
          <c:showSerName val="0"/>
          <c:showPercent val="0"/>
          <c:showBubbleSize val="0"/>
        </c:dLbls>
        <c:smooth val="0"/>
        <c:axId val="1349380448"/>
        <c:axId val="1349378368"/>
      </c:lineChart>
      <c:catAx>
        <c:axId val="134938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78368"/>
        <c:crossesAt val="-100"/>
        <c:auto val="1"/>
        <c:lblAlgn val="ctr"/>
        <c:lblOffset val="100"/>
        <c:noMultiLvlLbl val="0"/>
      </c:catAx>
      <c:valAx>
        <c:axId val="1349378368"/>
        <c:scaling>
          <c:orientation val="minMax"/>
          <c:max val="0.15000000000000002"/>
          <c:min val="-0.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NZ" b="1"/>
                  <a:t>% of Generator's MinRisk GM for PDC Scenario</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80448"/>
        <c:crosses val="autoZero"/>
        <c:crossBetween val="between"/>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Portfolio_01!$C$80</c:f>
              <c:strCache>
                <c:ptCount val="1"/>
                <c:pt idx="0">
                  <c:v>Less Bang-Bang</c:v>
                </c:pt>
              </c:strCache>
            </c:strRef>
          </c:tx>
          <c:spPr>
            <a:ln w="28575" cap="rnd">
              <a:solidFill>
                <a:schemeClr val="accent2"/>
              </a:solidFill>
              <a:round/>
            </a:ln>
            <a:effectLst/>
          </c:spPr>
          <c:marker>
            <c:symbol val="none"/>
          </c:marker>
          <c:cat>
            <c:strRef>
              <c:f>Portfolio_01!$M$60:$P$60</c:f>
              <c:strCache>
                <c:ptCount val="4"/>
                <c:pt idx="0">
                  <c:v>CEN</c:v>
                </c:pt>
                <c:pt idx="1">
                  <c:v>GEN</c:v>
                </c:pt>
                <c:pt idx="2">
                  <c:v>MRC</c:v>
                </c:pt>
                <c:pt idx="3">
                  <c:v>MRD</c:v>
                </c:pt>
              </c:strCache>
            </c:strRef>
          </c:cat>
          <c:val>
            <c:numRef>
              <c:f>Portfolio_01!$M$80:$P$80</c:f>
              <c:numCache>
                <c:formatCode>0.0%</c:formatCode>
                <c:ptCount val="4"/>
                <c:pt idx="0">
                  <c:v>2.1925053138963754E-3</c:v>
                </c:pt>
                <c:pt idx="1">
                  <c:v>-1.1699879227053012E-2</c:v>
                </c:pt>
                <c:pt idx="2">
                  <c:v>-6.8100074050565654E-3</c:v>
                </c:pt>
                <c:pt idx="3">
                  <c:v>-1.5052326875974275E-2</c:v>
                </c:pt>
              </c:numCache>
            </c:numRef>
          </c:val>
          <c:smooth val="0"/>
          <c:extLst>
            <c:ext xmlns:c16="http://schemas.microsoft.com/office/drawing/2014/chart" uri="{C3380CC4-5D6E-409C-BE32-E72D297353CC}">
              <c16:uniqueId val="{00000000-B755-482B-9467-A761E5D49066}"/>
            </c:ext>
          </c:extLst>
        </c:ser>
        <c:ser>
          <c:idx val="1"/>
          <c:order val="1"/>
          <c:tx>
            <c:strRef>
              <c:f>Portfolio_01!$C$81</c:f>
              <c:strCache>
                <c:ptCount val="1"/>
                <c:pt idx="0">
                  <c:v>More Bang-Bang</c:v>
                </c:pt>
              </c:strCache>
            </c:strRef>
          </c:tx>
          <c:spPr>
            <a:ln w="28575" cap="rnd">
              <a:solidFill>
                <a:schemeClr val="accent3"/>
              </a:solidFill>
              <a:round/>
            </a:ln>
            <a:effectLst/>
          </c:spPr>
          <c:marker>
            <c:symbol val="none"/>
          </c:marker>
          <c:cat>
            <c:strRef>
              <c:f>Portfolio_01!$M$60:$P$60</c:f>
              <c:strCache>
                <c:ptCount val="4"/>
                <c:pt idx="0">
                  <c:v>CEN</c:v>
                </c:pt>
                <c:pt idx="1">
                  <c:v>GEN</c:v>
                </c:pt>
                <c:pt idx="2">
                  <c:v>MRC</c:v>
                </c:pt>
                <c:pt idx="3">
                  <c:v>MRD</c:v>
                </c:pt>
              </c:strCache>
            </c:strRef>
          </c:cat>
          <c:val>
            <c:numRef>
              <c:f>Portfolio_01!$M$81:$P$81</c:f>
              <c:numCache>
                <c:formatCode>0.0%</c:formatCode>
                <c:ptCount val="4"/>
                <c:pt idx="0">
                  <c:v>1.8627926827227227E-2</c:v>
                </c:pt>
                <c:pt idx="1">
                  <c:v>4.0421195652174051E-2</c:v>
                </c:pt>
                <c:pt idx="2">
                  <c:v>3.9088120173489824E-2</c:v>
                </c:pt>
                <c:pt idx="3">
                  <c:v>5.4353150745936246E-2</c:v>
                </c:pt>
              </c:numCache>
            </c:numRef>
          </c:val>
          <c:smooth val="0"/>
          <c:extLst>
            <c:ext xmlns:c16="http://schemas.microsoft.com/office/drawing/2014/chart" uri="{C3380CC4-5D6E-409C-BE32-E72D297353CC}">
              <c16:uniqueId val="{00000001-B755-482B-9467-A761E5D49066}"/>
            </c:ext>
          </c:extLst>
        </c:ser>
        <c:dLbls>
          <c:showLegendKey val="0"/>
          <c:showVal val="0"/>
          <c:showCatName val="0"/>
          <c:showSerName val="0"/>
          <c:showPercent val="0"/>
          <c:showBubbleSize val="0"/>
        </c:dLbls>
        <c:smooth val="0"/>
        <c:axId val="1349380448"/>
        <c:axId val="1349378368"/>
      </c:lineChart>
      <c:catAx>
        <c:axId val="134938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78368"/>
        <c:crossesAt val="-60"/>
        <c:auto val="1"/>
        <c:lblAlgn val="ctr"/>
        <c:lblOffset val="100"/>
        <c:noMultiLvlLbl val="0"/>
      </c:catAx>
      <c:valAx>
        <c:axId val="1349378368"/>
        <c:scaling>
          <c:orientation val="minMax"/>
          <c:max val="0.15000000000000002"/>
          <c:min val="-0.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NZ" b="1"/>
                  <a:t>%</a:t>
                </a:r>
                <a:r>
                  <a:rPr lang="en-NZ" b="1" baseline="0"/>
                  <a:t> of Generator's Mean GM for PDC Scenario</a:t>
                </a:r>
                <a:endParaRPr lang="en-NZ" b="1"/>
              </a:p>
            </c:rich>
          </c:tx>
          <c:layout>
            <c:manualLayout>
              <c:xMode val="edge"/>
              <c:yMode val="edge"/>
              <c:x val="2.4679489048013002E-2"/>
              <c:y val="0.1372695227103259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9380448"/>
        <c:crosses val="autoZero"/>
        <c:crossBetween val="between"/>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MinRisk_Profiles!$E$59</c:f>
              <c:strCache>
                <c:ptCount val="1"/>
                <c:pt idx="0">
                  <c:v>Base</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0.10784959598925636"/>
                  <c:y val="6.6887970469927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4B-4DDC-A815-B7B83D53651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MinRisk_Profiles!$E$62:$G$62</c:f>
              <c:numCache>
                <c:formatCode>0%</c:formatCode>
                <c:ptCount val="3"/>
                <c:pt idx="0">
                  <c:v>0.85229727069861372</c:v>
                </c:pt>
                <c:pt idx="1">
                  <c:v>0.89715502178801443</c:v>
                </c:pt>
                <c:pt idx="2">
                  <c:v>0.94201277287741514</c:v>
                </c:pt>
              </c:numCache>
            </c:numRef>
          </c:xVal>
          <c:yVal>
            <c:numRef>
              <c:f>MinRisk_Profiles!$E$63:$G$63</c:f>
              <c:numCache>
                <c:formatCode>0%</c:formatCode>
                <c:ptCount val="3"/>
                <c:pt idx="0" formatCode="0.0%">
                  <c:v>0.99556333888619253</c:v>
                </c:pt>
                <c:pt idx="1">
                  <c:v>1</c:v>
                </c:pt>
                <c:pt idx="2" formatCode="0.0%">
                  <c:v>0.98030313949574555</c:v>
                </c:pt>
              </c:numCache>
            </c:numRef>
          </c:yVal>
          <c:smooth val="0"/>
          <c:extLst>
            <c:ext xmlns:c16="http://schemas.microsoft.com/office/drawing/2014/chart" uri="{C3380CC4-5D6E-409C-BE32-E72D297353CC}">
              <c16:uniqueId val="{00000001-D04B-4DDC-A815-B7B83D53651D}"/>
            </c:ext>
          </c:extLst>
        </c:ser>
        <c:ser>
          <c:idx val="1"/>
          <c:order val="1"/>
          <c:tx>
            <c:strRef>
              <c:f>MinRisk_Profiles!$H$59</c:f>
              <c:strCache>
                <c:ptCount val="1"/>
                <c:pt idx="0">
                  <c:v>Less Bang-Bang</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0.22083097399809234"/>
                  <c:y val="-4.41515808378385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04B-4DDC-A815-B7B83D53651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MinRisk_Profiles!$H$62:$J$62</c:f>
              <c:numCache>
                <c:formatCode>0%</c:formatCode>
                <c:ptCount val="3"/>
                <c:pt idx="0">
                  <c:v>0.86647920365319098</c:v>
                </c:pt>
                <c:pt idx="1">
                  <c:v>0.91208337226651681</c:v>
                </c:pt>
                <c:pt idx="2">
                  <c:v>0.95768754087984265</c:v>
                </c:pt>
              </c:numCache>
            </c:numRef>
          </c:xVal>
          <c:yVal>
            <c:numRef>
              <c:f>MinRisk_Profiles!$H$63:$J$63</c:f>
              <c:numCache>
                <c:formatCode>0.0%</c:formatCode>
                <c:ptCount val="3"/>
                <c:pt idx="0">
                  <c:v>1.0026724949976651</c:v>
                </c:pt>
                <c:pt idx="1">
                  <c:v>1.0053378965112121</c:v>
                </c:pt>
                <c:pt idx="2">
                  <c:v>0.96834722614343838</c:v>
                </c:pt>
              </c:numCache>
            </c:numRef>
          </c:yVal>
          <c:smooth val="0"/>
          <c:extLst>
            <c:ext xmlns:c16="http://schemas.microsoft.com/office/drawing/2014/chart" uri="{C3380CC4-5D6E-409C-BE32-E72D297353CC}">
              <c16:uniqueId val="{00000003-D04B-4DDC-A815-B7B83D53651D}"/>
            </c:ext>
          </c:extLst>
        </c:ser>
        <c:ser>
          <c:idx val="2"/>
          <c:order val="2"/>
          <c:tx>
            <c:strRef>
              <c:f>MinRisk_Profiles!$K$59</c:f>
              <c:strCache>
                <c:ptCount val="1"/>
                <c:pt idx="0">
                  <c:v>More Bang-Bang</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Lbl>
              <c:idx val="1"/>
              <c:layout>
                <c:manualLayout>
                  <c:x val="2.0087934142224234E-2"/>
                  <c:y val="3.890399823022335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04B-4DDC-A815-B7B83D53651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MinRisk_Profiles!$K$62:$M$62</c:f>
              <c:numCache>
                <c:formatCode>0%</c:formatCode>
                <c:ptCount val="3"/>
                <c:pt idx="0">
                  <c:v>0.88973095898913357</c:v>
                </c:pt>
                <c:pt idx="1">
                  <c:v>0.93421750693859029</c:v>
                </c:pt>
                <c:pt idx="2">
                  <c:v>0.9787040548880469</c:v>
                </c:pt>
              </c:numCache>
            </c:numRef>
          </c:xVal>
          <c:yVal>
            <c:numRef>
              <c:f>MinRisk_Profiles!$K$63:$M$63</c:f>
              <c:numCache>
                <c:formatCode>0.0%</c:formatCode>
                <c:ptCount val="3"/>
                <c:pt idx="0">
                  <c:v>1.0283189773160524</c:v>
                </c:pt>
                <c:pt idx="1">
                  <c:v>1.0321806201154415</c:v>
                </c:pt>
                <c:pt idx="2">
                  <c:v>0.95563206573556492</c:v>
                </c:pt>
              </c:numCache>
            </c:numRef>
          </c:yVal>
          <c:smooth val="0"/>
          <c:extLst>
            <c:ext xmlns:c16="http://schemas.microsoft.com/office/drawing/2014/chart" uri="{C3380CC4-5D6E-409C-BE32-E72D297353CC}">
              <c16:uniqueId val="{00000005-D04B-4DDC-A815-B7B83D53651D}"/>
            </c:ext>
          </c:extLst>
        </c:ser>
        <c:ser>
          <c:idx val="5"/>
          <c:order val="5"/>
          <c:tx>
            <c:strRef>
              <c:f>MinRisk_Profiles!$T$59</c:f>
              <c:strCache>
                <c:ptCount val="1"/>
              </c:strCache>
            </c:strRef>
          </c:tx>
          <c:spPr>
            <a:ln w="19050" cap="rnd">
              <a:solidFill>
                <a:schemeClr val="accent6"/>
              </a:solidFill>
              <a:round/>
            </a:ln>
            <a:effectLst/>
          </c:spPr>
          <c:marker>
            <c:symbol val="circle"/>
            <c:size val="5"/>
            <c:spPr>
              <a:solidFill>
                <a:schemeClr val="accent6"/>
              </a:solidFill>
              <a:ln w="9525">
                <a:solidFill>
                  <a:schemeClr val="accent6"/>
                </a:solidFill>
              </a:ln>
              <a:effectLst/>
            </c:spPr>
          </c:marker>
          <c:dLbls>
            <c:dLbl>
              <c:idx val="1"/>
              <c:layout>
                <c:manualLayout>
                  <c:x val="-2.2787911241529128E-2"/>
                  <c:y val="5.20162497593617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04B-4DDC-A815-B7B83D53651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6"/>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MinRisk_Profiles!$T$65:$V$65</c:f>
              <c:numCache>
                <c:formatCode>General</c:formatCode>
                <c:ptCount val="3"/>
              </c:numCache>
            </c:numRef>
          </c:xVal>
          <c:yVal>
            <c:numRef>
              <c:f>MinRisk_Profiles!$T$67:$V$67</c:f>
              <c:numCache>
                <c:formatCode>General</c:formatCode>
                <c:ptCount val="3"/>
              </c:numCache>
            </c:numRef>
          </c:yVal>
          <c:smooth val="0"/>
          <c:extLst>
            <c:ext xmlns:c16="http://schemas.microsoft.com/office/drawing/2014/chart" uri="{C3380CC4-5D6E-409C-BE32-E72D297353CC}">
              <c16:uniqueId val="{0000000B-D04B-4DDC-A815-B7B83D53651D}"/>
            </c:ext>
          </c:extLst>
        </c:ser>
        <c:dLbls>
          <c:showLegendKey val="0"/>
          <c:showVal val="0"/>
          <c:showCatName val="0"/>
          <c:showSerName val="0"/>
          <c:showPercent val="0"/>
          <c:showBubbleSize val="0"/>
        </c:dLbls>
        <c:axId val="927942911"/>
        <c:axId val="927943743"/>
        <c:extLst>
          <c:ext xmlns:c15="http://schemas.microsoft.com/office/drawing/2012/chart" uri="{02D57815-91ED-43cb-92C2-25804820EDAC}">
            <c15:filteredScatterSeries>
              <c15:ser>
                <c:idx val="3"/>
                <c:order val="3"/>
                <c:tx>
                  <c:strRef>
                    <c:extLst>
                      <c:ext uri="{02D57815-91ED-43cb-92C2-25804820EDAC}">
                        <c15:formulaRef>
                          <c15:sqref>MinRisk_Profiles!$N$59</c15:sqref>
                        </c15:formulaRef>
                      </c:ext>
                    </c:extLst>
                    <c:strCache>
                      <c:ptCount val="1"/>
                      <c:pt idx="0">
                        <c:v>New Entry deterred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Lbls>
                  <c:dLbl>
                    <c:idx val="1"/>
                    <c:layout>
                      <c:manualLayout>
                        <c:x val="-9.6318090835738945E-2"/>
                        <c:y val="-5.7161970912371157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6-D04B-4DDC-A815-B7B83D53651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showLegendKey val="0"/>
                  <c:showVal val="0"/>
                  <c:showCatName val="0"/>
                  <c:showSerName val="0"/>
                  <c:showPercent val="0"/>
                  <c:showBubbleSize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c:ext uri="{02D57815-91ED-43cb-92C2-25804820EDAC}">
                        <c15:formulaRef>
                          <c15:sqref>MinRisk_Profiles!$N$62:$P$62</c15:sqref>
                        </c15:formulaRef>
                      </c:ext>
                    </c:extLst>
                    <c:numCache>
                      <c:formatCode>0%</c:formatCode>
                      <c:ptCount val="3"/>
                      <c:pt idx="0">
                        <c:v>0.84124407638048737</c:v>
                      </c:pt>
                      <c:pt idx="1">
                        <c:v>0.885520080400513</c:v>
                      </c:pt>
                      <c:pt idx="2">
                        <c:v>0.92979608442053863</c:v>
                      </c:pt>
                    </c:numCache>
                  </c:numRef>
                </c:xVal>
                <c:yVal>
                  <c:numRef>
                    <c:extLst>
                      <c:ext uri="{02D57815-91ED-43cb-92C2-25804820EDAC}">
                        <c15:formulaRef>
                          <c15:sqref>MinRisk_Profiles!$N$63:$P$63</c15:sqref>
                        </c15:formulaRef>
                      </c:ext>
                    </c:extLst>
                    <c:numCache>
                      <c:formatCode>0.0%</c:formatCode>
                      <c:ptCount val="3"/>
                      <c:pt idx="0">
                        <c:v>1.084230530891868</c:v>
                      </c:pt>
                      <c:pt idx="1">
                        <c:v>1.0862619400316698</c:v>
                      </c:pt>
                      <c:pt idx="2">
                        <c:v>1.0518073716329941</c:v>
                      </c:pt>
                    </c:numCache>
                  </c:numRef>
                </c:yVal>
                <c:smooth val="0"/>
                <c:extLst>
                  <c:ext xmlns:c16="http://schemas.microsoft.com/office/drawing/2014/chart" uri="{C3380CC4-5D6E-409C-BE32-E72D297353CC}">
                    <c16:uniqueId val="{00000007-D04B-4DDC-A815-B7B83D53651D}"/>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MinRisk_Profiles!$Q$59</c15:sqref>
                        </c15:formulaRef>
                      </c:ext>
                    </c:extLst>
                    <c:strCache>
                      <c:ptCount val="1"/>
                      <c:pt idx="0">
                        <c:v>New Entry encouraged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Lbls>
                  <c:dLbl>
                    <c:idx val="1"/>
                    <c:layout>
                      <c:manualLayout>
                        <c:x val="-8.9602574360778037E-2"/>
                        <c:y val="9.2211962590988197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8-D04B-4DDC-A815-B7B83D53651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5"/>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xmlns:c15="http://schemas.microsoft.com/office/drawing/2012/chart">
                      <c:ext xmlns:c15="http://schemas.microsoft.com/office/drawing/2012/chart" uri="{02D57815-91ED-43cb-92C2-25804820EDAC}">
                        <c15:formulaRef>
                          <c15:sqref>MinRisk_Profiles!$Q$62:$S$62</c15:sqref>
                        </c15:formulaRef>
                      </c:ext>
                    </c:extLst>
                    <c:numCache>
                      <c:formatCode>0%</c:formatCode>
                      <c:ptCount val="3"/>
                      <c:pt idx="0">
                        <c:v>0.89395050932382458</c:v>
                      </c:pt>
                      <c:pt idx="1">
                        <c:v>0.9386480347900158</c:v>
                      </c:pt>
                      <c:pt idx="2">
                        <c:v>0.98334556025620712</c:v>
                      </c:pt>
                    </c:numCache>
                  </c:numRef>
                </c:xVal>
                <c:yVal>
                  <c:numRef>
                    <c:extLst xmlns:c15="http://schemas.microsoft.com/office/drawing/2012/chart">
                      <c:ext xmlns:c15="http://schemas.microsoft.com/office/drawing/2012/chart" uri="{02D57815-91ED-43cb-92C2-25804820EDAC}">
                        <c15:formulaRef>
                          <c15:sqref>MinRisk_Profiles!$Q$63:$S$63</c15:sqref>
                        </c15:formulaRef>
                      </c:ext>
                    </c:extLst>
                    <c:numCache>
                      <c:formatCode>0.0%</c:formatCode>
                      <c:ptCount val="3"/>
                      <c:pt idx="0">
                        <c:v>0.98208510543685434</c:v>
                      </c:pt>
                      <c:pt idx="1">
                        <c:v>0.98482913623129187</c:v>
                      </c:pt>
                      <c:pt idx="2">
                        <c:v>0.9319845659894509</c:v>
                      </c:pt>
                    </c:numCache>
                  </c:numRef>
                </c:yVal>
                <c:smooth val="0"/>
                <c:extLst xmlns:c15="http://schemas.microsoft.com/office/drawing/2012/chart">
                  <c:ext xmlns:c16="http://schemas.microsoft.com/office/drawing/2014/chart" uri="{C3380CC4-5D6E-409C-BE32-E72D297353CC}">
                    <c16:uniqueId val="{00000009-D04B-4DDC-A815-B7B83D53651D}"/>
                  </c:ext>
                </c:extLst>
              </c15:ser>
            </c15:filteredScatterSeries>
          </c:ext>
        </c:extLst>
      </c:scatterChart>
      <c:valAx>
        <c:axId val="927942911"/>
        <c:scaling>
          <c:orientation val="minMax"/>
          <c:max val="1.05"/>
          <c:min val="0.8"/>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3743"/>
        <c:crosses val="autoZero"/>
        <c:crossBetween val="midCat"/>
      </c:valAx>
      <c:valAx>
        <c:axId val="927943743"/>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2911"/>
        <c:crosses val="autoZero"/>
        <c:crossBetween val="midCat"/>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MinRisk_Profiles!$E$59</c:f>
              <c:strCache>
                <c:ptCount val="1"/>
                <c:pt idx="0">
                  <c:v>Base</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1.2391516636371587E-2"/>
                  <c:y val="-4.10161657802300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65-4469-A417-BD182A6992E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MinRisk_Profiles!$E$60:$G$60</c:f>
              <c:numCache>
                <c:formatCode>0%</c:formatCode>
                <c:ptCount val="3"/>
                <c:pt idx="0">
                  <c:v>0.89960694138561192</c:v>
                </c:pt>
                <c:pt idx="1">
                  <c:v>0.94458728845489248</c:v>
                </c:pt>
                <c:pt idx="2">
                  <c:v>0.98956763552417315</c:v>
                </c:pt>
              </c:numCache>
            </c:numRef>
          </c:xVal>
          <c:yVal>
            <c:numRef>
              <c:f>MinRisk_Profiles!$E$61:$G$61</c:f>
              <c:numCache>
                <c:formatCode>0%</c:formatCode>
                <c:ptCount val="3"/>
                <c:pt idx="0" formatCode="0.0%">
                  <c:v>0.99236782554622072</c:v>
                </c:pt>
                <c:pt idx="1">
                  <c:v>1</c:v>
                </c:pt>
                <c:pt idx="2" formatCode="0.0%">
                  <c:v>0.98137704873721676</c:v>
                </c:pt>
              </c:numCache>
            </c:numRef>
          </c:yVal>
          <c:smooth val="0"/>
          <c:extLst>
            <c:ext xmlns:c16="http://schemas.microsoft.com/office/drawing/2014/chart" uri="{C3380CC4-5D6E-409C-BE32-E72D297353CC}">
              <c16:uniqueId val="{00000001-0765-4469-A417-BD182A6992EC}"/>
            </c:ext>
          </c:extLst>
        </c:ser>
        <c:ser>
          <c:idx val="1"/>
          <c:order val="1"/>
          <c:tx>
            <c:strRef>
              <c:f>MinRisk_Profiles!$H$59</c:f>
              <c:strCache>
                <c:ptCount val="1"/>
                <c:pt idx="0">
                  <c:v>Less Bang-Bang</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0.13188213427985909"/>
                  <c:y val="5.47454861078422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65-4469-A417-BD182A6992E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MinRisk_Profiles!$H$60:$J$60</c:f>
              <c:numCache>
                <c:formatCode>0%</c:formatCode>
                <c:ptCount val="3"/>
                <c:pt idx="0">
                  <c:v>0.90864638786444529</c:v>
                </c:pt>
                <c:pt idx="1">
                  <c:v>0.95407870725766752</c:v>
                </c:pt>
                <c:pt idx="2">
                  <c:v>0.99951102665088987</c:v>
                </c:pt>
              </c:numCache>
            </c:numRef>
          </c:xVal>
          <c:yVal>
            <c:numRef>
              <c:f>MinRisk_Profiles!$H$61:$J$61</c:f>
              <c:numCache>
                <c:formatCode>0.0%</c:formatCode>
                <c:ptCount val="3"/>
                <c:pt idx="0">
                  <c:v>0.9920271590128934</c:v>
                </c:pt>
                <c:pt idx="1">
                  <c:v>0.99781690140845081</c:v>
                </c:pt>
                <c:pt idx="2">
                  <c:v>0.98365990621699773</c:v>
                </c:pt>
              </c:numCache>
            </c:numRef>
          </c:yVal>
          <c:smooth val="0"/>
          <c:extLst>
            <c:ext xmlns:c16="http://schemas.microsoft.com/office/drawing/2014/chart" uri="{C3380CC4-5D6E-409C-BE32-E72D297353CC}">
              <c16:uniqueId val="{00000003-0765-4469-A417-BD182A6992EC}"/>
            </c:ext>
          </c:extLst>
        </c:ser>
        <c:ser>
          <c:idx val="2"/>
          <c:order val="2"/>
          <c:tx>
            <c:strRef>
              <c:f>MinRisk_Profiles!$K$59</c:f>
              <c:strCache>
                <c:ptCount val="1"/>
                <c:pt idx="0">
                  <c:v>More Bang-Bang</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Lbl>
              <c:idx val="1"/>
              <c:layout>
                <c:manualLayout>
                  <c:x val="-9.2693943780553581E-2"/>
                  <c:y val="-4.93457204851766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765-4469-A417-BD182A6992E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MinRisk_Profiles!$K$60:$M$60</c:f>
              <c:numCache>
                <c:formatCode>0%</c:formatCode>
                <c:ptCount val="3"/>
                <c:pt idx="0">
                  <c:v>0.85375980471930413</c:v>
                </c:pt>
                <c:pt idx="1">
                  <c:v>0.89644779495526927</c:v>
                </c:pt>
                <c:pt idx="2">
                  <c:v>0.93913578519123453</c:v>
                </c:pt>
              </c:numCache>
            </c:numRef>
          </c:xVal>
          <c:yVal>
            <c:numRef>
              <c:f>MinRisk_Profiles!$K$61:$M$61</c:f>
              <c:numCache>
                <c:formatCode>0.0%</c:formatCode>
                <c:ptCount val="3"/>
                <c:pt idx="0">
                  <c:v>1.0209486972119486</c:v>
                </c:pt>
                <c:pt idx="1">
                  <c:v>1.0373380281690141</c:v>
                </c:pt>
                <c:pt idx="2">
                  <c:v>1.0243946090492788</c:v>
                </c:pt>
              </c:numCache>
            </c:numRef>
          </c:yVal>
          <c:smooth val="0"/>
          <c:extLst>
            <c:ext xmlns:c16="http://schemas.microsoft.com/office/drawing/2014/chart" uri="{C3380CC4-5D6E-409C-BE32-E72D297353CC}">
              <c16:uniqueId val="{00000005-0765-4469-A417-BD182A6992EC}"/>
            </c:ext>
          </c:extLst>
        </c:ser>
        <c:ser>
          <c:idx val="5"/>
          <c:order val="5"/>
          <c:tx>
            <c:strRef>
              <c:f>MinRisk_Profiles!$T$59</c:f>
              <c:strCache>
                <c:ptCount val="1"/>
              </c:strCache>
            </c:strRef>
          </c:tx>
          <c:spPr>
            <a:ln w="19050" cap="rnd">
              <a:solidFill>
                <a:schemeClr val="accent6"/>
              </a:solidFill>
              <a:round/>
            </a:ln>
            <a:effectLst/>
          </c:spPr>
          <c:marker>
            <c:symbol val="circle"/>
            <c:size val="5"/>
            <c:spPr>
              <a:solidFill>
                <a:schemeClr val="accent6"/>
              </a:solidFill>
              <a:ln w="9525">
                <a:solidFill>
                  <a:schemeClr val="accent6"/>
                </a:solidFill>
              </a:ln>
              <a:effectLst/>
            </c:spPr>
          </c:marker>
          <c:xVal>
            <c:numRef>
              <c:f>MinRisk_Profiles!$T$60:$V$60</c:f>
              <c:numCache>
                <c:formatCode>General</c:formatCode>
                <c:ptCount val="3"/>
              </c:numCache>
            </c:numRef>
          </c:xVal>
          <c:yVal>
            <c:numRef>
              <c:f>MinRisk_Profiles!$T$61:$V$61</c:f>
              <c:numCache>
                <c:formatCode>General</c:formatCode>
                <c:ptCount val="3"/>
              </c:numCache>
            </c:numRef>
          </c:yVal>
          <c:smooth val="0"/>
          <c:extLst>
            <c:ext xmlns:c16="http://schemas.microsoft.com/office/drawing/2014/chart" uri="{C3380CC4-5D6E-409C-BE32-E72D297353CC}">
              <c16:uniqueId val="{0000000A-0765-4469-A417-BD182A6992EC}"/>
            </c:ext>
          </c:extLst>
        </c:ser>
        <c:dLbls>
          <c:showLegendKey val="0"/>
          <c:showVal val="0"/>
          <c:showCatName val="0"/>
          <c:showSerName val="0"/>
          <c:showPercent val="0"/>
          <c:showBubbleSize val="0"/>
        </c:dLbls>
        <c:axId val="927942911"/>
        <c:axId val="927943743"/>
        <c:extLst>
          <c:ext xmlns:c15="http://schemas.microsoft.com/office/drawing/2012/chart" uri="{02D57815-91ED-43cb-92C2-25804820EDAC}">
            <c15:filteredScatterSeries>
              <c15:ser>
                <c:idx val="3"/>
                <c:order val="3"/>
                <c:tx>
                  <c:strRef>
                    <c:extLst>
                      <c:ext uri="{02D57815-91ED-43cb-92C2-25804820EDAC}">
                        <c15:formulaRef>
                          <c15:sqref>MinRisk_Profiles!$N$59</c15:sqref>
                        </c15:formulaRef>
                      </c:ext>
                    </c:extLst>
                    <c:strCache>
                      <c:ptCount val="1"/>
                      <c:pt idx="0">
                        <c:v>New Entry deterred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Lbls>
                  <c:dLbl>
                    <c:idx val="1"/>
                    <c:layout>
                      <c:manualLayout>
                        <c:x val="-0.11755198868553511"/>
                        <c:y val="-4.9345720485176658E-2"/>
                      </c:manualLayout>
                    </c:layout>
                    <c:dLblPos val="r"/>
                    <c:showLegendKey val="0"/>
                    <c:showVal val="1"/>
                    <c:showCatName val="0"/>
                    <c:showSerName val="0"/>
                    <c:showPercent val="0"/>
                    <c:showBubbleSize val="0"/>
                    <c:extLst>
                      <c:ext uri="{CE6537A1-D6FC-4f65-9D91-7224C49458BB}"/>
                      <c:ext xmlns:c16="http://schemas.microsoft.com/office/drawing/2014/chart" uri="{C3380CC4-5D6E-409C-BE32-E72D297353CC}">
                        <c16:uniqueId val="{00000006-0765-4469-A417-BD182A6992E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showLegendKey val="0"/>
                  <c:showVal val="0"/>
                  <c:showCatName val="0"/>
                  <c:showSerName val="0"/>
                  <c:showPercent val="0"/>
                  <c:showBubbleSize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c:ext uri="{02D57815-91ED-43cb-92C2-25804820EDAC}">
                        <c15:formulaRef>
                          <c15:sqref>MinRisk_Profiles!$N$60:$P$60</c15:sqref>
                        </c15:formulaRef>
                      </c:ext>
                    </c:extLst>
                    <c:numCache>
                      <c:formatCode>0%</c:formatCode>
                      <c:ptCount val="3"/>
                      <c:pt idx="0">
                        <c:v>0.85287600435813371</c:v>
                      </c:pt>
                      <c:pt idx="1">
                        <c:v>0.89551980457604041</c:v>
                      </c:pt>
                      <c:pt idx="2">
                        <c:v>0.93816360479394711</c:v>
                      </c:pt>
                    </c:numCache>
                  </c:numRef>
                </c:xVal>
                <c:yVal>
                  <c:numRef>
                    <c:extLst>
                      <c:ext uri="{02D57815-91ED-43cb-92C2-25804820EDAC}">
                        <c15:formulaRef>
                          <c15:sqref>MinRisk_Profiles!$N$61:$P$61</c15:sqref>
                        </c15:formulaRef>
                      </c:ext>
                    </c:extLst>
                    <c:numCache>
                      <c:formatCode>0.0%</c:formatCode>
                      <c:ptCount val="3"/>
                      <c:pt idx="0">
                        <c:v>1.0768989275314049</c:v>
                      </c:pt>
                      <c:pt idx="1">
                        <c:v>1.0943239436619718</c:v>
                      </c:pt>
                      <c:pt idx="2">
                        <c:v>1.0866761042226933</c:v>
                      </c:pt>
                    </c:numCache>
                  </c:numRef>
                </c:yVal>
                <c:smooth val="0"/>
                <c:extLst>
                  <c:ext xmlns:c16="http://schemas.microsoft.com/office/drawing/2014/chart" uri="{C3380CC4-5D6E-409C-BE32-E72D297353CC}">
                    <c16:uniqueId val="{00000007-0765-4469-A417-BD182A6992EC}"/>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MinRisk_Profiles!$Q$59</c15:sqref>
                        </c15:formulaRef>
                      </c:ext>
                    </c:extLst>
                    <c:strCache>
                      <c:ptCount val="1"/>
                      <c:pt idx="0">
                        <c:v>New Entry encouraged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Lbls>
                  <c:dLbl>
                    <c:idx val="1"/>
                    <c:layout>
                      <c:manualLayout>
                        <c:x val="-9.3465409988572015E-2"/>
                        <c:y val="3.9971445751225201E-2"/>
                      </c:manualLayout>
                    </c:layout>
                    <c:dLblPos val="r"/>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8-0765-4469-A417-BD182A6992E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5"/>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xmlns:c15="http://schemas.microsoft.com/office/drawing/2012/chart">
                      <c:ext xmlns:c15="http://schemas.microsoft.com/office/drawing/2012/chart" uri="{02D57815-91ED-43cb-92C2-25804820EDAC}">
                        <c15:formulaRef>
                          <c15:sqref>MinRisk_Profiles!$Q$60:$S$60</c15:sqref>
                        </c15:formulaRef>
                      </c:ext>
                    </c:extLst>
                    <c:numCache>
                      <c:formatCode>0%</c:formatCode>
                      <c:ptCount val="3"/>
                      <c:pt idx="0">
                        <c:v>0.8546526284586996</c:v>
                      </c:pt>
                      <c:pt idx="1">
                        <c:v>0.89738525988163453</c:v>
                      </c:pt>
                      <c:pt idx="2">
                        <c:v>0.94011789130456958</c:v>
                      </c:pt>
                    </c:numCache>
                  </c:numRef>
                </c:xVal>
                <c:yVal>
                  <c:numRef>
                    <c:extLst xmlns:c15="http://schemas.microsoft.com/office/drawing/2012/chart">
                      <c:ext xmlns:c15="http://schemas.microsoft.com/office/drawing/2012/chart" uri="{02D57815-91ED-43cb-92C2-25804820EDAC}">
                        <c15:formulaRef>
                          <c15:sqref>MinRisk_Profiles!$Q$61:$S$61</c15:sqref>
                        </c15:formulaRef>
                      </c:ext>
                    </c:extLst>
                    <c:numCache>
                      <c:formatCode>0.0%</c:formatCode>
                      <c:ptCount val="3"/>
                      <c:pt idx="0">
                        <c:v>0.97630066994385267</c:v>
                      </c:pt>
                      <c:pt idx="1">
                        <c:v>0.98919718309859161</c:v>
                      </c:pt>
                      <c:pt idx="2">
                        <c:v>0.97099220265006592</c:v>
                      </c:pt>
                    </c:numCache>
                  </c:numRef>
                </c:yVal>
                <c:smooth val="0"/>
                <c:extLst xmlns:c15="http://schemas.microsoft.com/office/drawing/2012/chart">
                  <c:ext xmlns:c16="http://schemas.microsoft.com/office/drawing/2014/chart" uri="{C3380CC4-5D6E-409C-BE32-E72D297353CC}">
                    <c16:uniqueId val="{00000009-0765-4469-A417-BD182A6992EC}"/>
                  </c:ext>
                </c:extLst>
              </c15:ser>
            </c15:filteredScatterSeries>
          </c:ext>
        </c:extLst>
      </c:scatterChart>
      <c:valAx>
        <c:axId val="927942911"/>
        <c:scaling>
          <c:orientation val="minMax"/>
          <c:min val="0.8"/>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3743"/>
        <c:crosses val="autoZero"/>
        <c:crossBetween val="midCat"/>
      </c:valAx>
      <c:valAx>
        <c:axId val="927943743"/>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2911"/>
        <c:crosses val="autoZero"/>
        <c:crossBetween val="midCat"/>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MinRisk_Profiles!$E$59</c:f>
              <c:strCache>
                <c:ptCount val="1"/>
                <c:pt idx="0">
                  <c:v>Base</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1"/>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860-4174-AEED-7841F2F2C87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MinRisk_Profiles!$E$64:$G$64</c:f>
              <c:numCache>
                <c:formatCode>0%</c:formatCode>
                <c:ptCount val="3"/>
                <c:pt idx="0">
                  <c:v>0.94902684587331287</c:v>
                </c:pt>
                <c:pt idx="1">
                  <c:v>0.99647818816697853</c:v>
                </c:pt>
                <c:pt idx="2">
                  <c:v>1.0439295304606442</c:v>
                </c:pt>
              </c:numCache>
            </c:numRef>
          </c:xVal>
          <c:yVal>
            <c:numRef>
              <c:f>MinRisk_Profiles!$E$65:$G$65</c:f>
              <c:numCache>
                <c:formatCode>0%</c:formatCode>
                <c:ptCount val="3"/>
                <c:pt idx="0" formatCode="0.0%">
                  <c:v>0.99895185678942433</c:v>
                </c:pt>
                <c:pt idx="1">
                  <c:v>1</c:v>
                </c:pt>
                <c:pt idx="2" formatCode="0.0%">
                  <c:v>0.99055183534212243</c:v>
                </c:pt>
              </c:numCache>
            </c:numRef>
          </c:yVal>
          <c:smooth val="0"/>
          <c:extLst>
            <c:ext xmlns:c16="http://schemas.microsoft.com/office/drawing/2014/chart" uri="{C3380CC4-5D6E-409C-BE32-E72D297353CC}">
              <c16:uniqueId val="{00000001-A860-4174-AEED-7841F2F2C870}"/>
            </c:ext>
          </c:extLst>
        </c:ser>
        <c:ser>
          <c:idx val="1"/>
          <c:order val="1"/>
          <c:tx>
            <c:strRef>
              <c:f>MinRisk_Profiles!$H$59</c:f>
              <c:strCache>
                <c:ptCount val="1"/>
                <c:pt idx="0">
                  <c:v>Less Bang-Bang</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2.43916583152229E-2"/>
                  <c:y val="6.50464532699104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860-4174-AEED-7841F2F2C87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MinRisk_Profiles!$H$64:$J$64</c:f>
              <c:numCache>
                <c:formatCode>0%</c:formatCode>
                <c:ptCount val="3"/>
                <c:pt idx="0">
                  <c:v>0.85974649501550349</c:v>
                </c:pt>
                <c:pt idx="1">
                  <c:v>0.9075101891830315</c:v>
                </c:pt>
                <c:pt idx="2">
                  <c:v>0.95527388335055941</c:v>
                </c:pt>
              </c:numCache>
            </c:numRef>
          </c:xVal>
          <c:yVal>
            <c:numRef>
              <c:f>MinRisk_Profiles!$H$65:$J$65</c:f>
              <c:numCache>
                <c:formatCode>0.0%</c:formatCode>
                <c:ptCount val="3"/>
                <c:pt idx="0">
                  <c:v>0.98053796904046453</c:v>
                </c:pt>
                <c:pt idx="1">
                  <c:v>0.99449488811038811</c:v>
                </c:pt>
                <c:pt idx="2">
                  <c:v>0.99308170301471477</c:v>
                </c:pt>
              </c:numCache>
            </c:numRef>
          </c:yVal>
          <c:smooth val="0"/>
          <c:extLst>
            <c:ext xmlns:c16="http://schemas.microsoft.com/office/drawing/2014/chart" uri="{C3380CC4-5D6E-409C-BE32-E72D297353CC}">
              <c16:uniqueId val="{00000003-A860-4174-AEED-7841F2F2C870}"/>
            </c:ext>
          </c:extLst>
        </c:ser>
        <c:ser>
          <c:idx val="2"/>
          <c:order val="2"/>
          <c:tx>
            <c:strRef>
              <c:f>MinRisk_Profiles!$K$59</c:f>
              <c:strCache>
                <c:ptCount val="1"/>
                <c:pt idx="0">
                  <c:v>More Bang-Bang</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Lbl>
              <c:idx val="1"/>
              <c:layout>
                <c:manualLayout>
                  <c:x val="-0.16839945049376734"/>
                  <c:y val="-2.85644203332973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860-4174-AEED-7841F2F2C87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MinRisk_Profiles!$K$64:$M$64</c:f>
              <c:numCache>
                <c:formatCode>0%</c:formatCode>
                <c:ptCount val="3"/>
                <c:pt idx="0">
                  <c:v>0.86073260573354504</c:v>
                </c:pt>
                <c:pt idx="1">
                  <c:v>0.90603432182478416</c:v>
                </c:pt>
                <c:pt idx="2">
                  <c:v>0.95133603791602339</c:v>
                </c:pt>
              </c:numCache>
            </c:numRef>
          </c:xVal>
          <c:yVal>
            <c:numRef>
              <c:f>MinRisk_Profiles!$K$65:$M$65</c:f>
              <c:numCache>
                <c:formatCode>0.0%</c:formatCode>
                <c:ptCount val="3"/>
                <c:pt idx="0">
                  <c:v>1.0106682968447804</c:v>
                </c:pt>
                <c:pt idx="1">
                  <c:v>1.0321369843426038</c:v>
                </c:pt>
                <c:pt idx="2">
                  <c:v>1.0266969741671339</c:v>
                </c:pt>
              </c:numCache>
            </c:numRef>
          </c:yVal>
          <c:smooth val="0"/>
          <c:extLst>
            <c:ext xmlns:c16="http://schemas.microsoft.com/office/drawing/2014/chart" uri="{C3380CC4-5D6E-409C-BE32-E72D297353CC}">
              <c16:uniqueId val="{00000005-A860-4174-AEED-7841F2F2C870}"/>
            </c:ext>
          </c:extLst>
        </c:ser>
        <c:ser>
          <c:idx val="5"/>
          <c:order val="5"/>
          <c:tx>
            <c:strRef>
              <c:f>MinRisk_Profiles!$T$59</c:f>
              <c:strCache>
                <c:ptCount val="1"/>
              </c:strCache>
            </c:strRef>
          </c:tx>
          <c:spPr>
            <a:ln w="19050" cap="rnd">
              <a:solidFill>
                <a:schemeClr val="accent6"/>
              </a:solidFill>
              <a:round/>
            </a:ln>
            <a:effectLst/>
          </c:spPr>
          <c:marker>
            <c:symbol val="circle"/>
            <c:size val="5"/>
            <c:spPr>
              <a:solidFill>
                <a:schemeClr val="accent6"/>
              </a:solidFill>
              <a:ln w="9525">
                <a:solidFill>
                  <a:schemeClr val="accent6"/>
                </a:solidFill>
              </a:ln>
              <a:effectLst/>
            </c:spPr>
          </c:marker>
          <c:xVal>
            <c:numRef>
              <c:f>MinRisk_Profiles!$T$70:$V$70</c:f>
              <c:numCache>
                <c:formatCode>General</c:formatCode>
                <c:ptCount val="3"/>
              </c:numCache>
            </c:numRef>
          </c:xVal>
          <c:yVal>
            <c:numRef>
              <c:f>MinRisk_Profiles!$T$72:$V$72</c:f>
              <c:numCache>
                <c:formatCode>General</c:formatCode>
                <c:ptCount val="3"/>
              </c:numCache>
            </c:numRef>
          </c:yVal>
          <c:smooth val="0"/>
          <c:extLst>
            <c:ext xmlns:c16="http://schemas.microsoft.com/office/drawing/2014/chart" uri="{C3380CC4-5D6E-409C-BE32-E72D297353CC}">
              <c16:uniqueId val="{0000000A-A860-4174-AEED-7841F2F2C870}"/>
            </c:ext>
          </c:extLst>
        </c:ser>
        <c:dLbls>
          <c:showLegendKey val="0"/>
          <c:showVal val="0"/>
          <c:showCatName val="0"/>
          <c:showSerName val="0"/>
          <c:showPercent val="0"/>
          <c:showBubbleSize val="0"/>
        </c:dLbls>
        <c:axId val="927942911"/>
        <c:axId val="927943743"/>
        <c:extLst>
          <c:ext xmlns:c15="http://schemas.microsoft.com/office/drawing/2012/chart" uri="{02D57815-91ED-43cb-92C2-25804820EDAC}">
            <c15:filteredScatterSeries>
              <c15:ser>
                <c:idx val="3"/>
                <c:order val="3"/>
                <c:tx>
                  <c:strRef>
                    <c:extLst>
                      <c:ext uri="{02D57815-91ED-43cb-92C2-25804820EDAC}">
                        <c15:formulaRef>
                          <c15:sqref>MinRisk_Profiles!$N$59</c15:sqref>
                        </c15:formulaRef>
                      </c:ext>
                    </c:extLst>
                    <c:strCache>
                      <c:ptCount val="1"/>
                      <c:pt idx="0">
                        <c:v>New Entry deterred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Lbls>
                  <c:dLbl>
                    <c:idx val="1"/>
                    <c:dLblPos val="t"/>
                    <c:showLegendKey val="0"/>
                    <c:showVal val="1"/>
                    <c:showCatName val="0"/>
                    <c:showSerName val="0"/>
                    <c:showPercent val="0"/>
                    <c:showBubbleSize val="0"/>
                    <c:extLst>
                      <c:ext uri="{CE6537A1-D6FC-4f65-9D91-7224C49458BB}"/>
                      <c:ext xmlns:c16="http://schemas.microsoft.com/office/drawing/2014/chart" uri="{C3380CC4-5D6E-409C-BE32-E72D297353CC}">
                        <c16:uniqueId val="{00000006-A860-4174-AEED-7841F2F2C87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en-US"/>
                    </a:p>
                  </c:txPr>
                  <c:showLegendKey val="0"/>
                  <c:showVal val="0"/>
                  <c:showCatName val="0"/>
                  <c:showSerName val="0"/>
                  <c:showPercent val="0"/>
                  <c:showBubbleSize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c:ext uri="{02D57815-91ED-43cb-92C2-25804820EDAC}">
                        <c15:formulaRef>
                          <c15:sqref>MinRisk_Profiles!$N$64:$P$64</c15:sqref>
                        </c15:formulaRef>
                      </c:ext>
                    </c:extLst>
                    <c:numCache>
                      <c:formatCode>0%</c:formatCode>
                      <c:ptCount val="3"/>
                      <c:pt idx="0">
                        <c:v>0.85956941037238077</c:v>
                      </c:pt>
                      <c:pt idx="1">
                        <c:v>0.90480990565513764</c:v>
                      </c:pt>
                      <c:pt idx="2">
                        <c:v>0.9500504009378945</c:v>
                      </c:pt>
                    </c:numCache>
                  </c:numRef>
                </c:xVal>
                <c:yVal>
                  <c:numRef>
                    <c:extLst>
                      <c:ext uri="{02D57815-91ED-43cb-92C2-25804820EDAC}">
                        <c15:formulaRef>
                          <c15:sqref>MinRisk_Profiles!$N$65:$P$65</c15:sqref>
                        </c15:formulaRef>
                      </c:ext>
                    </c:extLst>
                    <c:numCache>
                      <c:formatCode>0.0%</c:formatCode>
                      <c:ptCount val="3"/>
                      <c:pt idx="0">
                        <c:v>1.0741251653334694</c:v>
                      </c:pt>
                      <c:pt idx="1">
                        <c:v>1.0879745477943805</c:v>
                      </c:pt>
                      <c:pt idx="2">
                        <c:v>1.08319546073596</c:v>
                      </c:pt>
                    </c:numCache>
                  </c:numRef>
                </c:yVal>
                <c:smooth val="0"/>
                <c:extLst>
                  <c:ext xmlns:c16="http://schemas.microsoft.com/office/drawing/2014/chart" uri="{C3380CC4-5D6E-409C-BE32-E72D297353CC}">
                    <c16:uniqueId val="{00000007-A860-4174-AEED-7841F2F2C870}"/>
                  </c:ext>
                </c:extLst>
              </c15:ser>
            </c15:filteredScatterSeries>
            <c15:filteredScatterSeries>
              <c15:ser>
                <c:idx val="4"/>
                <c:order val="4"/>
                <c:tx>
                  <c:strRef>
                    <c:extLst xmlns:c15="http://schemas.microsoft.com/office/drawing/2012/chart">
                      <c:ext xmlns:c15="http://schemas.microsoft.com/office/drawing/2012/chart" uri="{02D57815-91ED-43cb-92C2-25804820EDAC}">
                        <c15:formulaRef>
                          <c15:sqref>MinRisk_Profiles!$Q$59</c15:sqref>
                        </c15:formulaRef>
                      </c:ext>
                    </c:extLst>
                    <c:strCache>
                      <c:ptCount val="1"/>
                      <c:pt idx="0">
                        <c:v>New Entry encouraged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Lbls>
                  <c:dLbl>
                    <c:idx val="1"/>
                    <c:layout>
                      <c:manualLayout>
                        <c:x val="-2.4469282621791051E-2"/>
                        <c:y val="3.4735634864691237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5"/>
                            </a:solidFill>
                            <a:latin typeface="+mn-lt"/>
                            <a:ea typeface="+mn-ea"/>
                            <a:cs typeface="+mn-cs"/>
                          </a:defRPr>
                        </a:pPr>
                        <a:endParaRPr lang="en-US"/>
                      </a:p>
                    </c:txPr>
                    <c:dLblPos val="r"/>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8-A860-4174-AEED-7841F2F2C87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extLst xmlns:c15="http://schemas.microsoft.com/office/drawing/2012/chart">
                      <c:ext xmlns:c15="http://schemas.microsoft.com/office/drawing/2012/chart" uri="{02D57815-91ED-43cb-92C2-25804820EDAC}">
                        <c15:formulaRef>
                          <c15:sqref>MinRisk_Profiles!$Q$64:$S$64</c15:sqref>
                        </c15:formulaRef>
                      </c:ext>
                    </c:extLst>
                    <c:numCache>
                      <c:formatCode>0%</c:formatCode>
                      <c:ptCount val="3"/>
                      <c:pt idx="0">
                        <c:v>0.86161135834286962</c:v>
                      </c:pt>
                      <c:pt idx="1">
                        <c:v>0.90695932457144168</c:v>
                      </c:pt>
                      <c:pt idx="2">
                        <c:v>0.95230729080001375</c:v>
                      </c:pt>
                    </c:numCache>
                  </c:numRef>
                </c:xVal>
                <c:yVal>
                  <c:numRef>
                    <c:extLst xmlns:c15="http://schemas.microsoft.com/office/drawing/2012/chart">
                      <c:ext xmlns:c15="http://schemas.microsoft.com/office/drawing/2012/chart" uri="{02D57815-91ED-43cb-92C2-25804820EDAC}">
                        <c15:formulaRef>
                          <c15:sqref>MinRisk_Profiles!$Q$65:$S$65</c15:sqref>
                        </c15:formulaRef>
                      </c:ext>
                    </c:extLst>
                    <c:numCache>
                      <c:formatCode>0.0%</c:formatCode>
                      <c:ptCount val="3"/>
                      <c:pt idx="0">
                        <c:v>0.96333894873863868</c:v>
                      </c:pt>
                      <c:pt idx="1">
                        <c:v>0.98334167441195386</c:v>
                      </c:pt>
                      <c:pt idx="2">
                        <c:v>0.97916480863696098</c:v>
                      </c:pt>
                    </c:numCache>
                  </c:numRef>
                </c:yVal>
                <c:smooth val="0"/>
                <c:extLst xmlns:c15="http://schemas.microsoft.com/office/drawing/2012/chart">
                  <c:ext xmlns:c16="http://schemas.microsoft.com/office/drawing/2014/chart" uri="{C3380CC4-5D6E-409C-BE32-E72D297353CC}">
                    <c16:uniqueId val="{00000009-A860-4174-AEED-7841F2F2C870}"/>
                  </c:ext>
                </c:extLst>
              </c15:ser>
            </c15:filteredScatterSeries>
          </c:ext>
        </c:extLst>
      </c:scatterChart>
      <c:valAx>
        <c:axId val="927942911"/>
        <c:scaling>
          <c:orientation val="minMax"/>
          <c:min val="0.8"/>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3743"/>
        <c:crosses val="autoZero"/>
        <c:crossBetween val="midCat"/>
      </c:valAx>
      <c:valAx>
        <c:axId val="927943743"/>
        <c:scaling>
          <c:orientation val="minMax"/>
          <c:max val="1.1000000000000001"/>
          <c:min val="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7942911"/>
        <c:crosses val="autoZero"/>
        <c:crossBetween val="midCat"/>
        <c:majorUnit val="2.5000000000000005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0.70528</cdr:x>
      <cdr:y>0.0267</cdr:y>
    </cdr:from>
    <cdr:to>
      <cdr:x>0.92156</cdr:x>
      <cdr:y>0.21633</cdr:y>
    </cdr:to>
    <cdr:sp macro="" textlink="">
      <cdr:nvSpPr>
        <cdr:cNvPr id="2" name="TextBox 1">
          <a:extLst xmlns:a="http://schemas.openxmlformats.org/drawingml/2006/main">
            <a:ext uri="{FF2B5EF4-FFF2-40B4-BE49-F238E27FC236}">
              <a16:creationId xmlns:a16="http://schemas.microsoft.com/office/drawing/2014/main" id="{DF4057DA-5B65-BBD3-D7E0-4456D6C22DAB}"/>
            </a:ext>
          </a:extLst>
        </cdr:cNvPr>
        <cdr:cNvSpPr txBox="1"/>
      </cdr:nvSpPr>
      <cdr:spPr>
        <a:xfrm xmlns:a="http://schemas.openxmlformats.org/drawingml/2006/main">
          <a:off x="2539023" y="67294"/>
          <a:ext cx="778582" cy="47785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2400" dirty="0"/>
            <a:t>2035</a:t>
          </a:r>
        </a:p>
      </cdr:txBody>
    </cdr:sp>
  </cdr:relSizeAnchor>
</c:userShapes>
</file>

<file path=ppt/drawings/drawing2.xml><?xml version="1.0" encoding="utf-8"?>
<c:userShapes xmlns:c="http://schemas.openxmlformats.org/drawingml/2006/chart">
  <cdr:relSizeAnchor xmlns:cdr="http://schemas.openxmlformats.org/drawingml/2006/chartDrawing">
    <cdr:from>
      <cdr:x>0.72653</cdr:x>
      <cdr:y>0.02461</cdr:y>
    </cdr:from>
    <cdr:to>
      <cdr:x>0.94148</cdr:x>
      <cdr:y>0.20148</cdr:y>
    </cdr:to>
    <cdr:sp macro="" textlink="">
      <cdr:nvSpPr>
        <cdr:cNvPr id="2" name="TextBox 1">
          <a:extLst xmlns:a="http://schemas.openxmlformats.org/drawingml/2006/main">
            <a:ext uri="{FF2B5EF4-FFF2-40B4-BE49-F238E27FC236}">
              <a16:creationId xmlns:a16="http://schemas.microsoft.com/office/drawing/2014/main" id="{DF4057DA-5B65-BBD3-D7E0-4456D6C22DAB}"/>
            </a:ext>
          </a:extLst>
        </cdr:cNvPr>
        <cdr:cNvSpPr txBox="1"/>
      </cdr:nvSpPr>
      <cdr:spPr>
        <a:xfrm xmlns:a="http://schemas.openxmlformats.org/drawingml/2006/main">
          <a:off x="2615525" y="62006"/>
          <a:ext cx="773799" cy="4457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2400" dirty="0"/>
            <a:t>2035</a:t>
          </a:r>
          <a:endParaRPr lang="en-NZ" sz="3600" dirty="0"/>
        </a:p>
      </cdr:txBody>
    </cdr:sp>
  </cdr:relSizeAnchor>
</c:userShapes>
</file>

<file path=ppt/drawings/drawing3.xml><?xml version="1.0" encoding="utf-8"?>
<c:userShapes xmlns:c="http://schemas.openxmlformats.org/drawingml/2006/chart">
  <cdr:relSizeAnchor xmlns:cdr="http://schemas.openxmlformats.org/drawingml/2006/chartDrawing">
    <cdr:from>
      <cdr:x>0.6955</cdr:x>
      <cdr:y>0.02322</cdr:y>
    </cdr:from>
    <cdr:to>
      <cdr:x>1</cdr:x>
      <cdr:y>0.29029</cdr:y>
    </cdr:to>
    <cdr:sp macro="" textlink="">
      <cdr:nvSpPr>
        <cdr:cNvPr id="2" name="TextBox 1">
          <a:extLst xmlns:a="http://schemas.openxmlformats.org/drawingml/2006/main">
            <a:ext uri="{FF2B5EF4-FFF2-40B4-BE49-F238E27FC236}">
              <a16:creationId xmlns:a16="http://schemas.microsoft.com/office/drawing/2014/main" id="{DF4057DA-5B65-BBD3-D7E0-4456D6C22DAB}"/>
            </a:ext>
          </a:extLst>
        </cdr:cNvPr>
        <cdr:cNvSpPr txBox="1"/>
      </cdr:nvSpPr>
      <cdr:spPr>
        <a:xfrm xmlns:a="http://schemas.openxmlformats.org/drawingml/2006/main">
          <a:off x="2503805" y="58509"/>
          <a:ext cx="1096195" cy="67301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2400"/>
            <a:t>2035</a:t>
          </a:r>
        </a:p>
      </cdr:txBody>
    </cdr:sp>
  </cdr:relSizeAnchor>
</c:userShapes>
</file>

<file path=ppt/drawings/drawing4.xml><?xml version="1.0" encoding="utf-8"?>
<c:userShapes xmlns:c="http://schemas.openxmlformats.org/drawingml/2006/chart">
  <cdr:relSizeAnchor xmlns:cdr="http://schemas.openxmlformats.org/drawingml/2006/chartDrawing">
    <cdr:from>
      <cdr:x>0.6955</cdr:x>
      <cdr:y>0.02322</cdr:y>
    </cdr:from>
    <cdr:to>
      <cdr:x>1</cdr:x>
      <cdr:y>0.29029</cdr:y>
    </cdr:to>
    <cdr:sp macro="" textlink="">
      <cdr:nvSpPr>
        <cdr:cNvPr id="2" name="TextBox 1">
          <a:extLst xmlns:a="http://schemas.openxmlformats.org/drawingml/2006/main">
            <a:ext uri="{FF2B5EF4-FFF2-40B4-BE49-F238E27FC236}">
              <a16:creationId xmlns:a16="http://schemas.microsoft.com/office/drawing/2014/main" id="{DF4057DA-5B65-BBD3-D7E0-4456D6C22DAB}"/>
            </a:ext>
          </a:extLst>
        </cdr:cNvPr>
        <cdr:cNvSpPr txBox="1"/>
      </cdr:nvSpPr>
      <cdr:spPr>
        <a:xfrm xmlns:a="http://schemas.openxmlformats.org/drawingml/2006/main">
          <a:off x="2503805" y="58509"/>
          <a:ext cx="1096195" cy="67301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NZ" sz="2400"/>
            <a:t>2035</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7E704022-CFA9-4370-B039-22B7FC5F1217}" type="datetimeFigureOut">
              <a:rPr lang="en-NZ" smtClean="0"/>
              <a:t>5/12/2022</a:t>
            </a:fld>
            <a:endParaRPr lang="en-NZ"/>
          </a:p>
        </p:txBody>
      </p:sp>
      <p:sp>
        <p:nvSpPr>
          <p:cNvPr id="4" name="Footer Placeholder 3"/>
          <p:cNvSpPr>
            <a:spLocks noGrp="1"/>
          </p:cNvSpPr>
          <p:nvPr>
            <p:ph type="ftr" sz="quarter" idx="2"/>
          </p:nvPr>
        </p:nvSpPr>
        <p:spPr>
          <a:xfrm>
            <a:off x="0" y="8829966"/>
            <a:ext cx="3037840" cy="464820"/>
          </a:xfrm>
          <a:prstGeom prst="rect">
            <a:avLst/>
          </a:prstGeom>
        </p:spPr>
        <p:txBody>
          <a:bodyPr vert="horz" lIns="91440" tIns="45720" rIns="91440" bIns="45720" rtlCol="0" anchor="b"/>
          <a:lstStyle>
            <a:lvl1pPr algn="l">
              <a:defRPr sz="1200"/>
            </a:lvl1pPr>
          </a:lstStyle>
          <a:p>
            <a:r>
              <a:rPr lang="en-US"/>
              <a:t>Working draft for secretariat use</a:t>
            </a:r>
            <a:endParaRPr lang="en-NZ"/>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1440" tIns="45720" rIns="91440" bIns="45720" rtlCol="0" anchor="b"/>
          <a:lstStyle>
            <a:lvl1pPr algn="r">
              <a:defRPr sz="1200"/>
            </a:lvl1pPr>
          </a:lstStyle>
          <a:p>
            <a:fld id="{264957F8-90E7-40D9-A0E5-AC3B4DED858D}" type="slidenum">
              <a:rPr lang="en-NZ" smtClean="0"/>
              <a:t>‹#›</a:t>
            </a:fld>
            <a:endParaRPr lang="en-NZ"/>
          </a:p>
        </p:txBody>
      </p:sp>
    </p:spTree>
    <p:extLst>
      <p:ext uri="{BB962C8B-B14F-4D97-AF65-F5344CB8AC3E}">
        <p14:creationId xmlns:p14="http://schemas.microsoft.com/office/powerpoint/2010/main" val="158748123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6240FA90-57A5-4C1E-8F41-453C5F302DFE}" type="datetimeFigureOut">
              <a:rPr lang="en-NZ" smtClean="0"/>
              <a:t>5/12/2022</a:t>
            </a:fld>
            <a:endParaRPr lang="en-NZ"/>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r>
              <a:rPr lang="en-US"/>
              <a:t>Working draft for secretariat use</a:t>
            </a:r>
            <a:endParaRPr lang="en-NZ"/>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81D5D4D1-6E6E-4A1B-80F5-F1225E6A1101}" type="slidenum">
              <a:rPr lang="en-NZ" smtClean="0"/>
              <a:t>‹#›</a:t>
            </a:fld>
            <a:endParaRPr lang="en-NZ"/>
          </a:p>
        </p:txBody>
      </p:sp>
    </p:spTree>
    <p:extLst>
      <p:ext uri="{BB962C8B-B14F-4D97-AF65-F5344CB8AC3E}">
        <p14:creationId xmlns:p14="http://schemas.microsoft.com/office/powerpoint/2010/main" val="193462619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a:p>
            <a:endParaRPr lang="en-US"/>
          </a:p>
        </p:txBody>
      </p:sp>
      <p:sp>
        <p:nvSpPr>
          <p:cNvPr id="4" name="Slide Number Placeholder 3"/>
          <p:cNvSpPr>
            <a:spLocks noGrp="1"/>
          </p:cNvSpPr>
          <p:nvPr>
            <p:ph type="sldNum" sz="quarter" idx="5"/>
          </p:nvPr>
        </p:nvSpPr>
        <p:spPr/>
        <p:txBody>
          <a:bodyPr/>
          <a:lstStyle/>
          <a:p>
            <a:fld id="{81D5D4D1-6E6E-4A1B-80F5-F1225E6A1101}" type="slidenum">
              <a:rPr lang="en-NZ" smtClean="0"/>
              <a:t>1</a:t>
            </a:fld>
            <a:endParaRPr lang="en-NZ"/>
          </a:p>
        </p:txBody>
      </p:sp>
      <p:sp>
        <p:nvSpPr>
          <p:cNvPr id="5" name="Footer Placeholder 4">
            <a:extLst>
              <a:ext uri="{FF2B5EF4-FFF2-40B4-BE49-F238E27FC236}">
                <a16:creationId xmlns:a16="http://schemas.microsoft.com/office/drawing/2014/main" id="{96966B33-BEFC-BCC9-29E1-4096E5F975FB}"/>
              </a:ext>
            </a:extLst>
          </p:cNvPr>
          <p:cNvSpPr>
            <a:spLocks noGrp="1"/>
          </p:cNvSpPr>
          <p:nvPr>
            <p:ph type="ftr" sz="quarter" idx="4"/>
          </p:nvPr>
        </p:nvSpPr>
        <p:spPr/>
        <p:txBody>
          <a:bodyPr/>
          <a:lstStyle/>
          <a:p>
            <a:r>
              <a:rPr lang="en-US"/>
              <a:t>Working draft for secretariat use</a:t>
            </a:r>
            <a:endParaRPr lang="en-NZ"/>
          </a:p>
        </p:txBody>
      </p:sp>
    </p:spTree>
    <p:extLst>
      <p:ext uri="{BB962C8B-B14F-4D97-AF65-F5344CB8AC3E}">
        <p14:creationId xmlns:p14="http://schemas.microsoft.com/office/powerpoint/2010/main" val="1770524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81D5D4D1-6E6E-4A1B-80F5-F1225E6A1101}" type="slidenum">
              <a:rPr lang="en-NZ" smtClean="0"/>
              <a:t>24</a:t>
            </a:fld>
            <a:endParaRPr lang="en-NZ"/>
          </a:p>
        </p:txBody>
      </p:sp>
      <p:sp>
        <p:nvSpPr>
          <p:cNvPr id="5" name="Footer Placeholder 4">
            <a:extLst>
              <a:ext uri="{FF2B5EF4-FFF2-40B4-BE49-F238E27FC236}">
                <a16:creationId xmlns:a16="http://schemas.microsoft.com/office/drawing/2014/main" id="{17A01F08-933D-21EE-B3B9-1A82673F95B1}"/>
              </a:ext>
            </a:extLst>
          </p:cNvPr>
          <p:cNvSpPr>
            <a:spLocks noGrp="1"/>
          </p:cNvSpPr>
          <p:nvPr>
            <p:ph type="ftr" sz="quarter" idx="4"/>
          </p:nvPr>
        </p:nvSpPr>
        <p:spPr/>
        <p:txBody>
          <a:bodyPr/>
          <a:lstStyle/>
          <a:p>
            <a:r>
              <a:rPr lang="en-US"/>
              <a:t>Working draft for secretariat use</a:t>
            </a:r>
            <a:endParaRPr lang="en-NZ"/>
          </a:p>
        </p:txBody>
      </p:sp>
    </p:spTree>
    <p:extLst>
      <p:ext uri="{BB962C8B-B14F-4D97-AF65-F5344CB8AC3E}">
        <p14:creationId xmlns:p14="http://schemas.microsoft.com/office/powerpoint/2010/main" val="3903306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25</a:t>
            </a:fld>
            <a:endParaRPr lang="en-NZ"/>
          </a:p>
        </p:txBody>
      </p:sp>
    </p:spTree>
    <p:extLst>
      <p:ext uri="{BB962C8B-B14F-4D97-AF65-F5344CB8AC3E}">
        <p14:creationId xmlns:p14="http://schemas.microsoft.com/office/powerpoint/2010/main" val="1981616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26</a:t>
            </a:fld>
            <a:endParaRPr lang="en-NZ"/>
          </a:p>
        </p:txBody>
      </p:sp>
    </p:spTree>
    <p:extLst>
      <p:ext uri="{BB962C8B-B14F-4D97-AF65-F5344CB8AC3E}">
        <p14:creationId xmlns:p14="http://schemas.microsoft.com/office/powerpoint/2010/main" val="3410761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27</a:t>
            </a:fld>
            <a:endParaRPr lang="en-NZ"/>
          </a:p>
        </p:txBody>
      </p:sp>
    </p:spTree>
    <p:extLst>
      <p:ext uri="{BB962C8B-B14F-4D97-AF65-F5344CB8AC3E}">
        <p14:creationId xmlns:p14="http://schemas.microsoft.com/office/powerpoint/2010/main" val="1659048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81D5D4D1-6E6E-4A1B-80F5-F1225E6A1101}" type="slidenum">
              <a:rPr lang="en-NZ" smtClean="0"/>
              <a:t>28</a:t>
            </a:fld>
            <a:endParaRPr lang="en-NZ"/>
          </a:p>
        </p:txBody>
      </p:sp>
      <p:sp>
        <p:nvSpPr>
          <p:cNvPr id="5" name="Footer Placeholder 4">
            <a:extLst>
              <a:ext uri="{FF2B5EF4-FFF2-40B4-BE49-F238E27FC236}">
                <a16:creationId xmlns:a16="http://schemas.microsoft.com/office/drawing/2014/main" id="{17A01F08-933D-21EE-B3B9-1A82673F95B1}"/>
              </a:ext>
            </a:extLst>
          </p:cNvPr>
          <p:cNvSpPr>
            <a:spLocks noGrp="1"/>
          </p:cNvSpPr>
          <p:nvPr>
            <p:ph type="ftr" sz="quarter" idx="4"/>
          </p:nvPr>
        </p:nvSpPr>
        <p:spPr/>
        <p:txBody>
          <a:bodyPr/>
          <a:lstStyle/>
          <a:p>
            <a:r>
              <a:rPr lang="en-US"/>
              <a:t>Working draft for secretariat use</a:t>
            </a:r>
            <a:endParaRPr lang="en-NZ"/>
          </a:p>
        </p:txBody>
      </p:sp>
    </p:spTree>
    <p:extLst>
      <p:ext uri="{BB962C8B-B14F-4D97-AF65-F5344CB8AC3E}">
        <p14:creationId xmlns:p14="http://schemas.microsoft.com/office/powerpoint/2010/main" val="565626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81D5D4D1-6E6E-4A1B-80F5-F1225E6A1101}" type="slidenum">
              <a:rPr lang="en-NZ" smtClean="0"/>
              <a:t>29</a:t>
            </a:fld>
            <a:endParaRPr lang="en-NZ"/>
          </a:p>
        </p:txBody>
      </p:sp>
      <p:sp>
        <p:nvSpPr>
          <p:cNvPr id="5" name="Footer Placeholder 4">
            <a:extLst>
              <a:ext uri="{FF2B5EF4-FFF2-40B4-BE49-F238E27FC236}">
                <a16:creationId xmlns:a16="http://schemas.microsoft.com/office/drawing/2014/main" id="{17A01F08-933D-21EE-B3B9-1A82673F95B1}"/>
              </a:ext>
            </a:extLst>
          </p:cNvPr>
          <p:cNvSpPr>
            <a:spLocks noGrp="1"/>
          </p:cNvSpPr>
          <p:nvPr>
            <p:ph type="ftr" sz="quarter" idx="4"/>
          </p:nvPr>
        </p:nvSpPr>
        <p:spPr/>
        <p:txBody>
          <a:bodyPr/>
          <a:lstStyle/>
          <a:p>
            <a:r>
              <a:rPr lang="en-US"/>
              <a:t>Working draft for secretariat use</a:t>
            </a:r>
            <a:endParaRPr lang="en-NZ"/>
          </a:p>
        </p:txBody>
      </p:sp>
    </p:spTree>
    <p:extLst>
      <p:ext uri="{BB962C8B-B14F-4D97-AF65-F5344CB8AC3E}">
        <p14:creationId xmlns:p14="http://schemas.microsoft.com/office/powerpoint/2010/main" val="1303914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1D5D4D1-6E6E-4A1B-80F5-F1225E6A1101}" type="slidenum">
              <a:rPr lang="en-NZ" smtClean="0"/>
              <a:t>6</a:t>
            </a:fld>
            <a:endParaRPr lang="en-NZ"/>
          </a:p>
        </p:txBody>
      </p:sp>
      <p:sp>
        <p:nvSpPr>
          <p:cNvPr id="5" name="Footer Placeholder 4">
            <a:extLst>
              <a:ext uri="{FF2B5EF4-FFF2-40B4-BE49-F238E27FC236}">
                <a16:creationId xmlns:a16="http://schemas.microsoft.com/office/drawing/2014/main" id="{831763B7-0BFA-504E-2AE4-7CED5D45D257}"/>
              </a:ext>
            </a:extLst>
          </p:cNvPr>
          <p:cNvSpPr>
            <a:spLocks noGrp="1"/>
          </p:cNvSpPr>
          <p:nvPr>
            <p:ph type="ftr" sz="quarter" idx="4"/>
          </p:nvPr>
        </p:nvSpPr>
        <p:spPr/>
        <p:txBody>
          <a:bodyPr/>
          <a:lstStyle/>
          <a:p>
            <a:r>
              <a:rPr lang="en-US"/>
              <a:t>Working draft for secretariat use</a:t>
            </a:r>
            <a:endParaRPr lang="en-NZ"/>
          </a:p>
        </p:txBody>
      </p:sp>
    </p:spTree>
    <p:extLst>
      <p:ext uri="{BB962C8B-B14F-4D97-AF65-F5344CB8AC3E}">
        <p14:creationId xmlns:p14="http://schemas.microsoft.com/office/powerpoint/2010/main" val="2319808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15</a:t>
            </a:fld>
            <a:endParaRPr lang="en-NZ"/>
          </a:p>
        </p:txBody>
      </p:sp>
    </p:spTree>
    <p:extLst>
      <p:ext uri="{BB962C8B-B14F-4D97-AF65-F5344CB8AC3E}">
        <p14:creationId xmlns:p14="http://schemas.microsoft.com/office/powerpoint/2010/main" val="3622285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16</a:t>
            </a:fld>
            <a:endParaRPr lang="en-NZ"/>
          </a:p>
        </p:txBody>
      </p:sp>
    </p:spTree>
    <p:extLst>
      <p:ext uri="{BB962C8B-B14F-4D97-AF65-F5344CB8AC3E}">
        <p14:creationId xmlns:p14="http://schemas.microsoft.com/office/powerpoint/2010/main" val="762791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17</a:t>
            </a:fld>
            <a:endParaRPr lang="en-NZ"/>
          </a:p>
        </p:txBody>
      </p:sp>
    </p:spTree>
    <p:extLst>
      <p:ext uri="{BB962C8B-B14F-4D97-AF65-F5344CB8AC3E}">
        <p14:creationId xmlns:p14="http://schemas.microsoft.com/office/powerpoint/2010/main" val="1651893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18</a:t>
            </a:fld>
            <a:endParaRPr lang="en-NZ"/>
          </a:p>
        </p:txBody>
      </p:sp>
    </p:spTree>
    <p:extLst>
      <p:ext uri="{BB962C8B-B14F-4D97-AF65-F5344CB8AC3E}">
        <p14:creationId xmlns:p14="http://schemas.microsoft.com/office/powerpoint/2010/main" val="1431544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19</a:t>
            </a:fld>
            <a:endParaRPr lang="en-NZ"/>
          </a:p>
        </p:txBody>
      </p:sp>
    </p:spTree>
    <p:extLst>
      <p:ext uri="{BB962C8B-B14F-4D97-AF65-F5344CB8AC3E}">
        <p14:creationId xmlns:p14="http://schemas.microsoft.com/office/powerpoint/2010/main" val="976188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EE5E6B39-3A02-4133-A999-81C3E7241D61}" type="slidenum">
              <a:rPr lang="en-NZ" smtClean="0"/>
              <a:t>21</a:t>
            </a:fld>
            <a:endParaRPr lang="en-NZ"/>
          </a:p>
        </p:txBody>
      </p:sp>
    </p:spTree>
    <p:extLst>
      <p:ext uri="{BB962C8B-B14F-4D97-AF65-F5344CB8AC3E}">
        <p14:creationId xmlns:p14="http://schemas.microsoft.com/office/powerpoint/2010/main" val="639719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4"/>
          </p:nvPr>
        </p:nvSpPr>
        <p:spPr/>
        <p:txBody>
          <a:bodyPr/>
          <a:lstStyle/>
          <a:p>
            <a:r>
              <a:rPr lang="en-US"/>
              <a:t>Working draft for secretariat use</a:t>
            </a:r>
            <a:endParaRPr lang="en-NZ"/>
          </a:p>
        </p:txBody>
      </p:sp>
      <p:sp>
        <p:nvSpPr>
          <p:cNvPr id="5" name="Slide Number Placeholder 4"/>
          <p:cNvSpPr>
            <a:spLocks noGrp="1"/>
          </p:cNvSpPr>
          <p:nvPr>
            <p:ph type="sldNum" sz="quarter" idx="5"/>
          </p:nvPr>
        </p:nvSpPr>
        <p:spPr/>
        <p:txBody>
          <a:bodyPr/>
          <a:lstStyle/>
          <a:p>
            <a:fld id="{81D5D4D1-6E6E-4A1B-80F5-F1225E6A1101}" type="slidenum">
              <a:rPr lang="en-NZ" smtClean="0"/>
              <a:t>23</a:t>
            </a:fld>
            <a:endParaRPr lang="en-NZ"/>
          </a:p>
        </p:txBody>
      </p:sp>
    </p:spTree>
    <p:extLst>
      <p:ext uri="{BB962C8B-B14F-4D97-AF65-F5344CB8AC3E}">
        <p14:creationId xmlns:p14="http://schemas.microsoft.com/office/powerpoint/2010/main" val="2200993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5C2FC-D533-B869-9180-BC3D749F9B9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595D6318-C17D-9152-927D-BA3249DD5F6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98E2EF1E-3B2E-52EE-6086-86BB21D489A7}"/>
              </a:ext>
            </a:extLst>
          </p:cNvPr>
          <p:cNvSpPr>
            <a:spLocks noGrp="1"/>
          </p:cNvSpPr>
          <p:nvPr>
            <p:ph type="dt" sz="half" idx="10"/>
          </p:nvPr>
        </p:nvSpPr>
        <p:spPr/>
        <p:txBody>
          <a:bodyPr/>
          <a:lstStyle/>
          <a:p>
            <a:endParaRPr lang="en-NZ"/>
          </a:p>
        </p:txBody>
      </p:sp>
      <p:sp>
        <p:nvSpPr>
          <p:cNvPr id="5" name="Footer Placeholder 4">
            <a:extLst>
              <a:ext uri="{FF2B5EF4-FFF2-40B4-BE49-F238E27FC236}">
                <a16:creationId xmlns:a16="http://schemas.microsoft.com/office/drawing/2014/main" id="{0B1459E3-7345-BE5D-5435-0FD31648C81B}"/>
              </a:ext>
            </a:extLst>
          </p:cNvPr>
          <p:cNvSpPr>
            <a:spLocks noGrp="1"/>
          </p:cNvSpPr>
          <p:nvPr>
            <p:ph type="ftr" sz="quarter" idx="11"/>
          </p:nvPr>
        </p:nvSpPr>
        <p:spPr/>
        <p:txBody>
          <a:bodyPr/>
          <a:lstStyle/>
          <a:p>
            <a:r>
              <a:rPr lang="en-US"/>
              <a:t>Confidential working draft for secretariat use</a:t>
            </a:r>
            <a:endParaRPr lang="en-NZ"/>
          </a:p>
        </p:txBody>
      </p:sp>
      <p:sp>
        <p:nvSpPr>
          <p:cNvPr id="6" name="Slide Number Placeholder 5">
            <a:extLst>
              <a:ext uri="{FF2B5EF4-FFF2-40B4-BE49-F238E27FC236}">
                <a16:creationId xmlns:a16="http://schemas.microsoft.com/office/drawing/2014/main" id="{837CBD8F-4B24-BB45-E5B8-75D8C6401888}"/>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41727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CA87-80C6-9BCD-170B-11F65F6E60E6}"/>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4AB965D-B385-BB38-6E7F-8A43F9B5A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56835F3E-7CA3-DF00-D4D2-FEB0A5AE835E}"/>
              </a:ext>
            </a:extLst>
          </p:cNvPr>
          <p:cNvSpPr>
            <a:spLocks noGrp="1"/>
          </p:cNvSpPr>
          <p:nvPr>
            <p:ph type="dt" sz="half" idx="10"/>
          </p:nvPr>
        </p:nvSpPr>
        <p:spPr/>
        <p:txBody>
          <a:bodyPr/>
          <a:lstStyle/>
          <a:p>
            <a:endParaRPr lang="en-NZ"/>
          </a:p>
        </p:txBody>
      </p:sp>
      <p:sp>
        <p:nvSpPr>
          <p:cNvPr id="5" name="Footer Placeholder 4">
            <a:extLst>
              <a:ext uri="{FF2B5EF4-FFF2-40B4-BE49-F238E27FC236}">
                <a16:creationId xmlns:a16="http://schemas.microsoft.com/office/drawing/2014/main" id="{2AD34BCF-A70B-350D-72E7-6B2B45B7447B}"/>
              </a:ext>
            </a:extLst>
          </p:cNvPr>
          <p:cNvSpPr>
            <a:spLocks noGrp="1"/>
          </p:cNvSpPr>
          <p:nvPr>
            <p:ph type="ftr" sz="quarter" idx="11"/>
          </p:nvPr>
        </p:nvSpPr>
        <p:spPr/>
        <p:txBody>
          <a:bodyPr/>
          <a:lstStyle/>
          <a:p>
            <a:r>
              <a:rPr lang="en-US"/>
              <a:t>Confidential working draft for secretariat use</a:t>
            </a:r>
            <a:endParaRPr lang="en-NZ"/>
          </a:p>
        </p:txBody>
      </p:sp>
      <p:sp>
        <p:nvSpPr>
          <p:cNvPr id="6" name="Slide Number Placeholder 5">
            <a:extLst>
              <a:ext uri="{FF2B5EF4-FFF2-40B4-BE49-F238E27FC236}">
                <a16:creationId xmlns:a16="http://schemas.microsoft.com/office/drawing/2014/main" id="{DA2148AC-50CB-20A8-B29D-81B5F7D27162}"/>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309240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AFFB43-C18C-40C8-6662-0ED9D5E00EA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8A28C791-FFEB-8551-8BFE-CA4E92B57B3D}"/>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9B0DECF-DE48-B6DA-C7FD-EB1463C7A26F}"/>
              </a:ext>
            </a:extLst>
          </p:cNvPr>
          <p:cNvSpPr>
            <a:spLocks noGrp="1"/>
          </p:cNvSpPr>
          <p:nvPr>
            <p:ph type="dt" sz="half" idx="10"/>
          </p:nvPr>
        </p:nvSpPr>
        <p:spPr/>
        <p:txBody>
          <a:bodyPr/>
          <a:lstStyle/>
          <a:p>
            <a:endParaRPr lang="en-NZ"/>
          </a:p>
        </p:txBody>
      </p:sp>
      <p:sp>
        <p:nvSpPr>
          <p:cNvPr id="5" name="Footer Placeholder 4">
            <a:extLst>
              <a:ext uri="{FF2B5EF4-FFF2-40B4-BE49-F238E27FC236}">
                <a16:creationId xmlns:a16="http://schemas.microsoft.com/office/drawing/2014/main" id="{2C8956F8-014D-6B0E-622E-8EFC98177632}"/>
              </a:ext>
            </a:extLst>
          </p:cNvPr>
          <p:cNvSpPr>
            <a:spLocks noGrp="1"/>
          </p:cNvSpPr>
          <p:nvPr>
            <p:ph type="ftr" sz="quarter" idx="11"/>
          </p:nvPr>
        </p:nvSpPr>
        <p:spPr/>
        <p:txBody>
          <a:bodyPr/>
          <a:lstStyle/>
          <a:p>
            <a:r>
              <a:rPr lang="en-US"/>
              <a:t>Confidential working draft for secretariat use</a:t>
            </a:r>
            <a:endParaRPr lang="en-NZ"/>
          </a:p>
        </p:txBody>
      </p:sp>
      <p:sp>
        <p:nvSpPr>
          <p:cNvPr id="6" name="Slide Number Placeholder 5">
            <a:extLst>
              <a:ext uri="{FF2B5EF4-FFF2-40B4-BE49-F238E27FC236}">
                <a16:creationId xmlns:a16="http://schemas.microsoft.com/office/drawing/2014/main" id="{DB781628-7933-8DF4-796F-B3646312E558}"/>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2471463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Layout">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457201" y="1673424"/>
            <a:ext cx="8229600" cy="4635896"/>
          </a:xfrm>
        </p:spPr>
        <p:txBody>
          <a:bodyPr>
            <a:normAutofit/>
          </a:bodyPr>
          <a:lstStyle>
            <a:lvl1pPr>
              <a:defRPr sz="1400"/>
            </a:lvl1pPr>
            <a:lvl2pPr>
              <a:defRPr sz="1200"/>
            </a:lvl2pPr>
            <a:lvl3pPr>
              <a:defRPr sz="110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8" name="Title Placeholder 1"/>
          <p:cNvSpPr>
            <a:spLocks noGrp="1"/>
          </p:cNvSpPr>
          <p:nvPr>
            <p:ph type="title"/>
          </p:nvPr>
        </p:nvSpPr>
        <p:spPr>
          <a:xfrm>
            <a:off x="457200" y="116632"/>
            <a:ext cx="8229600" cy="1143000"/>
          </a:xfrm>
          <a:prstGeom prst="rect">
            <a:avLst/>
          </a:prstGeom>
          <a:solidFill>
            <a:schemeClr val="bg1"/>
          </a:solidFill>
        </p:spPr>
        <p:txBody>
          <a:bodyPr vert="horz" lIns="91440" tIns="45720" rIns="91440" bIns="45720" rtlCol="0" anchor="ctr">
            <a:normAutofit/>
          </a:bodyPr>
          <a:lstStyle>
            <a:lvl1pPr>
              <a:defRPr sz="3600" b="0">
                <a:solidFill>
                  <a:schemeClr val="tx1">
                    <a:lumMod val="95000"/>
                    <a:lumOff val="5000"/>
                  </a:schemeClr>
                </a:solidFill>
              </a:defRPr>
            </a:lvl1pPr>
          </a:lstStyle>
          <a:p>
            <a:r>
              <a:rPr lang="en-US"/>
              <a:t>Click to edit Master title style</a:t>
            </a:r>
            <a:endParaRPr lang="en-NZ"/>
          </a:p>
        </p:txBody>
      </p:sp>
      <p:sp>
        <p:nvSpPr>
          <p:cNvPr id="13" name="Footer Placeholder 12"/>
          <p:cNvSpPr>
            <a:spLocks noGrp="1"/>
          </p:cNvSpPr>
          <p:nvPr>
            <p:ph type="ftr" sz="quarter" idx="11"/>
          </p:nvPr>
        </p:nvSpPr>
        <p:spPr>
          <a:xfrm>
            <a:off x="107504" y="6381328"/>
            <a:ext cx="5184576" cy="365125"/>
          </a:xfrm>
        </p:spPr>
        <p:txBody>
          <a:bodyPr/>
          <a:lstStyle>
            <a:lvl1pPr>
              <a:defRPr sz="1000">
                <a:latin typeface="Arial" panose="020B0604020202020204" pitchFamily="34" charset="0"/>
                <a:cs typeface="Arial" panose="020B0604020202020204" pitchFamily="34" charset="0"/>
              </a:defRPr>
            </a:lvl1pPr>
          </a:lstStyle>
          <a:p>
            <a:pPr algn="l"/>
            <a:endParaRPr lang="en-NZ" dirty="0"/>
          </a:p>
        </p:txBody>
      </p:sp>
      <p:sp>
        <p:nvSpPr>
          <p:cNvPr id="14" name="Slide Number Placeholder 13"/>
          <p:cNvSpPr>
            <a:spLocks noGrp="1"/>
          </p:cNvSpPr>
          <p:nvPr>
            <p:ph type="sldNum" sz="quarter" idx="12"/>
          </p:nvPr>
        </p:nvSpPr>
        <p:spPr>
          <a:xfrm>
            <a:off x="8604448" y="6381328"/>
            <a:ext cx="442392" cy="365125"/>
          </a:xfrm>
        </p:spPr>
        <p:txBody>
          <a:bodyPr/>
          <a:lstStyle/>
          <a:p>
            <a:fld id="{5EA50F9E-02B1-41EA-A360-431CDE7DE4BD}" type="slidenum">
              <a:rPr lang="en-NZ" smtClean="0"/>
              <a:t>‹#›</a:t>
            </a:fld>
            <a:endParaRPr lang="en-NZ"/>
          </a:p>
        </p:txBody>
      </p:sp>
    </p:spTree>
    <p:extLst>
      <p:ext uri="{BB962C8B-B14F-4D97-AF65-F5344CB8AC3E}">
        <p14:creationId xmlns:p14="http://schemas.microsoft.com/office/powerpoint/2010/main" val="398137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FFE7A-9086-FB0B-3DF3-0E4DC7B69615}"/>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47FBB169-25B4-D782-211A-712D0E2AAC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CB51E14-7E85-7A10-8E44-1F85F2E3DAFD}"/>
              </a:ext>
            </a:extLst>
          </p:cNvPr>
          <p:cNvSpPr>
            <a:spLocks noGrp="1"/>
          </p:cNvSpPr>
          <p:nvPr>
            <p:ph type="dt" sz="half" idx="10"/>
          </p:nvPr>
        </p:nvSpPr>
        <p:spPr/>
        <p:txBody>
          <a:bodyPr/>
          <a:lstStyle/>
          <a:p>
            <a:endParaRPr lang="en-NZ"/>
          </a:p>
        </p:txBody>
      </p:sp>
      <p:sp>
        <p:nvSpPr>
          <p:cNvPr id="5" name="Footer Placeholder 4">
            <a:extLst>
              <a:ext uri="{FF2B5EF4-FFF2-40B4-BE49-F238E27FC236}">
                <a16:creationId xmlns:a16="http://schemas.microsoft.com/office/drawing/2014/main" id="{20710E70-A4BE-93D3-2BFE-B8CB0AF0A7C6}"/>
              </a:ext>
            </a:extLst>
          </p:cNvPr>
          <p:cNvSpPr>
            <a:spLocks noGrp="1"/>
          </p:cNvSpPr>
          <p:nvPr>
            <p:ph type="ftr" sz="quarter" idx="11"/>
          </p:nvPr>
        </p:nvSpPr>
        <p:spPr/>
        <p:txBody>
          <a:bodyPr/>
          <a:lstStyle/>
          <a:p>
            <a:r>
              <a:rPr lang="en-US"/>
              <a:t>Confidential working draft for secretariat use</a:t>
            </a:r>
            <a:endParaRPr lang="en-NZ"/>
          </a:p>
        </p:txBody>
      </p:sp>
      <p:sp>
        <p:nvSpPr>
          <p:cNvPr id="6" name="Slide Number Placeholder 5">
            <a:extLst>
              <a:ext uri="{FF2B5EF4-FFF2-40B4-BE49-F238E27FC236}">
                <a16:creationId xmlns:a16="http://schemas.microsoft.com/office/drawing/2014/main" id="{357CBEDF-C653-0355-47B1-0EDD724326BF}"/>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161666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A9E45-BBE5-BCC0-0FE5-E16E4C168E5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CE598B19-6A3B-134C-7B1E-DEFA1EF6A7E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8BD76A-FC21-8B18-DF6B-0E09FD519CB7}"/>
              </a:ext>
            </a:extLst>
          </p:cNvPr>
          <p:cNvSpPr>
            <a:spLocks noGrp="1"/>
          </p:cNvSpPr>
          <p:nvPr>
            <p:ph type="dt" sz="half" idx="10"/>
          </p:nvPr>
        </p:nvSpPr>
        <p:spPr/>
        <p:txBody>
          <a:bodyPr/>
          <a:lstStyle/>
          <a:p>
            <a:endParaRPr lang="en-NZ"/>
          </a:p>
        </p:txBody>
      </p:sp>
      <p:sp>
        <p:nvSpPr>
          <p:cNvPr id="5" name="Footer Placeholder 4">
            <a:extLst>
              <a:ext uri="{FF2B5EF4-FFF2-40B4-BE49-F238E27FC236}">
                <a16:creationId xmlns:a16="http://schemas.microsoft.com/office/drawing/2014/main" id="{041CD065-7298-892B-6882-6389C7EF17BF}"/>
              </a:ext>
            </a:extLst>
          </p:cNvPr>
          <p:cNvSpPr>
            <a:spLocks noGrp="1"/>
          </p:cNvSpPr>
          <p:nvPr>
            <p:ph type="ftr" sz="quarter" idx="11"/>
          </p:nvPr>
        </p:nvSpPr>
        <p:spPr/>
        <p:txBody>
          <a:bodyPr/>
          <a:lstStyle/>
          <a:p>
            <a:r>
              <a:rPr lang="en-US"/>
              <a:t>Confidential working draft for secretariat use</a:t>
            </a:r>
            <a:endParaRPr lang="en-NZ"/>
          </a:p>
        </p:txBody>
      </p:sp>
      <p:sp>
        <p:nvSpPr>
          <p:cNvPr id="6" name="Slide Number Placeholder 5">
            <a:extLst>
              <a:ext uri="{FF2B5EF4-FFF2-40B4-BE49-F238E27FC236}">
                <a16:creationId xmlns:a16="http://schemas.microsoft.com/office/drawing/2014/main" id="{B85A186F-AE87-C072-2902-B03AC38F73BD}"/>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245357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EBB97-22F4-A820-3A70-13C3E442523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46A7F3A4-D76D-A97E-59CB-D18B8C9FE95E}"/>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8EB676AC-6361-48D3-A2E3-3B7DE35AEC94}"/>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2AC6F62D-432D-2EAC-54C9-D62F4FDE1FC1}"/>
              </a:ext>
            </a:extLst>
          </p:cNvPr>
          <p:cNvSpPr>
            <a:spLocks noGrp="1"/>
          </p:cNvSpPr>
          <p:nvPr>
            <p:ph type="dt" sz="half" idx="10"/>
          </p:nvPr>
        </p:nvSpPr>
        <p:spPr/>
        <p:txBody>
          <a:bodyPr/>
          <a:lstStyle/>
          <a:p>
            <a:endParaRPr lang="en-NZ"/>
          </a:p>
        </p:txBody>
      </p:sp>
      <p:sp>
        <p:nvSpPr>
          <p:cNvPr id="6" name="Footer Placeholder 5">
            <a:extLst>
              <a:ext uri="{FF2B5EF4-FFF2-40B4-BE49-F238E27FC236}">
                <a16:creationId xmlns:a16="http://schemas.microsoft.com/office/drawing/2014/main" id="{298F062F-DF00-DEF3-392D-E8EFCD77D439}"/>
              </a:ext>
            </a:extLst>
          </p:cNvPr>
          <p:cNvSpPr>
            <a:spLocks noGrp="1"/>
          </p:cNvSpPr>
          <p:nvPr>
            <p:ph type="ftr" sz="quarter" idx="11"/>
          </p:nvPr>
        </p:nvSpPr>
        <p:spPr/>
        <p:txBody>
          <a:bodyPr/>
          <a:lstStyle/>
          <a:p>
            <a:r>
              <a:rPr lang="en-US"/>
              <a:t>Confidential working draft for secretariat use</a:t>
            </a:r>
            <a:endParaRPr lang="en-NZ"/>
          </a:p>
        </p:txBody>
      </p:sp>
      <p:sp>
        <p:nvSpPr>
          <p:cNvPr id="7" name="Slide Number Placeholder 6">
            <a:extLst>
              <a:ext uri="{FF2B5EF4-FFF2-40B4-BE49-F238E27FC236}">
                <a16:creationId xmlns:a16="http://schemas.microsoft.com/office/drawing/2014/main" id="{71EAFA94-5C24-5812-1804-CF3183464CFB}"/>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1920339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63FE5-2581-1B0E-2EAB-352ED5AF23DD}"/>
              </a:ext>
            </a:extLst>
          </p:cNvPr>
          <p:cNvSpPr>
            <a:spLocks noGrp="1"/>
          </p:cNvSpPr>
          <p:nvPr>
            <p:ph type="title"/>
          </p:nvPr>
        </p:nvSpPr>
        <p:spPr>
          <a:xfrm>
            <a:off x="630238" y="365125"/>
            <a:ext cx="78867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ED158EA-B5EA-A92B-EB7E-DE75F2D97BC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09721C-1B9D-75BF-0FE2-DC6F2F41006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0B8DE67-1D05-8ED4-B23A-57B95DDF6BE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98B830-91ED-3C46-7E85-4E68E8C8AFF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6AA5D991-0F8A-0BFE-3AF8-FBD451562291}"/>
              </a:ext>
            </a:extLst>
          </p:cNvPr>
          <p:cNvSpPr>
            <a:spLocks noGrp="1"/>
          </p:cNvSpPr>
          <p:nvPr>
            <p:ph type="dt" sz="half" idx="10"/>
          </p:nvPr>
        </p:nvSpPr>
        <p:spPr/>
        <p:txBody>
          <a:bodyPr/>
          <a:lstStyle/>
          <a:p>
            <a:endParaRPr lang="en-NZ"/>
          </a:p>
        </p:txBody>
      </p:sp>
      <p:sp>
        <p:nvSpPr>
          <p:cNvPr id="8" name="Footer Placeholder 7">
            <a:extLst>
              <a:ext uri="{FF2B5EF4-FFF2-40B4-BE49-F238E27FC236}">
                <a16:creationId xmlns:a16="http://schemas.microsoft.com/office/drawing/2014/main" id="{EA8AED51-5214-3ACA-1CFB-3A409F9E1433}"/>
              </a:ext>
            </a:extLst>
          </p:cNvPr>
          <p:cNvSpPr>
            <a:spLocks noGrp="1"/>
          </p:cNvSpPr>
          <p:nvPr>
            <p:ph type="ftr" sz="quarter" idx="11"/>
          </p:nvPr>
        </p:nvSpPr>
        <p:spPr/>
        <p:txBody>
          <a:bodyPr/>
          <a:lstStyle/>
          <a:p>
            <a:r>
              <a:rPr lang="en-US"/>
              <a:t>Confidential working draft for secretariat use</a:t>
            </a:r>
            <a:endParaRPr lang="en-NZ"/>
          </a:p>
        </p:txBody>
      </p:sp>
      <p:sp>
        <p:nvSpPr>
          <p:cNvPr id="9" name="Slide Number Placeholder 8">
            <a:extLst>
              <a:ext uri="{FF2B5EF4-FFF2-40B4-BE49-F238E27FC236}">
                <a16:creationId xmlns:a16="http://schemas.microsoft.com/office/drawing/2014/main" id="{A72A913E-E291-D329-A9A6-F8BF662EE677}"/>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303675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8B09-A351-72A1-65B5-BA81641951F5}"/>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E24C7FC7-352D-6890-B7D8-7825899B4093}"/>
              </a:ext>
            </a:extLst>
          </p:cNvPr>
          <p:cNvSpPr>
            <a:spLocks noGrp="1"/>
          </p:cNvSpPr>
          <p:nvPr>
            <p:ph type="dt" sz="half" idx="10"/>
          </p:nvPr>
        </p:nvSpPr>
        <p:spPr/>
        <p:txBody>
          <a:bodyPr/>
          <a:lstStyle/>
          <a:p>
            <a:endParaRPr lang="en-NZ"/>
          </a:p>
        </p:txBody>
      </p:sp>
      <p:sp>
        <p:nvSpPr>
          <p:cNvPr id="4" name="Footer Placeholder 3">
            <a:extLst>
              <a:ext uri="{FF2B5EF4-FFF2-40B4-BE49-F238E27FC236}">
                <a16:creationId xmlns:a16="http://schemas.microsoft.com/office/drawing/2014/main" id="{0DF3BDEA-D3C1-6020-823B-424B6C9BC05F}"/>
              </a:ext>
            </a:extLst>
          </p:cNvPr>
          <p:cNvSpPr>
            <a:spLocks noGrp="1"/>
          </p:cNvSpPr>
          <p:nvPr>
            <p:ph type="ftr" sz="quarter" idx="11"/>
          </p:nvPr>
        </p:nvSpPr>
        <p:spPr/>
        <p:txBody>
          <a:bodyPr/>
          <a:lstStyle/>
          <a:p>
            <a:r>
              <a:rPr lang="en-US"/>
              <a:t>Confidential working draft for secretariat use</a:t>
            </a:r>
            <a:endParaRPr lang="en-NZ"/>
          </a:p>
        </p:txBody>
      </p:sp>
      <p:sp>
        <p:nvSpPr>
          <p:cNvPr id="5" name="Slide Number Placeholder 4">
            <a:extLst>
              <a:ext uri="{FF2B5EF4-FFF2-40B4-BE49-F238E27FC236}">
                <a16:creationId xmlns:a16="http://schemas.microsoft.com/office/drawing/2014/main" id="{B563F640-911C-112D-505E-52BAC1F6CF6D}"/>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205068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D835C2-5015-01D1-F814-34F890EC6A67}"/>
              </a:ext>
            </a:extLst>
          </p:cNvPr>
          <p:cNvSpPr>
            <a:spLocks noGrp="1"/>
          </p:cNvSpPr>
          <p:nvPr>
            <p:ph type="dt" sz="half" idx="10"/>
          </p:nvPr>
        </p:nvSpPr>
        <p:spPr/>
        <p:txBody>
          <a:bodyPr/>
          <a:lstStyle/>
          <a:p>
            <a:endParaRPr lang="en-NZ"/>
          </a:p>
        </p:txBody>
      </p:sp>
      <p:sp>
        <p:nvSpPr>
          <p:cNvPr id="3" name="Footer Placeholder 2">
            <a:extLst>
              <a:ext uri="{FF2B5EF4-FFF2-40B4-BE49-F238E27FC236}">
                <a16:creationId xmlns:a16="http://schemas.microsoft.com/office/drawing/2014/main" id="{8B2D013F-F466-D26F-FF5D-73B42E7F4BBE}"/>
              </a:ext>
            </a:extLst>
          </p:cNvPr>
          <p:cNvSpPr>
            <a:spLocks noGrp="1"/>
          </p:cNvSpPr>
          <p:nvPr>
            <p:ph type="ftr" sz="quarter" idx="11"/>
          </p:nvPr>
        </p:nvSpPr>
        <p:spPr/>
        <p:txBody>
          <a:bodyPr/>
          <a:lstStyle/>
          <a:p>
            <a:r>
              <a:rPr lang="en-US"/>
              <a:t>Confidential working draft for secretariat use</a:t>
            </a:r>
            <a:endParaRPr lang="en-NZ"/>
          </a:p>
        </p:txBody>
      </p:sp>
      <p:sp>
        <p:nvSpPr>
          <p:cNvPr id="4" name="Slide Number Placeholder 3">
            <a:extLst>
              <a:ext uri="{FF2B5EF4-FFF2-40B4-BE49-F238E27FC236}">
                <a16:creationId xmlns:a16="http://schemas.microsoft.com/office/drawing/2014/main" id="{94734379-6E71-EBBE-84C2-DB714C41BDBA}"/>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3717079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23B84-35BE-2669-7197-A24702AC52A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60E3B1E8-ED89-D20A-0F56-96BD8AC4417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61E6DE56-996B-9B01-4F22-DE1FB3C470D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605E25-A18B-4729-18D2-57E74449E428}"/>
              </a:ext>
            </a:extLst>
          </p:cNvPr>
          <p:cNvSpPr>
            <a:spLocks noGrp="1"/>
          </p:cNvSpPr>
          <p:nvPr>
            <p:ph type="dt" sz="half" idx="10"/>
          </p:nvPr>
        </p:nvSpPr>
        <p:spPr/>
        <p:txBody>
          <a:bodyPr/>
          <a:lstStyle/>
          <a:p>
            <a:endParaRPr lang="en-NZ"/>
          </a:p>
        </p:txBody>
      </p:sp>
      <p:sp>
        <p:nvSpPr>
          <p:cNvPr id="6" name="Footer Placeholder 5">
            <a:extLst>
              <a:ext uri="{FF2B5EF4-FFF2-40B4-BE49-F238E27FC236}">
                <a16:creationId xmlns:a16="http://schemas.microsoft.com/office/drawing/2014/main" id="{64376D0E-FC81-2E88-1B53-CCA6305F45DC}"/>
              </a:ext>
            </a:extLst>
          </p:cNvPr>
          <p:cNvSpPr>
            <a:spLocks noGrp="1"/>
          </p:cNvSpPr>
          <p:nvPr>
            <p:ph type="ftr" sz="quarter" idx="11"/>
          </p:nvPr>
        </p:nvSpPr>
        <p:spPr/>
        <p:txBody>
          <a:bodyPr/>
          <a:lstStyle/>
          <a:p>
            <a:r>
              <a:rPr lang="en-US"/>
              <a:t>Confidential working draft for secretariat use</a:t>
            </a:r>
            <a:endParaRPr lang="en-NZ"/>
          </a:p>
        </p:txBody>
      </p:sp>
      <p:sp>
        <p:nvSpPr>
          <p:cNvPr id="7" name="Slide Number Placeholder 6">
            <a:extLst>
              <a:ext uri="{FF2B5EF4-FFF2-40B4-BE49-F238E27FC236}">
                <a16:creationId xmlns:a16="http://schemas.microsoft.com/office/drawing/2014/main" id="{C7E161EF-DAD5-335C-C84C-2752CE5C7F2E}"/>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2394953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71577-476C-03F1-3C5D-74F5C5DC98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8C4EBFE9-AEA0-CA1C-54D5-9994E26EA21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4EAF3517-3FA3-DDB6-472A-E45518B1A9C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7341CC-384B-0F70-B392-BAB1E04A809A}"/>
              </a:ext>
            </a:extLst>
          </p:cNvPr>
          <p:cNvSpPr>
            <a:spLocks noGrp="1"/>
          </p:cNvSpPr>
          <p:nvPr>
            <p:ph type="dt" sz="half" idx="10"/>
          </p:nvPr>
        </p:nvSpPr>
        <p:spPr/>
        <p:txBody>
          <a:bodyPr/>
          <a:lstStyle/>
          <a:p>
            <a:endParaRPr lang="en-NZ"/>
          </a:p>
        </p:txBody>
      </p:sp>
      <p:sp>
        <p:nvSpPr>
          <p:cNvPr id="6" name="Footer Placeholder 5">
            <a:extLst>
              <a:ext uri="{FF2B5EF4-FFF2-40B4-BE49-F238E27FC236}">
                <a16:creationId xmlns:a16="http://schemas.microsoft.com/office/drawing/2014/main" id="{8E16B56E-2F34-1F1C-AD09-69740E2D4A08}"/>
              </a:ext>
            </a:extLst>
          </p:cNvPr>
          <p:cNvSpPr>
            <a:spLocks noGrp="1"/>
          </p:cNvSpPr>
          <p:nvPr>
            <p:ph type="ftr" sz="quarter" idx="11"/>
          </p:nvPr>
        </p:nvSpPr>
        <p:spPr/>
        <p:txBody>
          <a:bodyPr/>
          <a:lstStyle/>
          <a:p>
            <a:r>
              <a:rPr lang="en-US"/>
              <a:t>Confidential working draft for secretariat use</a:t>
            </a:r>
            <a:endParaRPr lang="en-NZ"/>
          </a:p>
        </p:txBody>
      </p:sp>
      <p:sp>
        <p:nvSpPr>
          <p:cNvPr id="7" name="Slide Number Placeholder 6">
            <a:extLst>
              <a:ext uri="{FF2B5EF4-FFF2-40B4-BE49-F238E27FC236}">
                <a16:creationId xmlns:a16="http://schemas.microsoft.com/office/drawing/2014/main" id="{308BB814-7CB0-EF2E-FC2A-A419242604A7}"/>
              </a:ext>
            </a:extLst>
          </p:cNvPr>
          <p:cNvSpPr>
            <a:spLocks noGrp="1"/>
          </p:cNvSpPr>
          <p:nvPr>
            <p:ph type="sldNum" sz="quarter" idx="12"/>
          </p:nvPr>
        </p:nvSpPr>
        <p:spPr/>
        <p:txBody>
          <a:bodyPr/>
          <a:lstStyle/>
          <a:p>
            <a:fld id="{0DF1B334-1D1D-45D9-A41F-07995669BA73}" type="slidenum">
              <a:rPr lang="en-NZ" smtClean="0"/>
              <a:t>‹#›</a:t>
            </a:fld>
            <a:endParaRPr lang="en-NZ"/>
          </a:p>
        </p:txBody>
      </p:sp>
    </p:spTree>
    <p:extLst>
      <p:ext uri="{BB962C8B-B14F-4D97-AF65-F5344CB8AC3E}">
        <p14:creationId xmlns:p14="http://schemas.microsoft.com/office/powerpoint/2010/main" val="1330911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F52784-DB9E-9235-7A70-0C36B4217BE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286DF5B5-8AA7-E675-2440-A62F97D4409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5155465-2ECF-92A1-905D-7E5DD5FD687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NZ"/>
          </a:p>
        </p:txBody>
      </p:sp>
      <p:sp>
        <p:nvSpPr>
          <p:cNvPr id="5" name="Footer Placeholder 4">
            <a:extLst>
              <a:ext uri="{FF2B5EF4-FFF2-40B4-BE49-F238E27FC236}">
                <a16:creationId xmlns:a16="http://schemas.microsoft.com/office/drawing/2014/main" id="{AA77704F-531C-F3D0-D49D-6441EC56733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Confidential working draft for secretariat use</a:t>
            </a:r>
            <a:endParaRPr lang="en-NZ"/>
          </a:p>
        </p:txBody>
      </p:sp>
      <p:sp>
        <p:nvSpPr>
          <p:cNvPr id="6" name="Slide Number Placeholder 5">
            <a:extLst>
              <a:ext uri="{FF2B5EF4-FFF2-40B4-BE49-F238E27FC236}">
                <a16:creationId xmlns:a16="http://schemas.microsoft.com/office/drawing/2014/main" id="{C5C0A9E9-1021-23C9-F39A-7F2B243252F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1B334-1D1D-45D9-A41F-07995669BA73}" type="slidenum">
              <a:rPr lang="en-NZ" smtClean="0"/>
              <a:t>‹#›</a:t>
            </a:fld>
            <a:endParaRPr lang="en-NZ"/>
          </a:p>
        </p:txBody>
      </p:sp>
    </p:spTree>
    <p:extLst>
      <p:ext uri="{BB962C8B-B14F-4D97-AF65-F5344CB8AC3E}">
        <p14:creationId xmlns:p14="http://schemas.microsoft.com/office/powerpoint/2010/main" val="171318048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1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chart" Target="../charts/chart11.xml"/><Relationship Id="rId7"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chart" Target="../charts/chart15.xml"/><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chart" Target="../charts/char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chart" Target="../charts/char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8" Type="http://schemas.openxmlformats.org/officeDocument/2006/relationships/chart" Target="../charts/chart30.xml"/><Relationship Id="rId3" Type="http://schemas.openxmlformats.org/officeDocument/2006/relationships/chart" Target="../charts/chart25.xml"/><Relationship Id="rId7" Type="http://schemas.openxmlformats.org/officeDocument/2006/relationships/chart" Target="../charts/chart2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chart" Target="../charts/chart28.xml"/><Relationship Id="rId5" Type="http://schemas.openxmlformats.org/officeDocument/2006/relationships/chart" Target="../charts/chart27.xml"/><Relationship Id="rId10" Type="http://schemas.openxmlformats.org/officeDocument/2006/relationships/image" Target="../media/image9.png"/><Relationship Id="rId4" Type="http://schemas.openxmlformats.org/officeDocument/2006/relationships/chart" Target="../charts/chart26.xml"/><Relationship Id="rId9" Type="http://schemas.openxmlformats.org/officeDocument/2006/relationships/image" Target="../media/image10.png"/></Relationships>
</file>

<file path=ppt/slides/_rels/slide26.xml.rels><?xml version="1.0" encoding="UTF-8" standalone="yes"?>
<Relationships xmlns="http://schemas.openxmlformats.org/package/2006/relationships"><Relationship Id="rId8" Type="http://schemas.openxmlformats.org/officeDocument/2006/relationships/chart" Target="../charts/chart35.xml"/><Relationship Id="rId3" Type="http://schemas.openxmlformats.org/officeDocument/2006/relationships/chart" Target="../charts/chart31.xml"/><Relationship Id="rId7" Type="http://schemas.openxmlformats.org/officeDocument/2006/relationships/chart" Target="../charts/chart3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chart" Target="../charts/chart33.xml"/><Relationship Id="rId10" Type="http://schemas.openxmlformats.org/officeDocument/2006/relationships/image" Target="../media/image9.png"/><Relationship Id="rId4" Type="http://schemas.openxmlformats.org/officeDocument/2006/relationships/chart" Target="../charts/chart32.xml"/><Relationship Id="rId9" Type="http://schemas.openxmlformats.org/officeDocument/2006/relationships/chart" Target="../charts/chart36.xml"/></Relationships>
</file>

<file path=ppt/slides/_rels/slide2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chart" Target="../charts/chart4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chart" Target="../charts/chart39.xml"/><Relationship Id="rId5" Type="http://schemas.openxmlformats.org/officeDocument/2006/relationships/chart" Target="../charts/chart38.xml"/><Relationship Id="rId4" Type="http://schemas.openxmlformats.org/officeDocument/2006/relationships/chart" Target="../charts/chart3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What is renewable energy? Definition, types, and challenges">
            <a:extLst>
              <a:ext uri="{FF2B5EF4-FFF2-40B4-BE49-F238E27FC236}">
                <a16:creationId xmlns:a16="http://schemas.microsoft.com/office/drawing/2014/main" id="{E2276E0D-989F-2E57-FC06-243FD407BF4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422" b="6178"/>
          <a:stretch/>
        </p:blipFill>
        <p:spPr bwMode="auto">
          <a:xfrm>
            <a:off x="143966" y="4797152"/>
            <a:ext cx="8892530" cy="1944216"/>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6B0D8335-008A-63D9-B7AB-8379E71E64F2}"/>
              </a:ext>
            </a:extLst>
          </p:cNvPr>
          <p:cNvSpPr txBox="1"/>
          <p:nvPr/>
        </p:nvSpPr>
        <p:spPr>
          <a:xfrm>
            <a:off x="816343" y="3100027"/>
            <a:ext cx="7511311" cy="461665"/>
          </a:xfrm>
          <a:prstGeom prst="rect">
            <a:avLst/>
          </a:prstGeom>
          <a:solidFill>
            <a:schemeClr val="bg2">
              <a:lumMod val="90000"/>
            </a:schemeClr>
          </a:solidFill>
        </p:spPr>
        <p:txBody>
          <a:bodyPr wrap="square" lIns="91440" tIns="45720" rIns="91440" bIns="45720" anchor="t">
            <a:spAutoFit/>
          </a:bodyPr>
          <a:lstStyle/>
          <a:p>
            <a:pPr algn="ctr"/>
            <a:r>
              <a:rPr lang="en-US" sz="2400">
                <a:latin typeface="Calibri Light"/>
                <a:ea typeface="Calibri Light"/>
                <a:cs typeface="Calibri Light"/>
              </a:rPr>
              <a:t>Material for MDAG meeting</a:t>
            </a:r>
          </a:p>
        </p:txBody>
      </p:sp>
      <p:sp>
        <p:nvSpPr>
          <p:cNvPr id="10" name="TextBox 9">
            <a:extLst>
              <a:ext uri="{FF2B5EF4-FFF2-40B4-BE49-F238E27FC236}">
                <a16:creationId xmlns:a16="http://schemas.microsoft.com/office/drawing/2014/main" id="{9891FAAD-8DE4-D783-88BB-5CE9E6F9ACBB}"/>
              </a:ext>
            </a:extLst>
          </p:cNvPr>
          <p:cNvSpPr txBox="1"/>
          <p:nvPr/>
        </p:nvSpPr>
        <p:spPr>
          <a:xfrm>
            <a:off x="2247678" y="4088105"/>
            <a:ext cx="4700586" cy="307777"/>
          </a:xfrm>
          <a:prstGeom prst="rect">
            <a:avLst/>
          </a:prstGeom>
          <a:noFill/>
        </p:spPr>
        <p:txBody>
          <a:bodyPr wrap="square" lIns="91440" tIns="45720" rIns="91440" bIns="45720" anchor="t">
            <a:spAutoFit/>
          </a:bodyPr>
          <a:lstStyle/>
          <a:p>
            <a:pPr algn="ctr">
              <a:spcBef>
                <a:spcPts val="1200"/>
              </a:spcBef>
              <a:spcAft>
                <a:spcPts val="1200"/>
              </a:spcAft>
            </a:pPr>
            <a:r>
              <a:rPr lang="en-US" sz="1400">
                <a:latin typeface="Calibri Light"/>
                <a:ea typeface="Calibri Light"/>
                <a:cs typeface="Calibri Light"/>
              </a:rPr>
              <a:t>24 August 2022</a:t>
            </a:r>
            <a:endParaRPr lang="en-NZ" sz="2400">
              <a:latin typeface="Calibri Light"/>
              <a:ea typeface="Calibri Light"/>
              <a:cs typeface="Calibri Light"/>
            </a:endParaRPr>
          </a:p>
        </p:txBody>
      </p:sp>
      <p:sp>
        <p:nvSpPr>
          <p:cNvPr id="13" name="TextBox 12">
            <a:extLst>
              <a:ext uri="{FF2B5EF4-FFF2-40B4-BE49-F238E27FC236}">
                <a16:creationId xmlns:a16="http://schemas.microsoft.com/office/drawing/2014/main" id="{2DDEFF40-B7FD-1E95-5849-E6A150350A44}"/>
              </a:ext>
            </a:extLst>
          </p:cNvPr>
          <p:cNvSpPr txBox="1"/>
          <p:nvPr/>
        </p:nvSpPr>
        <p:spPr>
          <a:xfrm>
            <a:off x="1991928" y="1988840"/>
            <a:ext cx="5160143" cy="954107"/>
          </a:xfrm>
          <a:prstGeom prst="rect">
            <a:avLst/>
          </a:prstGeom>
          <a:noFill/>
        </p:spPr>
        <p:txBody>
          <a:bodyPr wrap="square">
            <a:spAutoFit/>
          </a:bodyPr>
          <a:lstStyle/>
          <a:p>
            <a:pPr algn="ctr"/>
            <a:r>
              <a:rPr lang="en-US" sz="2800">
                <a:latin typeface="Calibri Light" panose="020F0302020204030204" pitchFamily="34" charset="0"/>
                <a:cs typeface="Calibri Light" panose="020F0302020204030204" pitchFamily="34" charset="0"/>
              </a:rPr>
              <a:t>100% renewable electricity supply – competition issues</a:t>
            </a:r>
          </a:p>
        </p:txBody>
      </p:sp>
      <p:pic>
        <p:nvPicPr>
          <p:cNvPr id="15" name="Picture 14">
            <a:extLst>
              <a:ext uri="{FF2B5EF4-FFF2-40B4-BE49-F238E27FC236}">
                <a16:creationId xmlns:a16="http://schemas.microsoft.com/office/drawing/2014/main" id="{B3960710-0FC9-5129-079D-C4B830AEEF0B}"/>
              </a:ext>
            </a:extLst>
          </p:cNvPr>
          <p:cNvPicPr>
            <a:picLocks noChangeAspect="1"/>
          </p:cNvPicPr>
          <p:nvPr/>
        </p:nvPicPr>
        <p:blipFill rotWithShape="1">
          <a:blip r:embed="rId4"/>
          <a:srcRect l="18297" t="-4681" r="17658" b="5713"/>
          <a:stretch/>
        </p:blipFill>
        <p:spPr>
          <a:xfrm>
            <a:off x="1894201" y="260648"/>
            <a:ext cx="5355597" cy="1224136"/>
          </a:xfrm>
          <a:prstGeom prst="rect">
            <a:avLst/>
          </a:prstGeom>
        </p:spPr>
      </p:pic>
      <p:sp>
        <p:nvSpPr>
          <p:cNvPr id="2" name="Slide Number Placeholder 1">
            <a:extLst>
              <a:ext uri="{FF2B5EF4-FFF2-40B4-BE49-F238E27FC236}">
                <a16:creationId xmlns:a16="http://schemas.microsoft.com/office/drawing/2014/main" id="{53CBD305-B9E9-0763-846E-F9F9873C4D89}"/>
              </a:ext>
            </a:extLst>
          </p:cNvPr>
          <p:cNvSpPr>
            <a:spLocks noGrp="1"/>
          </p:cNvSpPr>
          <p:nvPr>
            <p:ph type="sldNum" sz="quarter" idx="12"/>
          </p:nvPr>
        </p:nvSpPr>
        <p:spPr/>
        <p:txBody>
          <a:bodyPr/>
          <a:lstStyle/>
          <a:p>
            <a:fld id="{5EA50F9E-02B1-41EA-A360-431CDE7DE4BD}" type="slidenum">
              <a:rPr lang="en-NZ" smtClean="0"/>
              <a:t>1</a:t>
            </a:fld>
            <a:endParaRPr lang="en-NZ"/>
          </a:p>
        </p:txBody>
      </p:sp>
    </p:spTree>
    <p:extLst>
      <p:ext uri="{BB962C8B-B14F-4D97-AF65-F5344CB8AC3E}">
        <p14:creationId xmlns:p14="http://schemas.microsoft.com/office/powerpoint/2010/main" val="1409367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FE17DD-26BE-10A1-891F-CD595272C7C7}"/>
              </a:ext>
            </a:extLst>
          </p:cNvPr>
          <p:cNvSpPr>
            <a:spLocks noGrp="1"/>
          </p:cNvSpPr>
          <p:nvPr>
            <p:ph type="title"/>
          </p:nvPr>
        </p:nvSpPr>
        <p:spPr/>
        <p:txBody>
          <a:bodyPr/>
          <a:lstStyle/>
          <a:p>
            <a:r>
              <a:rPr lang="en-NZ"/>
              <a:t>Assumed portfolios in 2035</a:t>
            </a:r>
          </a:p>
        </p:txBody>
      </p:sp>
      <p:sp>
        <p:nvSpPr>
          <p:cNvPr id="5" name="Slide Number Placeholder 4">
            <a:extLst>
              <a:ext uri="{FF2B5EF4-FFF2-40B4-BE49-F238E27FC236}">
                <a16:creationId xmlns:a16="http://schemas.microsoft.com/office/drawing/2014/main" id="{78F17B1E-9D96-1409-EA27-5DB439DE06EA}"/>
              </a:ext>
            </a:extLst>
          </p:cNvPr>
          <p:cNvSpPr>
            <a:spLocks noGrp="1"/>
          </p:cNvSpPr>
          <p:nvPr>
            <p:ph type="sldNum" sz="quarter" idx="12"/>
          </p:nvPr>
        </p:nvSpPr>
        <p:spPr/>
        <p:txBody>
          <a:bodyPr/>
          <a:lstStyle/>
          <a:p>
            <a:fld id="{5EA50F9E-02B1-41EA-A360-431CDE7DE4BD}" type="slidenum">
              <a:rPr lang="en-NZ" smtClean="0"/>
              <a:t>10</a:t>
            </a:fld>
            <a:endParaRPr lang="en-NZ"/>
          </a:p>
        </p:txBody>
      </p:sp>
      <p:graphicFrame>
        <p:nvGraphicFramePr>
          <p:cNvPr id="6" name="Table 6">
            <a:extLst>
              <a:ext uri="{FF2B5EF4-FFF2-40B4-BE49-F238E27FC236}">
                <a16:creationId xmlns:a16="http://schemas.microsoft.com/office/drawing/2014/main" id="{647A2B5D-9F90-2291-ADD3-12F649D7F35D}"/>
              </a:ext>
            </a:extLst>
          </p:cNvPr>
          <p:cNvGraphicFramePr>
            <a:graphicFrameLocks noGrp="1"/>
          </p:cNvGraphicFramePr>
          <p:nvPr>
            <p:extLst>
              <p:ext uri="{D42A27DB-BD31-4B8C-83A1-F6EECF244321}">
                <p14:modId xmlns:p14="http://schemas.microsoft.com/office/powerpoint/2010/main" val="3192416006"/>
              </p:ext>
            </p:extLst>
          </p:nvPr>
        </p:nvGraphicFramePr>
        <p:xfrm>
          <a:off x="693906" y="1367686"/>
          <a:ext cx="7535694" cy="3601720"/>
        </p:xfrm>
        <a:graphic>
          <a:graphicData uri="http://schemas.openxmlformats.org/drawingml/2006/table">
            <a:tbl>
              <a:tblPr firstRow="1" bandRow="1">
                <a:tableStyleId>{5C22544A-7EE6-4342-B048-85BDC9FD1C3A}</a:tableStyleId>
              </a:tblPr>
              <a:tblGrid>
                <a:gridCol w="1491575">
                  <a:extLst>
                    <a:ext uri="{9D8B030D-6E8A-4147-A177-3AD203B41FA5}">
                      <a16:colId xmlns:a16="http://schemas.microsoft.com/office/drawing/2014/main" val="3268594435"/>
                    </a:ext>
                  </a:extLst>
                </a:gridCol>
                <a:gridCol w="3035030">
                  <a:extLst>
                    <a:ext uri="{9D8B030D-6E8A-4147-A177-3AD203B41FA5}">
                      <a16:colId xmlns:a16="http://schemas.microsoft.com/office/drawing/2014/main" val="1388042780"/>
                    </a:ext>
                  </a:extLst>
                </a:gridCol>
                <a:gridCol w="1478604">
                  <a:extLst>
                    <a:ext uri="{9D8B030D-6E8A-4147-A177-3AD203B41FA5}">
                      <a16:colId xmlns:a16="http://schemas.microsoft.com/office/drawing/2014/main" val="1296557872"/>
                    </a:ext>
                  </a:extLst>
                </a:gridCol>
                <a:gridCol w="1530485">
                  <a:extLst>
                    <a:ext uri="{9D8B030D-6E8A-4147-A177-3AD203B41FA5}">
                      <a16:colId xmlns:a16="http://schemas.microsoft.com/office/drawing/2014/main" val="761967486"/>
                    </a:ext>
                  </a:extLst>
                </a:gridCol>
              </a:tblGrid>
              <a:tr h="370840">
                <a:tc>
                  <a:txBody>
                    <a:bodyPr/>
                    <a:lstStyle/>
                    <a:p>
                      <a:endParaRPr lang="en-NZ" sz="1100"/>
                    </a:p>
                  </a:txBody>
                  <a:tcPr/>
                </a:tc>
                <a:tc>
                  <a:txBody>
                    <a:bodyPr/>
                    <a:lstStyle/>
                    <a:p>
                      <a:pPr algn="ctr"/>
                      <a:r>
                        <a:rPr lang="en-US" sz="1100"/>
                        <a:t>Generation</a:t>
                      </a:r>
                      <a:endParaRPr lang="en-NZ" sz="1100"/>
                    </a:p>
                  </a:txBody>
                  <a:tcPr/>
                </a:tc>
                <a:tc>
                  <a:txBody>
                    <a:bodyPr/>
                    <a:lstStyle/>
                    <a:p>
                      <a:pPr algn="ctr"/>
                      <a:r>
                        <a:rPr lang="en-US" sz="1100"/>
                        <a:t>Load/Swaps</a:t>
                      </a:r>
                      <a:endParaRPr lang="en-NZ" sz="1100"/>
                    </a:p>
                  </a:txBody>
                  <a:tcPr/>
                </a:tc>
                <a:tc>
                  <a:txBody>
                    <a:bodyPr/>
                    <a:lstStyle/>
                    <a:p>
                      <a:pPr algn="ctr"/>
                      <a:r>
                        <a:rPr lang="en-US" sz="1100"/>
                        <a:t>Caps</a:t>
                      </a:r>
                      <a:endParaRPr lang="en-NZ" sz="1100"/>
                    </a:p>
                  </a:txBody>
                  <a:tcPr/>
                </a:tc>
                <a:extLst>
                  <a:ext uri="{0D108BD9-81ED-4DB2-BD59-A6C34878D82A}">
                    <a16:rowId xmlns:a16="http://schemas.microsoft.com/office/drawing/2014/main" val="112572814"/>
                  </a:ext>
                </a:extLst>
              </a:tr>
              <a:tr h="370840">
                <a:tc>
                  <a:txBody>
                    <a:bodyPr/>
                    <a:lstStyle/>
                    <a:p>
                      <a:r>
                        <a:rPr lang="en-US" sz="1100"/>
                        <a:t>Contact 2035</a:t>
                      </a:r>
                      <a:endParaRPr lang="en-NZ" sz="1100"/>
                    </a:p>
                  </a:txBody>
                  <a:tcPr/>
                </a:tc>
                <a:tc>
                  <a:txBody>
                    <a:bodyPr/>
                    <a:lstStyle/>
                    <a:p>
                      <a:r>
                        <a:rPr lang="en-US" sz="1100"/>
                        <a:t>Clutha scheme</a:t>
                      </a:r>
                    </a:p>
                    <a:p>
                      <a:r>
                        <a:rPr lang="en-US" sz="1100"/>
                        <a:t>Geothermals</a:t>
                      </a:r>
                    </a:p>
                    <a:p>
                      <a:r>
                        <a:rPr lang="en-US" sz="1100"/>
                        <a:t>200 MW green peakers</a:t>
                      </a:r>
                      <a:endParaRPr lang="en-NZ" sz="1100"/>
                    </a:p>
                  </a:txBody>
                  <a:tcPr/>
                </a:tc>
                <a:tc>
                  <a:txBody>
                    <a:bodyPr/>
                    <a:lstStyle/>
                    <a:p>
                      <a:r>
                        <a:rPr lang="en-NZ" sz="1100"/>
                        <a:t>Mass Market</a:t>
                      </a:r>
                    </a:p>
                    <a:p>
                      <a:r>
                        <a:rPr lang="en-NZ" sz="1100"/>
                        <a:t>Commercial</a:t>
                      </a:r>
                    </a:p>
                  </a:txBody>
                  <a:tcPr/>
                </a:tc>
                <a:tc>
                  <a:txBody>
                    <a:bodyPr/>
                    <a:lstStyle/>
                    <a:p>
                      <a:r>
                        <a:rPr lang="en-US" sz="1100"/>
                        <a:t>N.A.</a:t>
                      </a:r>
                      <a:endParaRPr lang="en-NZ" sz="1100"/>
                    </a:p>
                  </a:txBody>
                  <a:tcPr/>
                </a:tc>
                <a:extLst>
                  <a:ext uri="{0D108BD9-81ED-4DB2-BD59-A6C34878D82A}">
                    <a16:rowId xmlns:a16="http://schemas.microsoft.com/office/drawing/2014/main" val="3858043938"/>
                  </a:ext>
                </a:extLst>
              </a:tr>
              <a:tr h="370840">
                <a:tc>
                  <a:txBody>
                    <a:bodyPr/>
                    <a:lstStyle/>
                    <a:p>
                      <a:r>
                        <a:rPr lang="en-US" sz="1100"/>
                        <a:t>Genesis 2035</a:t>
                      </a:r>
                      <a:endParaRPr lang="en-NZ" sz="1100"/>
                    </a:p>
                  </a:txBody>
                  <a:tcPr/>
                </a:tc>
                <a:tc>
                  <a:txBody>
                    <a:bodyPr/>
                    <a:lstStyle/>
                    <a:p>
                      <a:r>
                        <a:rPr lang="en-US" sz="1100" dirty="0"/>
                        <a:t>Tekapo, Tongariro and Waikaremoana schemes</a:t>
                      </a:r>
                    </a:p>
                    <a:p>
                      <a:r>
                        <a:rPr lang="en-US" sz="1100" dirty="0"/>
                        <a:t>Waipipi output</a:t>
                      </a:r>
                    </a:p>
                    <a:p>
                      <a:r>
                        <a:rPr lang="en-US" sz="1100" dirty="0"/>
                        <a:t>45 MW green peakers</a:t>
                      </a:r>
                      <a:endParaRPr lang="en-NZ" sz="1100" dirty="0"/>
                    </a:p>
                  </a:txBody>
                  <a:tcPr/>
                </a:tc>
                <a:tc>
                  <a:txBody>
                    <a:bodyPr/>
                    <a:lstStyle/>
                    <a:p>
                      <a:r>
                        <a:rPr lang="en-NZ" sz="1100"/>
                        <a:t>Mass Market</a:t>
                      </a:r>
                    </a:p>
                    <a:p>
                      <a:r>
                        <a:rPr lang="en-NZ" sz="1100"/>
                        <a:t>Commercial</a:t>
                      </a:r>
                    </a:p>
                  </a:txBody>
                  <a:tcPr/>
                </a:tc>
                <a:tc>
                  <a:txBody>
                    <a:bodyPr/>
                    <a:lstStyle/>
                    <a:p>
                      <a:r>
                        <a:rPr lang="en-US" sz="1100"/>
                        <a:t>N.A.</a:t>
                      </a:r>
                      <a:endParaRPr lang="en-NZ" sz="1100"/>
                    </a:p>
                  </a:txBody>
                  <a:tcPr/>
                </a:tc>
                <a:extLst>
                  <a:ext uri="{0D108BD9-81ED-4DB2-BD59-A6C34878D82A}">
                    <a16:rowId xmlns:a16="http://schemas.microsoft.com/office/drawing/2014/main" val="4229789201"/>
                  </a:ext>
                </a:extLst>
              </a:tr>
              <a:tr h="370840">
                <a:tc>
                  <a:txBody>
                    <a:bodyPr/>
                    <a:lstStyle/>
                    <a:p>
                      <a:r>
                        <a:rPr lang="en-US" sz="1100"/>
                        <a:t>Mercury 2035</a:t>
                      </a:r>
                      <a:endParaRPr lang="en-NZ" sz="1100"/>
                    </a:p>
                  </a:txBody>
                  <a:tcPr/>
                </a:tc>
                <a:tc>
                  <a:txBody>
                    <a:bodyPr/>
                    <a:lstStyle/>
                    <a:p>
                      <a:r>
                        <a:rPr lang="en-US" sz="1100"/>
                        <a:t>Waikato scheme</a:t>
                      </a:r>
                    </a:p>
                    <a:p>
                      <a:r>
                        <a:rPr lang="en-US" sz="1100"/>
                        <a:t>Geothermals</a:t>
                      </a:r>
                    </a:p>
                    <a:p>
                      <a:r>
                        <a:rPr lang="en-NZ" sz="1100"/>
                        <a:t>Turitea, Tararua and Mahinerangi wind farms </a:t>
                      </a:r>
                    </a:p>
                  </a:txBody>
                  <a:tcPr/>
                </a:tc>
                <a:tc>
                  <a:txBody>
                    <a:bodyPr/>
                    <a:lstStyle/>
                    <a:p>
                      <a:r>
                        <a:rPr lang="en-NZ" sz="1100"/>
                        <a:t>Mass Market</a:t>
                      </a:r>
                    </a:p>
                    <a:p>
                      <a:r>
                        <a:rPr lang="en-NZ" sz="1100"/>
                        <a:t>Flats</a:t>
                      </a:r>
                    </a:p>
                    <a:p>
                      <a:endParaRPr lang="en-NZ" sz="11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Various – see later</a:t>
                      </a:r>
                      <a:endParaRPr lang="en-NZ" sz="1100"/>
                    </a:p>
                    <a:p>
                      <a:endParaRPr lang="en-NZ" sz="1100"/>
                    </a:p>
                  </a:txBody>
                  <a:tcPr/>
                </a:tc>
                <a:extLst>
                  <a:ext uri="{0D108BD9-81ED-4DB2-BD59-A6C34878D82A}">
                    <a16:rowId xmlns:a16="http://schemas.microsoft.com/office/drawing/2014/main" val="1358576163"/>
                  </a:ext>
                </a:extLst>
              </a:tr>
              <a:tr h="370840">
                <a:tc>
                  <a:txBody>
                    <a:bodyPr/>
                    <a:lstStyle/>
                    <a:p>
                      <a:r>
                        <a:rPr lang="en-US" sz="1100"/>
                        <a:t>Meridian 2035</a:t>
                      </a:r>
                      <a:endParaRPr lang="en-NZ" sz="1100"/>
                    </a:p>
                  </a:txBody>
                  <a:tcPr/>
                </a:tc>
                <a:tc>
                  <a:txBody>
                    <a:bodyPr/>
                    <a:lstStyle/>
                    <a:p>
                      <a:r>
                        <a:rPr lang="en-US" sz="1100"/>
                        <a:t>Waitaki scheme</a:t>
                      </a:r>
                    </a:p>
                    <a:p>
                      <a:r>
                        <a:rPr lang="en-US" sz="1100"/>
                        <a:t>Mill Creek, Te </a:t>
                      </a:r>
                      <a:r>
                        <a:rPr lang="en-US" sz="1100" err="1"/>
                        <a:t>Apiti</a:t>
                      </a:r>
                      <a:r>
                        <a:rPr lang="en-US" sz="1100"/>
                        <a:t>, Te Uku, Westwind, White Hill wind farms</a:t>
                      </a:r>
                      <a:endParaRPr lang="en-NZ" sz="1100"/>
                    </a:p>
                  </a:txBody>
                  <a:tcPr/>
                </a:tc>
                <a:tc>
                  <a:txBody>
                    <a:bodyPr/>
                    <a:lstStyle/>
                    <a:p>
                      <a:r>
                        <a:rPr lang="en-NZ" sz="1100"/>
                        <a:t>Mass Market</a:t>
                      </a:r>
                    </a:p>
                    <a:p>
                      <a:r>
                        <a:rPr lang="en-NZ" sz="1100"/>
                        <a:t>Flats</a:t>
                      </a:r>
                    </a:p>
                    <a:p>
                      <a:r>
                        <a:rPr lang="en-NZ" sz="1100"/>
                        <a:t>Commercial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Various – see later</a:t>
                      </a:r>
                      <a:endParaRPr lang="en-NZ" sz="1100"/>
                    </a:p>
                    <a:p>
                      <a:endParaRPr lang="en-NZ" sz="1100"/>
                    </a:p>
                  </a:txBody>
                  <a:tcPr/>
                </a:tc>
                <a:extLst>
                  <a:ext uri="{0D108BD9-81ED-4DB2-BD59-A6C34878D82A}">
                    <a16:rowId xmlns:a16="http://schemas.microsoft.com/office/drawing/2014/main" val="3602301215"/>
                  </a:ext>
                </a:extLst>
              </a:tr>
              <a:tr h="370840">
                <a:tc>
                  <a:txBody>
                    <a:bodyPr/>
                    <a:lstStyle/>
                    <a:p>
                      <a:r>
                        <a:rPr lang="en-US" sz="1100"/>
                        <a:t>Independent Wind 2035</a:t>
                      </a:r>
                      <a:endParaRPr lang="en-NZ" sz="1100"/>
                    </a:p>
                  </a:txBody>
                  <a:tcPr/>
                </a:tc>
                <a:tc>
                  <a:txBody>
                    <a:bodyPr/>
                    <a:lstStyle/>
                    <a:p>
                      <a:r>
                        <a:rPr lang="en-US" sz="1100"/>
                        <a:t>500 MW of wind in upper North Island</a:t>
                      </a:r>
                      <a:endParaRPr lang="en-NZ" sz="1100"/>
                    </a:p>
                    <a:p>
                      <a:endParaRPr lang="en-NZ" sz="1100"/>
                    </a:p>
                  </a:txBody>
                  <a:tcPr/>
                </a:tc>
                <a:tc>
                  <a:txBody>
                    <a:bodyPr/>
                    <a:lstStyle/>
                    <a:p>
                      <a:r>
                        <a:rPr lang="en-US" sz="1100"/>
                        <a:t>Sales to achieve min risk level</a:t>
                      </a:r>
                      <a:endParaRPr lang="en-NZ" sz="1100"/>
                    </a:p>
                  </a:txBody>
                  <a:tcPr/>
                </a:tc>
                <a:tc>
                  <a:txBody>
                    <a:bodyPr/>
                    <a:lstStyle/>
                    <a:p>
                      <a:r>
                        <a:rPr lang="en-US" sz="1100"/>
                        <a:t>Various – see later</a:t>
                      </a:r>
                      <a:endParaRPr lang="en-NZ" sz="1100"/>
                    </a:p>
                  </a:txBody>
                  <a:tcPr/>
                </a:tc>
                <a:extLst>
                  <a:ext uri="{0D108BD9-81ED-4DB2-BD59-A6C34878D82A}">
                    <a16:rowId xmlns:a16="http://schemas.microsoft.com/office/drawing/2014/main" val="2556318781"/>
                  </a:ext>
                </a:extLst>
              </a:tr>
              <a:tr h="370840">
                <a:tc>
                  <a:txBody>
                    <a:bodyPr/>
                    <a:lstStyle/>
                    <a:p>
                      <a:r>
                        <a:rPr lang="en-US" sz="1100"/>
                        <a:t>Independent Solar 2035</a:t>
                      </a:r>
                      <a:endParaRPr lang="en-NZ" sz="1100"/>
                    </a:p>
                  </a:txBody>
                  <a:tcPr/>
                </a:tc>
                <a:tc>
                  <a:txBody>
                    <a:bodyPr/>
                    <a:lstStyle/>
                    <a:p>
                      <a:r>
                        <a:rPr lang="en-US" sz="1100"/>
                        <a:t>500 MW of solar in upper North Island</a:t>
                      </a:r>
                      <a:endParaRPr lang="en-NZ" sz="1100"/>
                    </a:p>
                  </a:txBody>
                  <a:tcPr/>
                </a:tc>
                <a:tc>
                  <a:txBody>
                    <a:bodyPr/>
                    <a:lstStyle/>
                    <a:p>
                      <a:r>
                        <a:rPr lang="en-US" sz="1100"/>
                        <a:t>Sales to achieve min risk level</a:t>
                      </a:r>
                      <a:endParaRPr lang="en-NZ" sz="11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Various – see later</a:t>
                      </a:r>
                      <a:endParaRPr lang="en-NZ" sz="1100" dirty="0"/>
                    </a:p>
                    <a:p>
                      <a:endParaRPr lang="en-NZ" sz="1100" dirty="0"/>
                    </a:p>
                  </a:txBody>
                  <a:tcPr/>
                </a:tc>
                <a:extLst>
                  <a:ext uri="{0D108BD9-81ED-4DB2-BD59-A6C34878D82A}">
                    <a16:rowId xmlns:a16="http://schemas.microsoft.com/office/drawing/2014/main" val="1102263704"/>
                  </a:ext>
                </a:extLst>
              </a:tr>
            </a:tbl>
          </a:graphicData>
        </a:graphic>
      </p:graphicFrame>
      <p:sp>
        <p:nvSpPr>
          <p:cNvPr id="8" name="TextBox 7">
            <a:extLst>
              <a:ext uri="{FF2B5EF4-FFF2-40B4-BE49-F238E27FC236}">
                <a16:creationId xmlns:a16="http://schemas.microsoft.com/office/drawing/2014/main" id="{929520F0-467A-39C8-5044-499007F3DDCF}"/>
              </a:ext>
            </a:extLst>
          </p:cNvPr>
          <p:cNvSpPr txBox="1"/>
          <p:nvPr/>
        </p:nvSpPr>
        <p:spPr>
          <a:xfrm>
            <a:off x="693905" y="5330758"/>
            <a:ext cx="7535693" cy="600164"/>
          </a:xfrm>
          <a:prstGeom prst="rect">
            <a:avLst/>
          </a:prstGeom>
          <a:noFill/>
        </p:spPr>
        <p:txBody>
          <a:bodyPr wrap="square" rtlCol="0">
            <a:spAutoFit/>
          </a:bodyPr>
          <a:lstStyle/>
          <a:p>
            <a:r>
              <a:rPr lang="en-NZ" sz="1100"/>
              <a:t>Note, the volume of retail load/swaps sold by each participant is set to achieve a roughly minimum risk level in the Base Price Duration Curve (PDC) Scenario.  For other PDC scenarios (see later slides for info) the total volume of retail load/swap sales is adjusted to identify the new minimum risk position – noting the ratio of retail sales to swaps is held constant across scenarios.</a:t>
            </a:r>
          </a:p>
        </p:txBody>
      </p:sp>
    </p:spTree>
    <p:extLst>
      <p:ext uri="{BB962C8B-B14F-4D97-AF65-F5344CB8AC3E}">
        <p14:creationId xmlns:p14="http://schemas.microsoft.com/office/powerpoint/2010/main" val="3118476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680E4-09F2-AC59-94BF-35042BE59546}"/>
              </a:ext>
            </a:extLst>
          </p:cNvPr>
          <p:cNvSpPr>
            <a:spLocks noGrp="1"/>
          </p:cNvSpPr>
          <p:nvPr>
            <p:ph sz="quarter" idx="10"/>
          </p:nvPr>
        </p:nvSpPr>
        <p:spPr>
          <a:xfrm>
            <a:off x="457201" y="1259632"/>
            <a:ext cx="8229600" cy="984215"/>
          </a:xfrm>
        </p:spPr>
        <p:txBody>
          <a:bodyPr vert="horz" lIns="91440" tIns="45720" rIns="91440" bIns="45720" rtlCol="0" anchor="t">
            <a:normAutofit fontScale="92500" lnSpcReduction="20000"/>
          </a:bodyPr>
          <a:lstStyle/>
          <a:p>
            <a:pPr marL="0" indent="0">
              <a:buNone/>
            </a:pPr>
            <a:r>
              <a:rPr lang="en-NZ" sz="1800"/>
              <a:t>Question: Will some generator(s) have the means and incentive to increase volatility of volatility under 100% RE?</a:t>
            </a:r>
          </a:p>
          <a:p>
            <a:pPr marL="0" indent="0">
              <a:buNone/>
            </a:pPr>
            <a:r>
              <a:rPr lang="en-NZ" sz="1800"/>
              <a:t>Answer: Analysis indicates larger flexible generators </a:t>
            </a:r>
            <a:r>
              <a:rPr lang="en-NZ" sz="1800" i="1"/>
              <a:t>may</a:t>
            </a:r>
            <a:r>
              <a:rPr lang="en-NZ" sz="1800"/>
              <a:t> have greater means to raise volatility of volatility, and </a:t>
            </a:r>
            <a:r>
              <a:rPr lang="en-NZ" sz="1800" i="1"/>
              <a:t>would likely </a:t>
            </a:r>
            <a:r>
              <a:rPr lang="en-NZ" sz="1800"/>
              <a:t>have stronger incentives to do so than in the past. </a:t>
            </a:r>
          </a:p>
          <a:p>
            <a:pPr marL="0" indent="0">
              <a:buNone/>
            </a:pPr>
            <a:endParaRPr lang="en-NZ" sz="1800"/>
          </a:p>
        </p:txBody>
      </p:sp>
      <p:sp>
        <p:nvSpPr>
          <p:cNvPr id="3" name="Title 2">
            <a:extLst>
              <a:ext uri="{FF2B5EF4-FFF2-40B4-BE49-F238E27FC236}">
                <a16:creationId xmlns:a16="http://schemas.microsoft.com/office/drawing/2014/main" id="{ECFE17DD-26BE-10A1-891F-CD595272C7C7}"/>
              </a:ext>
            </a:extLst>
          </p:cNvPr>
          <p:cNvSpPr>
            <a:spLocks noGrp="1"/>
          </p:cNvSpPr>
          <p:nvPr>
            <p:ph type="title"/>
          </p:nvPr>
        </p:nvSpPr>
        <p:spPr/>
        <p:txBody>
          <a:bodyPr/>
          <a:lstStyle/>
          <a:p>
            <a:r>
              <a:rPr lang="en-NZ"/>
              <a:t>Core competition question</a:t>
            </a:r>
          </a:p>
        </p:txBody>
      </p:sp>
      <p:sp>
        <p:nvSpPr>
          <p:cNvPr id="5" name="Slide Number Placeholder 4">
            <a:extLst>
              <a:ext uri="{FF2B5EF4-FFF2-40B4-BE49-F238E27FC236}">
                <a16:creationId xmlns:a16="http://schemas.microsoft.com/office/drawing/2014/main" id="{78F17B1E-9D96-1409-EA27-5DB439DE06EA}"/>
              </a:ext>
            </a:extLst>
          </p:cNvPr>
          <p:cNvSpPr>
            <a:spLocks noGrp="1"/>
          </p:cNvSpPr>
          <p:nvPr>
            <p:ph type="sldNum" sz="quarter" idx="12"/>
          </p:nvPr>
        </p:nvSpPr>
        <p:spPr/>
        <p:txBody>
          <a:bodyPr/>
          <a:lstStyle/>
          <a:p>
            <a:fld id="{5EA50F9E-02B1-41EA-A360-431CDE7DE4BD}" type="slidenum">
              <a:rPr lang="en-NZ" smtClean="0"/>
              <a:t>11</a:t>
            </a:fld>
            <a:endParaRPr lang="en-NZ"/>
          </a:p>
        </p:txBody>
      </p:sp>
      <p:graphicFrame>
        <p:nvGraphicFramePr>
          <p:cNvPr id="6" name="Table 6">
            <a:extLst>
              <a:ext uri="{FF2B5EF4-FFF2-40B4-BE49-F238E27FC236}">
                <a16:creationId xmlns:a16="http://schemas.microsoft.com/office/drawing/2014/main" id="{7EC2E7D5-616B-EDA0-1184-1C40C10A1C9A}"/>
              </a:ext>
            </a:extLst>
          </p:cNvPr>
          <p:cNvGraphicFramePr>
            <a:graphicFrameLocks noGrp="1"/>
          </p:cNvGraphicFramePr>
          <p:nvPr>
            <p:extLst>
              <p:ext uri="{D42A27DB-BD31-4B8C-83A1-F6EECF244321}">
                <p14:modId xmlns:p14="http://schemas.microsoft.com/office/powerpoint/2010/main" val="4248132891"/>
              </p:ext>
            </p:extLst>
          </p:nvPr>
        </p:nvGraphicFramePr>
        <p:xfrm>
          <a:off x="457199" y="2327482"/>
          <a:ext cx="8147249" cy="3018107"/>
        </p:xfrm>
        <a:graphic>
          <a:graphicData uri="http://schemas.openxmlformats.org/drawingml/2006/table">
            <a:tbl>
              <a:tblPr firstRow="1" bandRow="1">
                <a:tableStyleId>{5C22544A-7EE6-4342-B048-85BDC9FD1C3A}</a:tableStyleId>
              </a:tblPr>
              <a:tblGrid>
                <a:gridCol w="2117388">
                  <a:extLst>
                    <a:ext uri="{9D8B030D-6E8A-4147-A177-3AD203B41FA5}">
                      <a16:colId xmlns:a16="http://schemas.microsoft.com/office/drawing/2014/main" val="1388042780"/>
                    </a:ext>
                  </a:extLst>
                </a:gridCol>
                <a:gridCol w="6029861">
                  <a:extLst>
                    <a:ext uri="{9D8B030D-6E8A-4147-A177-3AD203B41FA5}">
                      <a16:colId xmlns:a16="http://schemas.microsoft.com/office/drawing/2014/main" val="1553668845"/>
                    </a:ext>
                  </a:extLst>
                </a:gridCol>
              </a:tblGrid>
              <a:tr h="404782">
                <a:tc>
                  <a:txBody>
                    <a:bodyPr/>
                    <a:lstStyle/>
                    <a:p>
                      <a:pPr algn="ctr"/>
                      <a:r>
                        <a:rPr lang="en-US" sz="800" b="0"/>
                        <a:t>Underlying propositions that have been analysed</a:t>
                      </a:r>
                      <a:endParaRPr lang="en-NZ" sz="800" b="0"/>
                    </a:p>
                  </a:txBody>
                  <a:tcPr/>
                </a:tc>
                <a:tc>
                  <a:txBody>
                    <a:bodyPr/>
                    <a:lstStyle/>
                    <a:p>
                      <a:pPr algn="ctr"/>
                      <a:r>
                        <a:rPr lang="en-US" sz="800" b="0"/>
                        <a:t>Observation and reasoning</a:t>
                      </a:r>
                      <a:endParaRPr lang="en-NZ" sz="800" b="0"/>
                    </a:p>
                  </a:txBody>
                  <a:tcPr/>
                </a:tc>
                <a:extLst>
                  <a:ext uri="{0D108BD9-81ED-4DB2-BD59-A6C34878D82A}">
                    <a16:rowId xmlns:a16="http://schemas.microsoft.com/office/drawing/2014/main" val="112572814"/>
                  </a:ext>
                </a:extLst>
              </a:tr>
              <a:tr h="632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0"/>
                        <a:t>Proposition 1 – Would some generators have materially greater scope to the raise volatility of volatility under 100% renewable supply?</a:t>
                      </a:r>
                    </a:p>
                    <a:p>
                      <a:endParaRPr lang="en-NZ" sz="800" b="0"/>
                    </a:p>
                  </a:txBody>
                  <a:tcPr/>
                </a:tc>
                <a:tc>
                  <a:txBody>
                    <a:bodyPr/>
                    <a:lstStyle/>
                    <a:p>
                      <a:pPr marL="0" indent="0">
                        <a:buNone/>
                      </a:pPr>
                      <a:r>
                        <a:rPr lang="en-NZ" sz="800" b="0">
                          <a:cs typeface="Calibri"/>
                        </a:rPr>
                        <a:t>Answer:  potentially yes. Flexible generation is likely to be much more concentrated under 100%RE in the hands of participants with larger hydro schemes. Spot price volatility is sensitive to hydro offer behaviour, and a range of possible offer strategies appear feasible. The key uncertainty in relation to market power is whether volatility of volatility could be raised by a single generator, or whether some degree of cooperation would be required.  It has not be been possible to test this point with the modelling. </a:t>
                      </a:r>
                      <a:endParaRPr lang="en-NZ" sz="800" b="0"/>
                    </a:p>
                  </a:txBody>
                  <a:tcPr/>
                </a:tc>
                <a:extLst>
                  <a:ext uri="{0D108BD9-81ED-4DB2-BD59-A6C34878D82A}">
                    <a16:rowId xmlns:a16="http://schemas.microsoft.com/office/drawing/2014/main" val="4229789201"/>
                  </a:ext>
                </a:extLst>
              </a:tr>
              <a:tr h="4047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0"/>
                        <a:t>Proposition 2 – Would generators with significant flexible resources face much direct cost/disruption from raising volatility of volatility?</a:t>
                      </a:r>
                    </a:p>
                  </a:txBody>
                  <a:tcPr/>
                </a:tc>
                <a:tc>
                  <a:txBody>
                    <a:bodyPr/>
                    <a:lstStyle/>
                    <a:p>
                      <a:r>
                        <a:rPr lang="en-NZ" sz="800" b="0"/>
                        <a:t>Answer: likely yes. Generators with the larger flexible hydro bases appear to be relatively well insulated from changes in volatility of volatility. This is based on analysis which indicates that their expected earnings, level of cashflow at risk and preferred contracting levels are similar, irrespective of whether volatility is relatively high or relatively low.</a:t>
                      </a:r>
                    </a:p>
                  </a:txBody>
                  <a:tcPr/>
                </a:tc>
                <a:extLst>
                  <a:ext uri="{0D108BD9-81ED-4DB2-BD59-A6C34878D82A}">
                    <a16:rowId xmlns:a16="http://schemas.microsoft.com/office/drawing/2014/main" val="1358576163"/>
                  </a:ext>
                </a:extLst>
              </a:tr>
              <a:tr h="632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0"/>
                        <a:t>Proposition 3 – Would potential new entrant intermittent generators without access to flexibility services be deterred if there is significant volatility of volatility.</a:t>
                      </a:r>
                    </a:p>
                    <a:p>
                      <a:endParaRPr lang="en-NZ" sz="800" b="0"/>
                    </a:p>
                  </a:txBody>
                  <a:tcPr/>
                </a:tc>
                <a:tc>
                  <a:txBody>
                    <a:bodyPr/>
                    <a:lstStyle/>
                    <a:p>
                      <a:r>
                        <a:rPr lang="en-NZ" sz="800" b="0"/>
                        <a:t>Answer: likely yes. Independent wind or solar generators would not be well insulated against changes in volatility of volatility. This is based on analysis which examines the expected earnings, level of cashflow at risk and preferred contracting levels for intermittent generators under different PDC scenarios. The analysis assumes these generators sell baseload swaps to minimise the variability of their gross margins, relative to mean expected levels.  Despite this action, there is substantial variation in earnings volatility [and preferred contract levels].  </a:t>
                      </a:r>
                    </a:p>
                  </a:txBody>
                  <a:tcPr/>
                </a:tc>
                <a:extLst>
                  <a:ext uri="{0D108BD9-81ED-4DB2-BD59-A6C34878D82A}">
                    <a16:rowId xmlns:a16="http://schemas.microsoft.com/office/drawing/2014/main" val="2556318781"/>
                  </a:ext>
                </a:extLst>
              </a:tr>
              <a:tr h="4990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0"/>
                        <a:t>Proposition 4 – Would generators with significant flexible resources face a likely material gain if new entry is deterred (i.e. delayed).</a:t>
                      </a:r>
                    </a:p>
                    <a:p>
                      <a:endParaRPr lang="en-NZ" sz="800" b="0"/>
                    </a:p>
                  </a:txBody>
                  <a:tcPr/>
                </a:tc>
                <a:tc>
                  <a:txBody>
                    <a:bodyPr/>
                    <a:lstStyle/>
                    <a:p>
                      <a:r>
                        <a:rPr lang="en-NZ" sz="800" b="0"/>
                        <a:t>Answer: likely yes. If new entry is deterred on a sustained basis, this would be expected to raise average prices and appreciably increase gross margins for incumbent suppliers. Furthermore, while there is a possibility that an increase in volatility of volatility may increase forward contracting by wholesale purchases and encourage (i.e. bring forward) new entry, the consequent reduction in average prices is likely to be smaller than the price increase if entry is delayed by an equivalent amount – i.e.  early/delayed entry have asymmetric price effects for any given MW volume.</a:t>
                      </a:r>
                    </a:p>
                  </a:txBody>
                  <a:tcPr/>
                </a:tc>
                <a:extLst>
                  <a:ext uri="{0D108BD9-81ED-4DB2-BD59-A6C34878D82A}">
                    <a16:rowId xmlns:a16="http://schemas.microsoft.com/office/drawing/2014/main" val="1102263704"/>
                  </a:ext>
                </a:extLst>
              </a:tr>
            </a:tbl>
          </a:graphicData>
        </a:graphic>
      </p:graphicFrame>
      <p:sp>
        <p:nvSpPr>
          <p:cNvPr id="7" name="TextBox 6">
            <a:extLst>
              <a:ext uri="{FF2B5EF4-FFF2-40B4-BE49-F238E27FC236}">
                <a16:creationId xmlns:a16="http://schemas.microsoft.com/office/drawing/2014/main" id="{FACE1294-10EB-A4F1-7287-2C8E4A90E23C}"/>
              </a:ext>
            </a:extLst>
          </p:cNvPr>
          <p:cNvSpPr txBox="1"/>
          <p:nvPr/>
        </p:nvSpPr>
        <p:spPr>
          <a:xfrm>
            <a:off x="457199" y="5598367"/>
            <a:ext cx="8147250" cy="369332"/>
          </a:xfrm>
          <a:prstGeom prst="rect">
            <a:avLst/>
          </a:prstGeom>
          <a:noFill/>
        </p:spPr>
        <p:txBody>
          <a:bodyPr wrap="square" rtlCol="0">
            <a:spAutoFit/>
          </a:bodyPr>
          <a:lstStyle/>
          <a:p>
            <a:r>
              <a:rPr lang="en-US"/>
              <a:t>More detail on the reasoning referred to in the table is set out in the following slides</a:t>
            </a:r>
            <a:endParaRPr lang="en-NZ"/>
          </a:p>
        </p:txBody>
      </p:sp>
    </p:spTree>
    <p:extLst>
      <p:ext uri="{BB962C8B-B14F-4D97-AF65-F5344CB8AC3E}">
        <p14:creationId xmlns:p14="http://schemas.microsoft.com/office/powerpoint/2010/main" val="1136643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D6134-9A2A-F6F6-C57F-E24A43B735F5}"/>
              </a:ext>
            </a:extLst>
          </p:cNvPr>
          <p:cNvSpPr>
            <a:spLocks noGrp="1"/>
          </p:cNvSpPr>
          <p:nvPr>
            <p:ph type="title"/>
          </p:nvPr>
        </p:nvSpPr>
        <p:spPr>
          <a:xfrm>
            <a:off x="457200" y="116632"/>
            <a:ext cx="8229600" cy="976226"/>
          </a:xfrm>
        </p:spPr>
        <p:txBody>
          <a:bodyPr>
            <a:normAutofit/>
          </a:bodyPr>
          <a:lstStyle/>
          <a:p>
            <a:r>
              <a:rPr lang="en-NZ" sz="2400"/>
              <a:t>Proposition 1 – Would some generators have greater scope to raise volatility of volatility under 100%RE?</a:t>
            </a:r>
          </a:p>
        </p:txBody>
      </p:sp>
      <p:sp>
        <p:nvSpPr>
          <p:cNvPr id="2" name="Slide Number Placeholder 1">
            <a:extLst>
              <a:ext uri="{FF2B5EF4-FFF2-40B4-BE49-F238E27FC236}">
                <a16:creationId xmlns:a16="http://schemas.microsoft.com/office/drawing/2014/main" id="{392259D5-EA9C-0E09-A77E-BDAE3E3664F4}"/>
              </a:ext>
            </a:extLst>
          </p:cNvPr>
          <p:cNvSpPr>
            <a:spLocks noGrp="1"/>
          </p:cNvSpPr>
          <p:nvPr>
            <p:ph type="sldNum" sz="quarter" idx="12"/>
          </p:nvPr>
        </p:nvSpPr>
        <p:spPr/>
        <p:txBody>
          <a:bodyPr/>
          <a:lstStyle/>
          <a:p>
            <a:fld id="{5EA50F9E-02B1-41EA-A360-431CDE7DE4BD}" type="slidenum">
              <a:rPr lang="en-NZ" smtClean="0"/>
              <a:t>12</a:t>
            </a:fld>
            <a:endParaRPr lang="en-NZ"/>
          </a:p>
        </p:txBody>
      </p:sp>
      <p:sp>
        <p:nvSpPr>
          <p:cNvPr id="6" name="TextBox 5">
            <a:extLst>
              <a:ext uri="{FF2B5EF4-FFF2-40B4-BE49-F238E27FC236}">
                <a16:creationId xmlns:a16="http://schemas.microsoft.com/office/drawing/2014/main" id="{4479E532-3F32-9E11-946C-933FCDA1D5C2}"/>
              </a:ext>
            </a:extLst>
          </p:cNvPr>
          <p:cNvSpPr txBox="1"/>
          <p:nvPr/>
        </p:nvSpPr>
        <p:spPr>
          <a:xfrm>
            <a:off x="632935" y="1205564"/>
            <a:ext cx="4659146" cy="5509200"/>
          </a:xfrm>
          <a:prstGeom prst="rect">
            <a:avLst/>
          </a:prstGeom>
          <a:noFill/>
        </p:spPr>
        <p:txBody>
          <a:bodyPr wrap="square" rtlCol="0">
            <a:spAutoFit/>
          </a:bodyPr>
          <a:lstStyle/>
          <a:p>
            <a:pPr marL="285750" indent="-285750">
              <a:buFont typeface="Arial" panose="020B0604020202020204" pitchFamily="34" charset="0"/>
              <a:buChar char="•"/>
            </a:pPr>
            <a:r>
              <a:rPr lang="en-US" sz="1100" dirty="0"/>
              <a:t>Analysis was undertaken to see how market concentration among providers of medium-term flexibility could change under 100%RE – since this affects the scope to exercise market power.</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sz="1100" dirty="0"/>
              <a:t>Note that flexibility is multi-dimensional, and there is no comprehensive and accepted way to define and measure flexibility.</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sz="1100" dirty="0"/>
              <a:t>For the purposes of this analysis, consider plant-types that can control their output over periods longer than 24 hours – since these plant types have greatest ability to alter shape of spot prices.  This means the analysis focusses on thermal and hydro capacity (batteries’ run time is too short, wind and solar are intermittent and geothermal is typically inflexible).</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sz="1100" dirty="0"/>
              <a:t>Full nameplate capacity of thermal plant was treated as ‘flexible’ – noting total nameplate capacity is lower under 100%RE as only green peakers are assumed to remain.</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sz="1100" dirty="0"/>
              <a:t>Unlike thermal plant, some hydro may not be readily turned off or run at full output – hence the nameplate MW would overstate flexibility range.</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sz="1100" dirty="0"/>
              <a:t>Instead, the coincident half-hourly output of each major hydro scheme was examined to identify the proportion that appears to be flexible.  The difference between the observed P5 and P95 MW values was treated as the ‘flexible’ tranche of hydro capacity.</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r>
              <a:rPr lang="en-US" sz="1100" dirty="0"/>
              <a:t>Note the above analysis does not account for all factors that can constrain extended energy production – such as thermal fuel availability or droughts. However, it should provide an approximation of the MW capacity that can be controlled at relatively short notice and over periods of 24 hours or more.</a:t>
            </a:r>
          </a:p>
          <a:p>
            <a:pPr marL="285750" indent="-285750">
              <a:buFont typeface="Arial" panose="020B0604020202020204" pitchFamily="34" charset="0"/>
              <a:buChar char="•"/>
            </a:pPr>
            <a:endParaRPr lang="en-US" sz="1100" dirty="0"/>
          </a:p>
        </p:txBody>
      </p:sp>
      <p:graphicFrame>
        <p:nvGraphicFramePr>
          <p:cNvPr id="7" name="Table 6">
            <a:extLst>
              <a:ext uri="{FF2B5EF4-FFF2-40B4-BE49-F238E27FC236}">
                <a16:creationId xmlns:a16="http://schemas.microsoft.com/office/drawing/2014/main" id="{765A95F6-894B-B3A8-2C51-B5290C9DF810}"/>
              </a:ext>
            </a:extLst>
          </p:cNvPr>
          <p:cNvGraphicFramePr>
            <a:graphicFrameLocks noGrp="1"/>
          </p:cNvGraphicFramePr>
          <p:nvPr>
            <p:extLst>
              <p:ext uri="{D42A27DB-BD31-4B8C-83A1-F6EECF244321}">
                <p14:modId xmlns:p14="http://schemas.microsoft.com/office/powerpoint/2010/main" val="2002802426"/>
              </p:ext>
            </p:extLst>
          </p:nvPr>
        </p:nvGraphicFramePr>
        <p:xfrm>
          <a:off x="5447145" y="5016144"/>
          <a:ext cx="3127079" cy="1120678"/>
        </p:xfrm>
        <a:graphic>
          <a:graphicData uri="http://schemas.openxmlformats.org/drawingml/2006/table">
            <a:tbl>
              <a:tblPr>
                <a:tableStyleId>{5C22544A-7EE6-4342-B048-85BDC9FD1C3A}</a:tableStyleId>
              </a:tblPr>
              <a:tblGrid>
                <a:gridCol w="1072726">
                  <a:extLst>
                    <a:ext uri="{9D8B030D-6E8A-4147-A177-3AD203B41FA5}">
                      <a16:colId xmlns:a16="http://schemas.microsoft.com/office/drawing/2014/main" val="2971871430"/>
                    </a:ext>
                  </a:extLst>
                </a:gridCol>
                <a:gridCol w="2054353">
                  <a:extLst>
                    <a:ext uri="{9D8B030D-6E8A-4147-A177-3AD203B41FA5}">
                      <a16:colId xmlns:a16="http://schemas.microsoft.com/office/drawing/2014/main" val="4014478325"/>
                    </a:ext>
                  </a:extLst>
                </a:gridCol>
              </a:tblGrid>
              <a:tr h="419638">
                <a:tc>
                  <a:txBody>
                    <a:bodyPr/>
                    <a:lstStyle/>
                    <a:p>
                      <a:pPr algn="ctr" fontAlgn="b"/>
                      <a:r>
                        <a:rPr lang="en-NZ" sz="1100" b="1" u="none" strike="noStrike">
                          <a:effectLst/>
                        </a:rPr>
                        <a:t>Entity</a:t>
                      </a:r>
                      <a:endParaRPr lang="en-NZ" sz="11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GB" sz="1100" b="1" u="none" strike="noStrike" dirty="0">
                          <a:effectLst/>
                        </a:rPr>
                        <a:t>Flexible Hydro MW as a percentage of Nameplate</a:t>
                      </a:r>
                      <a:endParaRPr lang="en-GB" sz="11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726778853"/>
                  </a:ext>
                </a:extLst>
              </a:tr>
              <a:tr h="150318">
                <a:tc>
                  <a:txBody>
                    <a:bodyPr/>
                    <a:lstStyle/>
                    <a:p>
                      <a:pPr algn="ctr" fontAlgn="b"/>
                      <a:r>
                        <a:rPr lang="en-NZ" sz="1100" u="none" strike="noStrike">
                          <a:effectLst/>
                        </a:rPr>
                        <a:t>Contact</a:t>
                      </a:r>
                      <a:endParaRPr lang="en-NZ"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NZ" sz="1100" u="none" strike="noStrike">
                          <a:effectLst/>
                        </a:rPr>
                        <a:t>62%</a:t>
                      </a:r>
                      <a:endParaRPr lang="en-NZ"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093040827"/>
                  </a:ext>
                </a:extLst>
              </a:tr>
              <a:tr h="150318">
                <a:tc>
                  <a:txBody>
                    <a:bodyPr/>
                    <a:lstStyle/>
                    <a:p>
                      <a:pPr algn="ctr" fontAlgn="b"/>
                      <a:r>
                        <a:rPr lang="en-NZ" sz="1100" u="none" strike="noStrike">
                          <a:effectLst/>
                        </a:rPr>
                        <a:t>Mercury</a:t>
                      </a:r>
                      <a:endParaRPr lang="en-NZ"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NZ" sz="1100" u="none" strike="noStrike">
                          <a:effectLst/>
                        </a:rPr>
                        <a:t>63%</a:t>
                      </a:r>
                      <a:endParaRPr lang="en-NZ"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4265001"/>
                  </a:ext>
                </a:extLst>
              </a:tr>
              <a:tr h="150318">
                <a:tc>
                  <a:txBody>
                    <a:bodyPr/>
                    <a:lstStyle/>
                    <a:p>
                      <a:pPr algn="ctr" fontAlgn="b"/>
                      <a:r>
                        <a:rPr lang="en-NZ" sz="1100" u="none" strike="noStrike">
                          <a:effectLst/>
                        </a:rPr>
                        <a:t>Meridian</a:t>
                      </a:r>
                      <a:endParaRPr lang="en-NZ"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NZ" sz="1100" u="none" strike="noStrike">
                          <a:effectLst/>
                        </a:rPr>
                        <a:t>61%</a:t>
                      </a:r>
                      <a:endParaRPr lang="en-NZ"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27725318"/>
                  </a:ext>
                </a:extLst>
              </a:tr>
              <a:tr h="150318">
                <a:tc>
                  <a:txBody>
                    <a:bodyPr/>
                    <a:lstStyle/>
                    <a:p>
                      <a:pPr algn="ctr" fontAlgn="b"/>
                      <a:r>
                        <a:rPr lang="en-NZ" sz="1100" u="none" strike="noStrike">
                          <a:effectLst/>
                        </a:rPr>
                        <a:t>Genesis</a:t>
                      </a:r>
                      <a:endParaRPr lang="en-NZ"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NZ" sz="1100" u="none" strike="noStrike" dirty="0">
                          <a:effectLst/>
                        </a:rPr>
                        <a:t>81%</a:t>
                      </a:r>
                      <a:endParaRPr lang="en-NZ"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177676097"/>
                  </a:ext>
                </a:extLst>
              </a:tr>
            </a:tbl>
          </a:graphicData>
        </a:graphic>
      </p:graphicFrame>
      <p:pic>
        <p:nvPicPr>
          <p:cNvPr id="9" name="Picture 8">
            <a:extLst>
              <a:ext uri="{FF2B5EF4-FFF2-40B4-BE49-F238E27FC236}">
                <a16:creationId xmlns:a16="http://schemas.microsoft.com/office/drawing/2014/main" id="{88FE0E8F-884A-D30C-D015-F166708D61D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 r="57479"/>
          <a:stretch/>
        </p:blipFill>
        <p:spPr>
          <a:xfrm>
            <a:off x="5916518" y="4439510"/>
            <a:ext cx="2292415" cy="228600"/>
          </a:xfrm>
          <a:prstGeom prst="rect">
            <a:avLst/>
          </a:prstGeom>
        </p:spPr>
      </p:pic>
      <p:pic>
        <p:nvPicPr>
          <p:cNvPr id="10" name="Picture 9">
            <a:extLst>
              <a:ext uri="{FF2B5EF4-FFF2-40B4-BE49-F238E27FC236}">
                <a16:creationId xmlns:a16="http://schemas.microsoft.com/office/drawing/2014/main" id="{51D777CD-AF7B-FAC1-4CC8-44DD3B8E1FC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43827"/>
          <a:stretch/>
        </p:blipFill>
        <p:spPr>
          <a:xfrm>
            <a:off x="5548527" y="4745453"/>
            <a:ext cx="3028397" cy="228600"/>
          </a:xfrm>
          <a:prstGeom prst="rect">
            <a:avLst/>
          </a:prstGeom>
        </p:spPr>
      </p:pic>
      <p:sp>
        <p:nvSpPr>
          <p:cNvPr id="12" name="TextBox 11">
            <a:extLst>
              <a:ext uri="{FF2B5EF4-FFF2-40B4-BE49-F238E27FC236}">
                <a16:creationId xmlns:a16="http://schemas.microsoft.com/office/drawing/2014/main" id="{397834B8-D5BF-60D7-D6CA-AADA58064F36}"/>
              </a:ext>
            </a:extLst>
          </p:cNvPr>
          <p:cNvSpPr txBox="1"/>
          <p:nvPr/>
        </p:nvSpPr>
        <p:spPr>
          <a:xfrm>
            <a:off x="5292080" y="1173314"/>
            <a:ext cx="3541290" cy="276999"/>
          </a:xfrm>
          <a:prstGeom prst="rect">
            <a:avLst/>
          </a:prstGeom>
          <a:noFill/>
        </p:spPr>
        <p:txBody>
          <a:bodyPr wrap="none" rtlCol="0">
            <a:spAutoFit/>
          </a:bodyPr>
          <a:lstStyle/>
          <a:p>
            <a:r>
              <a:rPr lang="en-NZ" sz="1200" b="1" dirty="0"/>
              <a:t>Generation distribution curves (normalised to 100%)</a:t>
            </a:r>
          </a:p>
        </p:txBody>
      </p:sp>
      <p:pic>
        <p:nvPicPr>
          <p:cNvPr id="13" name="Picture 12">
            <a:extLst>
              <a:ext uri="{FF2B5EF4-FFF2-40B4-BE49-F238E27FC236}">
                <a16:creationId xmlns:a16="http://schemas.microsoft.com/office/drawing/2014/main" id="{F3EB9CBC-9E4D-A18E-11B8-4C1FD76BE5A9}"/>
              </a:ext>
            </a:extLst>
          </p:cNvPr>
          <p:cNvPicPr>
            <a:picLocks noChangeAspect="1"/>
          </p:cNvPicPr>
          <p:nvPr/>
        </p:nvPicPr>
        <p:blipFill>
          <a:blip r:embed="rId3"/>
          <a:stretch>
            <a:fillRect/>
          </a:stretch>
        </p:blipFill>
        <p:spPr>
          <a:xfrm>
            <a:off x="5447145" y="1548862"/>
            <a:ext cx="3231160" cy="2895851"/>
          </a:xfrm>
          <a:prstGeom prst="rect">
            <a:avLst/>
          </a:prstGeom>
        </p:spPr>
      </p:pic>
      <p:cxnSp>
        <p:nvCxnSpPr>
          <p:cNvPr id="15" name="Straight Arrow Connector 14">
            <a:extLst>
              <a:ext uri="{FF2B5EF4-FFF2-40B4-BE49-F238E27FC236}">
                <a16:creationId xmlns:a16="http://schemas.microsoft.com/office/drawing/2014/main" id="{EFDEA357-0098-B051-D278-85B239659695}"/>
              </a:ext>
            </a:extLst>
          </p:cNvPr>
          <p:cNvCxnSpPr>
            <a:cxnSpLocks/>
          </p:cNvCxnSpPr>
          <p:nvPr/>
        </p:nvCxnSpPr>
        <p:spPr>
          <a:xfrm flipH="1">
            <a:off x="6016016" y="1770278"/>
            <a:ext cx="2511326"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53C2D47-7F27-2999-3245-A4AE9D7C4BB2}"/>
              </a:ext>
            </a:extLst>
          </p:cNvPr>
          <p:cNvCxnSpPr>
            <a:cxnSpLocks/>
          </p:cNvCxnSpPr>
          <p:nvPr/>
        </p:nvCxnSpPr>
        <p:spPr>
          <a:xfrm flipH="1">
            <a:off x="8342250" y="3533242"/>
            <a:ext cx="234674"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80D0D5C-564D-B6C1-EC72-0AAB1E38F45B}"/>
              </a:ext>
            </a:extLst>
          </p:cNvPr>
          <p:cNvCxnSpPr>
            <a:cxnSpLocks/>
          </p:cNvCxnSpPr>
          <p:nvPr/>
        </p:nvCxnSpPr>
        <p:spPr>
          <a:xfrm flipV="1">
            <a:off x="8459587" y="1770278"/>
            <a:ext cx="0" cy="1675181"/>
          </a:xfrm>
          <a:prstGeom prst="straightConnector1">
            <a:avLst/>
          </a:prstGeom>
          <a:ln w="12700">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FE90E91-000F-6BDA-D372-91126C4CA8B3}"/>
              </a:ext>
            </a:extLst>
          </p:cNvPr>
          <p:cNvSpPr txBox="1"/>
          <p:nvPr/>
        </p:nvSpPr>
        <p:spPr>
          <a:xfrm>
            <a:off x="8571795" y="3429000"/>
            <a:ext cx="460382" cy="215444"/>
          </a:xfrm>
          <a:prstGeom prst="rect">
            <a:avLst/>
          </a:prstGeom>
          <a:noFill/>
        </p:spPr>
        <p:txBody>
          <a:bodyPr wrap="none" rtlCol="0">
            <a:spAutoFit/>
          </a:bodyPr>
          <a:lstStyle/>
          <a:p>
            <a:r>
              <a:rPr lang="en-NZ" sz="800" dirty="0"/>
              <a:t>95%ile</a:t>
            </a:r>
          </a:p>
        </p:txBody>
      </p:sp>
      <p:sp>
        <p:nvSpPr>
          <p:cNvPr id="22" name="TextBox 21">
            <a:extLst>
              <a:ext uri="{FF2B5EF4-FFF2-40B4-BE49-F238E27FC236}">
                <a16:creationId xmlns:a16="http://schemas.microsoft.com/office/drawing/2014/main" id="{15C2FBF7-7250-E13D-D4F8-940D55D34FFD}"/>
              </a:ext>
            </a:extLst>
          </p:cNvPr>
          <p:cNvSpPr txBox="1"/>
          <p:nvPr/>
        </p:nvSpPr>
        <p:spPr>
          <a:xfrm>
            <a:off x="8560072" y="1678910"/>
            <a:ext cx="409086" cy="215444"/>
          </a:xfrm>
          <a:prstGeom prst="rect">
            <a:avLst/>
          </a:prstGeom>
          <a:noFill/>
        </p:spPr>
        <p:txBody>
          <a:bodyPr wrap="none" rtlCol="0">
            <a:spAutoFit/>
          </a:bodyPr>
          <a:lstStyle/>
          <a:p>
            <a:r>
              <a:rPr lang="en-NZ" sz="800" dirty="0"/>
              <a:t>5%ile</a:t>
            </a:r>
          </a:p>
        </p:txBody>
      </p:sp>
      <p:sp>
        <p:nvSpPr>
          <p:cNvPr id="23" name="TextBox 22">
            <a:extLst>
              <a:ext uri="{FF2B5EF4-FFF2-40B4-BE49-F238E27FC236}">
                <a16:creationId xmlns:a16="http://schemas.microsoft.com/office/drawing/2014/main" id="{2639F81F-DB6A-CB12-33A4-949AE8E68341}"/>
              </a:ext>
            </a:extLst>
          </p:cNvPr>
          <p:cNvSpPr txBox="1"/>
          <p:nvPr/>
        </p:nvSpPr>
        <p:spPr>
          <a:xfrm>
            <a:off x="8428625" y="2253925"/>
            <a:ext cx="671979" cy="707886"/>
          </a:xfrm>
          <a:prstGeom prst="rect">
            <a:avLst/>
          </a:prstGeom>
          <a:noFill/>
        </p:spPr>
        <p:txBody>
          <a:bodyPr wrap="none" rtlCol="0">
            <a:spAutoFit/>
          </a:bodyPr>
          <a:lstStyle/>
          <a:p>
            <a:pPr algn="ctr"/>
            <a:r>
              <a:rPr lang="en-NZ" sz="800" dirty="0"/>
              <a:t>Flexible</a:t>
            </a:r>
          </a:p>
          <a:p>
            <a:pPr algn="ctr"/>
            <a:r>
              <a:rPr lang="en-NZ" sz="800" dirty="0"/>
              <a:t>MW</a:t>
            </a:r>
          </a:p>
          <a:p>
            <a:pPr algn="ctr"/>
            <a:r>
              <a:rPr lang="en-NZ" sz="800" dirty="0"/>
              <a:t>range for </a:t>
            </a:r>
          </a:p>
          <a:p>
            <a:pPr algn="ctr"/>
            <a:r>
              <a:rPr lang="en-NZ" sz="800" dirty="0"/>
              <a:t>Manapouri </a:t>
            </a:r>
          </a:p>
          <a:p>
            <a:pPr algn="ctr"/>
            <a:r>
              <a:rPr lang="en-NZ" sz="800" dirty="0"/>
              <a:t>output</a:t>
            </a:r>
          </a:p>
        </p:txBody>
      </p:sp>
    </p:spTree>
    <p:extLst>
      <p:ext uri="{BB962C8B-B14F-4D97-AF65-F5344CB8AC3E}">
        <p14:creationId xmlns:p14="http://schemas.microsoft.com/office/powerpoint/2010/main" val="2634092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CC7EDFB3-9B06-4C72-ACE4-E65440A18287}"/>
              </a:ext>
            </a:extLst>
          </p:cNvPr>
          <p:cNvGraphicFramePr>
            <a:graphicFrameLocks/>
          </p:cNvGraphicFramePr>
          <p:nvPr>
            <p:extLst>
              <p:ext uri="{D42A27DB-BD31-4B8C-83A1-F6EECF244321}">
                <p14:modId xmlns:p14="http://schemas.microsoft.com/office/powerpoint/2010/main" val="2332079884"/>
              </p:ext>
            </p:extLst>
          </p:nvPr>
        </p:nvGraphicFramePr>
        <p:xfrm>
          <a:off x="4788264" y="1092858"/>
          <a:ext cx="4320000" cy="27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BD5224E7-D278-46AB-840F-FB0B29414B8F}"/>
              </a:ext>
            </a:extLst>
          </p:cNvPr>
          <p:cNvGraphicFramePr>
            <a:graphicFrameLocks/>
          </p:cNvGraphicFramePr>
          <p:nvPr>
            <p:extLst>
              <p:ext uri="{D42A27DB-BD31-4B8C-83A1-F6EECF244321}">
                <p14:modId xmlns:p14="http://schemas.microsoft.com/office/powerpoint/2010/main" val="1577157292"/>
              </p:ext>
            </p:extLst>
          </p:nvPr>
        </p:nvGraphicFramePr>
        <p:xfrm>
          <a:off x="4788264" y="3836058"/>
          <a:ext cx="4320000" cy="2700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a:extLst>
              <a:ext uri="{FF2B5EF4-FFF2-40B4-BE49-F238E27FC236}">
                <a16:creationId xmlns:a16="http://schemas.microsoft.com/office/drawing/2014/main" id="{A2ED6134-9A2A-F6F6-C57F-E24A43B735F5}"/>
              </a:ext>
            </a:extLst>
          </p:cNvPr>
          <p:cNvSpPr>
            <a:spLocks noGrp="1"/>
          </p:cNvSpPr>
          <p:nvPr>
            <p:ph type="title"/>
          </p:nvPr>
        </p:nvSpPr>
        <p:spPr>
          <a:xfrm>
            <a:off x="457200" y="116632"/>
            <a:ext cx="8229600" cy="976226"/>
          </a:xfrm>
        </p:spPr>
        <p:txBody>
          <a:bodyPr>
            <a:normAutofit/>
          </a:bodyPr>
          <a:lstStyle/>
          <a:p>
            <a:r>
              <a:rPr lang="en-NZ" sz="2400"/>
              <a:t>Proposition 1 – Would some generators have greater scope to raise volatility of volatility under 100%RE?</a:t>
            </a:r>
          </a:p>
        </p:txBody>
      </p:sp>
      <p:sp>
        <p:nvSpPr>
          <p:cNvPr id="2" name="Slide Number Placeholder 1">
            <a:extLst>
              <a:ext uri="{FF2B5EF4-FFF2-40B4-BE49-F238E27FC236}">
                <a16:creationId xmlns:a16="http://schemas.microsoft.com/office/drawing/2014/main" id="{392259D5-EA9C-0E09-A77E-BDAE3E3664F4}"/>
              </a:ext>
            </a:extLst>
          </p:cNvPr>
          <p:cNvSpPr>
            <a:spLocks noGrp="1"/>
          </p:cNvSpPr>
          <p:nvPr>
            <p:ph type="sldNum" sz="quarter" idx="12"/>
          </p:nvPr>
        </p:nvSpPr>
        <p:spPr/>
        <p:txBody>
          <a:bodyPr/>
          <a:lstStyle/>
          <a:p>
            <a:fld id="{5EA50F9E-02B1-41EA-A360-431CDE7DE4BD}" type="slidenum">
              <a:rPr lang="en-NZ" smtClean="0"/>
              <a:t>13</a:t>
            </a:fld>
            <a:endParaRPr lang="en-NZ"/>
          </a:p>
        </p:txBody>
      </p:sp>
      <p:sp>
        <p:nvSpPr>
          <p:cNvPr id="6" name="TextBox 5">
            <a:extLst>
              <a:ext uri="{FF2B5EF4-FFF2-40B4-BE49-F238E27FC236}">
                <a16:creationId xmlns:a16="http://schemas.microsoft.com/office/drawing/2014/main" id="{4479E532-3F32-9E11-946C-933FCDA1D5C2}"/>
              </a:ext>
            </a:extLst>
          </p:cNvPr>
          <p:cNvSpPr txBox="1"/>
          <p:nvPr/>
        </p:nvSpPr>
        <p:spPr>
          <a:xfrm>
            <a:off x="647565" y="1205564"/>
            <a:ext cx="4048794" cy="5262979"/>
          </a:xfrm>
          <a:prstGeom prst="rect">
            <a:avLst/>
          </a:prstGeom>
          <a:noFill/>
        </p:spPr>
        <p:txBody>
          <a:bodyPr wrap="square" rtlCol="0">
            <a:spAutoFit/>
          </a:bodyPr>
          <a:lstStyle/>
          <a:p>
            <a:pPr marL="285750" indent="-285750">
              <a:buFont typeface="Arial" panose="020B0604020202020204" pitchFamily="34" charset="0"/>
              <a:buChar char="•"/>
            </a:pPr>
            <a:r>
              <a:rPr lang="en-US" sz="1400" dirty="0"/>
              <a:t>Charts show ownership shares for flexible hydro and thermal capacity at present, and under 2035 scenario (using flex definition in previous slide).</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Capacity share data was used to calculate Herfindahl </a:t>
            </a:r>
            <a:r>
              <a:rPr lang="en-US" sz="1400" dirty="0" err="1"/>
              <a:t>Hirshmann</a:t>
            </a:r>
            <a:r>
              <a:rPr lang="en-US" sz="1400" dirty="0"/>
              <a:t> Index (HHI) values – this is a measure of market concentration commonly used by competition authorities</a:t>
            </a:r>
          </a:p>
          <a:p>
            <a:pPr marL="742950" lvl="1" indent="-285750">
              <a:buFont typeface="Arial" panose="020B0604020202020204" pitchFamily="34" charset="0"/>
              <a:buChar char="•"/>
            </a:pPr>
            <a:r>
              <a:rPr lang="en-US" sz="1400" dirty="0"/>
              <a:t>Below 1500 is typically regarded as competitive</a:t>
            </a:r>
          </a:p>
          <a:p>
            <a:pPr marL="742950" lvl="1" indent="-285750">
              <a:buFont typeface="Arial" panose="020B0604020202020204" pitchFamily="34" charset="0"/>
              <a:buChar char="•"/>
            </a:pPr>
            <a:r>
              <a:rPr lang="en-US" sz="1400" dirty="0"/>
              <a:t>1500-2500 moderately concentrated</a:t>
            </a:r>
          </a:p>
          <a:p>
            <a:pPr marL="742950" lvl="1" indent="-285750">
              <a:buFont typeface="Arial" panose="020B0604020202020204" pitchFamily="34" charset="0"/>
              <a:buChar char="•"/>
            </a:pPr>
            <a:r>
              <a:rPr lang="en-US" sz="1400" dirty="0"/>
              <a:t>2500+ highly concentrated</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Key points to note when comparing current and 100%RE results</a:t>
            </a:r>
          </a:p>
          <a:p>
            <a:pPr marL="742950" lvl="1" indent="-285750">
              <a:buFont typeface="Arial" panose="020B0604020202020204" pitchFamily="34" charset="0"/>
              <a:buChar char="•"/>
            </a:pPr>
            <a:r>
              <a:rPr lang="en-US" sz="1400" dirty="0"/>
              <a:t>HHI rises but increase is relatively modest. However, HHI indicates relatively concentrated market in current state</a:t>
            </a:r>
          </a:p>
          <a:p>
            <a:pPr marL="742950" lvl="1" indent="-285750">
              <a:buFont typeface="Arial" panose="020B0604020202020204" pitchFamily="34" charset="0"/>
              <a:buChar char="•"/>
            </a:pPr>
            <a:r>
              <a:rPr lang="en-US" sz="1400" dirty="0"/>
              <a:t>Flexible capacity share for largest single party rises from 30% to 40%</a:t>
            </a:r>
          </a:p>
          <a:p>
            <a:pPr marL="446088" lvl="1" indent="-176213">
              <a:buFont typeface="Arial" panose="020B0604020202020204" pitchFamily="34" charset="0"/>
              <a:buChar char="•"/>
            </a:pPr>
            <a:r>
              <a:rPr lang="en-US" sz="1400" dirty="0"/>
              <a:t>Overall flexible hydro/thermal MW capacity shrinks significantly (4,984 MW at present vs 3,563 MW in 2035) all other things being equal.</a:t>
            </a:r>
          </a:p>
        </p:txBody>
      </p:sp>
      <p:sp>
        <p:nvSpPr>
          <p:cNvPr id="13" name="TextBox 12">
            <a:extLst>
              <a:ext uri="{FF2B5EF4-FFF2-40B4-BE49-F238E27FC236}">
                <a16:creationId xmlns:a16="http://schemas.microsoft.com/office/drawing/2014/main" id="{0AF06B98-EBE4-AF16-6C50-7E55416DA35A}"/>
              </a:ext>
            </a:extLst>
          </p:cNvPr>
          <p:cNvSpPr txBox="1"/>
          <p:nvPr/>
        </p:nvSpPr>
        <p:spPr>
          <a:xfrm>
            <a:off x="5142923" y="2489443"/>
            <a:ext cx="909223" cy="307777"/>
          </a:xfrm>
          <a:prstGeom prst="rect">
            <a:avLst/>
          </a:prstGeom>
          <a:solidFill>
            <a:schemeClr val="bg2">
              <a:lumMod val="75000"/>
            </a:schemeClr>
          </a:solidFill>
        </p:spPr>
        <p:txBody>
          <a:bodyPr wrap="none" rtlCol="0">
            <a:spAutoFit/>
          </a:bodyPr>
          <a:lstStyle/>
          <a:p>
            <a:r>
              <a:rPr lang="en-US" sz="1400">
                <a:solidFill>
                  <a:schemeClr val="bg1"/>
                </a:solidFill>
              </a:rPr>
              <a:t>HHI=2482</a:t>
            </a:r>
            <a:endParaRPr lang="en-NZ" sz="1400">
              <a:solidFill>
                <a:schemeClr val="bg1"/>
              </a:solidFill>
            </a:endParaRPr>
          </a:p>
        </p:txBody>
      </p:sp>
      <p:sp>
        <p:nvSpPr>
          <p:cNvPr id="14" name="TextBox 13">
            <a:extLst>
              <a:ext uri="{FF2B5EF4-FFF2-40B4-BE49-F238E27FC236}">
                <a16:creationId xmlns:a16="http://schemas.microsoft.com/office/drawing/2014/main" id="{B0B974F9-CB50-573F-86B9-CC620574B8C9}"/>
              </a:ext>
            </a:extLst>
          </p:cNvPr>
          <p:cNvSpPr txBox="1"/>
          <p:nvPr/>
        </p:nvSpPr>
        <p:spPr>
          <a:xfrm>
            <a:off x="5142923" y="5170126"/>
            <a:ext cx="909223" cy="307777"/>
          </a:xfrm>
          <a:prstGeom prst="rect">
            <a:avLst/>
          </a:prstGeom>
          <a:solidFill>
            <a:schemeClr val="bg2">
              <a:lumMod val="75000"/>
            </a:schemeClr>
          </a:solidFill>
        </p:spPr>
        <p:txBody>
          <a:bodyPr wrap="none" rtlCol="0">
            <a:spAutoFit/>
          </a:bodyPr>
          <a:lstStyle/>
          <a:p>
            <a:r>
              <a:rPr lang="en-US" sz="1400">
                <a:solidFill>
                  <a:schemeClr val="bg1"/>
                </a:solidFill>
              </a:rPr>
              <a:t>HHI=2617</a:t>
            </a:r>
            <a:endParaRPr lang="en-NZ" sz="1400">
              <a:solidFill>
                <a:schemeClr val="bg1"/>
              </a:solidFill>
            </a:endParaRPr>
          </a:p>
        </p:txBody>
      </p:sp>
    </p:spTree>
    <p:extLst>
      <p:ext uri="{BB962C8B-B14F-4D97-AF65-F5344CB8AC3E}">
        <p14:creationId xmlns:p14="http://schemas.microsoft.com/office/powerpoint/2010/main" val="3965549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710CAB46-2BE9-4F4F-B16B-83F009AE66B2}"/>
              </a:ext>
            </a:extLst>
          </p:cNvPr>
          <p:cNvSpPr>
            <a:spLocks noGrp="1"/>
          </p:cNvSpPr>
          <p:nvPr>
            <p:ph type="sldNum" sz="quarter" idx="12"/>
          </p:nvPr>
        </p:nvSpPr>
        <p:spPr/>
        <p:txBody>
          <a:bodyPr/>
          <a:lstStyle/>
          <a:p>
            <a:fld id="{0208391B-698F-4AF9-AF17-7387518F8135}" type="slidenum">
              <a:rPr lang="en-NZ" smtClean="0"/>
              <a:t>14</a:t>
            </a:fld>
            <a:endParaRPr lang="en-NZ"/>
          </a:p>
        </p:txBody>
      </p:sp>
      <p:sp>
        <p:nvSpPr>
          <p:cNvPr id="9" name="Content Placeholder 2">
            <a:extLst>
              <a:ext uri="{FF2B5EF4-FFF2-40B4-BE49-F238E27FC236}">
                <a16:creationId xmlns:a16="http://schemas.microsoft.com/office/drawing/2014/main" id="{2937C3CC-54BF-A43B-4444-634675722339}"/>
              </a:ext>
            </a:extLst>
          </p:cNvPr>
          <p:cNvSpPr txBox="1">
            <a:spLocks/>
          </p:cNvSpPr>
          <p:nvPr/>
        </p:nvSpPr>
        <p:spPr>
          <a:xfrm>
            <a:off x="605811" y="1342417"/>
            <a:ext cx="3907824" cy="4747101"/>
          </a:xfrm>
          <a:prstGeom prst="rect">
            <a:avLst/>
          </a:prstGeom>
        </p:spPr>
        <p:txBody>
          <a:bodyPr vert="horz" lIns="68580" tIns="34290" rIns="68580" bIns="3429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1500"/>
              <a:t>Used model to test sensitivity of PDCs to hydro offer behaviour</a:t>
            </a:r>
          </a:p>
          <a:p>
            <a:r>
              <a:rPr lang="en-NZ" sz="1500"/>
              <a:t>In particular, explore whether PDC could change while still maintaining new entry equilibrium (i.e. new investment forces alone would not push the overall market to a particular PDC outcome that would be stable over time)</a:t>
            </a:r>
          </a:p>
          <a:p>
            <a:r>
              <a:rPr lang="en-NZ" sz="1500"/>
              <a:t>Analysis indicates a range of PDCs are feasible that would satisfy new entry equilibrium requirement (at least within modelling error)</a:t>
            </a:r>
          </a:p>
          <a:p>
            <a:r>
              <a:rPr lang="en-NZ" sz="1500"/>
              <a:t>We refer to these scenarios as:</a:t>
            </a:r>
          </a:p>
          <a:p>
            <a:pPr marL="447675" lvl="1" indent="-182563"/>
            <a:r>
              <a:rPr lang="en-NZ" sz="1100"/>
              <a:t>Base – central reference case</a:t>
            </a:r>
          </a:p>
          <a:p>
            <a:pPr marL="447675" lvl="1" indent="-182563"/>
            <a:r>
              <a:rPr lang="en-NZ" sz="1100"/>
              <a:t>Less bang-bang – lower volatility than base</a:t>
            </a:r>
          </a:p>
          <a:p>
            <a:pPr marL="447675" lvl="1" indent="-182563"/>
            <a:r>
              <a:rPr lang="en-NZ" sz="1100"/>
              <a:t>More bang-bang – higher volatility than base</a:t>
            </a:r>
          </a:p>
          <a:p>
            <a:r>
              <a:rPr lang="en-NZ" sz="1500"/>
              <a:t>Analysis indicates appreciable scope for PDC to vary in the mid and upper ranges in response to hydro offer behaviour</a:t>
            </a:r>
          </a:p>
          <a:p>
            <a:r>
              <a:rPr lang="en-NZ" sz="1500"/>
              <a:t>However, modelling unable to discern how sensitive PDCs would be to offer behaviour of </a:t>
            </a:r>
            <a:r>
              <a:rPr lang="en-NZ" sz="1500" i="1"/>
              <a:t>individual</a:t>
            </a:r>
            <a:r>
              <a:rPr lang="en-NZ" sz="1500"/>
              <a:t> participants</a:t>
            </a:r>
            <a:endParaRPr lang="en-NZ" sz="1500">
              <a:highlight>
                <a:srgbClr val="FFFF00"/>
              </a:highlight>
            </a:endParaRPr>
          </a:p>
        </p:txBody>
      </p:sp>
      <p:sp>
        <p:nvSpPr>
          <p:cNvPr id="6" name="Title 2">
            <a:extLst>
              <a:ext uri="{FF2B5EF4-FFF2-40B4-BE49-F238E27FC236}">
                <a16:creationId xmlns:a16="http://schemas.microsoft.com/office/drawing/2014/main" id="{E5C68EB3-07F1-3122-2D71-57D3CE92C319}"/>
              </a:ext>
            </a:extLst>
          </p:cNvPr>
          <p:cNvSpPr>
            <a:spLocks noGrp="1"/>
          </p:cNvSpPr>
          <p:nvPr>
            <p:ph type="title"/>
          </p:nvPr>
        </p:nvSpPr>
        <p:spPr>
          <a:xfrm>
            <a:off x="457200" y="116632"/>
            <a:ext cx="8229600" cy="1143000"/>
          </a:xfrm>
        </p:spPr>
        <p:txBody>
          <a:bodyPr>
            <a:normAutofit/>
          </a:bodyPr>
          <a:lstStyle/>
          <a:p>
            <a:r>
              <a:rPr lang="en-NZ" sz="2400"/>
              <a:t>Proposition 1 – Would some generators have greater scope to raise volatility of volatility under 100%RE?</a:t>
            </a:r>
          </a:p>
        </p:txBody>
      </p:sp>
      <p:graphicFrame>
        <p:nvGraphicFramePr>
          <p:cNvPr id="2" name="Chart 1">
            <a:extLst>
              <a:ext uri="{FF2B5EF4-FFF2-40B4-BE49-F238E27FC236}">
                <a16:creationId xmlns:a16="http://schemas.microsoft.com/office/drawing/2014/main" id="{B246B9C7-772D-4108-A111-5E2DB4EFDF91}"/>
              </a:ext>
            </a:extLst>
          </p:cNvPr>
          <p:cNvGraphicFramePr>
            <a:graphicFrameLocks/>
          </p:cNvGraphicFramePr>
          <p:nvPr>
            <p:extLst>
              <p:ext uri="{D42A27DB-BD31-4B8C-83A1-F6EECF244321}">
                <p14:modId xmlns:p14="http://schemas.microsoft.com/office/powerpoint/2010/main" val="387823452"/>
              </p:ext>
            </p:extLst>
          </p:nvPr>
        </p:nvGraphicFramePr>
        <p:xfrm>
          <a:off x="4533517" y="1049518"/>
          <a:ext cx="3600000" cy="25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8FAFA017-EA84-4D3A-BB36-57A249066C21}"/>
              </a:ext>
            </a:extLst>
          </p:cNvPr>
          <p:cNvGraphicFramePr>
            <a:graphicFrameLocks/>
          </p:cNvGraphicFramePr>
          <p:nvPr>
            <p:extLst>
              <p:ext uri="{D42A27DB-BD31-4B8C-83A1-F6EECF244321}">
                <p14:modId xmlns:p14="http://schemas.microsoft.com/office/powerpoint/2010/main" val="1152282450"/>
              </p:ext>
            </p:extLst>
          </p:nvPr>
        </p:nvGraphicFramePr>
        <p:xfrm>
          <a:off x="4533517" y="3569518"/>
          <a:ext cx="3600000" cy="2520000"/>
        </p:xfrm>
        <a:graphic>
          <a:graphicData uri="http://schemas.openxmlformats.org/drawingml/2006/chart">
            <c:chart xmlns:c="http://schemas.openxmlformats.org/drawingml/2006/chart" xmlns:r="http://schemas.openxmlformats.org/officeDocument/2006/relationships" r:id="rId3"/>
          </a:graphicData>
        </a:graphic>
      </p:graphicFrame>
      <p:pic>
        <p:nvPicPr>
          <p:cNvPr id="12" name="Picture 11">
            <a:extLst>
              <a:ext uri="{FF2B5EF4-FFF2-40B4-BE49-F238E27FC236}">
                <a16:creationId xmlns:a16="http://schemas.microsoft.com/office/drawing/2014/main" id="{BEAEC3CF-4C66-22E7-75C8-2C593EDFF5D5}"/>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542817" y="6089518"/>
            <a:ext cx="3581400" cy="266700"/>
          </a:xfrm>
          <a:prstGeom prst="rect">
            <a:avLst/>
          </a:prstGeom>
        </p:spPr>
      </p:pic>
      <p:sp>
        <p:nvSpPr>
          <p:cNvPr id="13" name="TextBox 12">
            <a:extLst>
              <a:ext uri="{FF2B5EF4-FFF2-40B4-BE49-F238E27FC236}">
                <a16:creationId xmlns:a16="http://schemas.microsoft.com/office/drawing/2014/main" id="{5CD62655-4F51-5969-87E3-A86F60538372}"/>
              </a:ext>
            </a:extLst>
          </p:cNvPr>
          <p:cNvSpPr txBox="1"/>
          <p:nvPr/>
        </p:nvSpPr>
        <p:spPr>
          <a:xfrm>
            <a:off x="7891999" y="1986353"/>
            <a:ext cx="1203960" cy="646331"/>
          </a:xfrm>
          <a:prstGeom prst="rect">
            <a:avLst/>
          </a:prstGeom>
          <a:noFill/>
        </p:spPr>
        <p:txBody>
          <a:bodyPr wrap="square" rtlCol="0">
            <a:spAutoFit/>
          </a:bodyPr>
          <a:lstStyle/>
          <a:p>
            <a:pPr algn="ctr"/>
            <a:r>
              <a:rPr lang="en-NZ" b="1"/>
              <a:t>0 to 100% </a:t>
            </a:r>
            <a:r>
              <a:rPr lang="en-NZ"/>
              <a:t>of time</a:t>
            </a:r>
          </a:p>
        </p:txBody>
      </p:sp>
      <p:sp>
        <p:nvSpPr>
          <p:cNvPr id="14" name="TextBox 13">
            <a:extLst>
              <a:ext uri="{FF2B5EF4-FFF2-40B4-BE49-F238E27FC236}">
                <a16:creationId xmlns:a16="http://schemas.microsoft.com/office/drawing/2014/main" id="{17751942-5F2A-C875-8B99-6E1EF19F7139}"/>
              </a:ext>
            </a:extLst>
          </p:cNvPr>
          <p:cNvSpPr txBox="1"/>
          <p:nvPr/>
        </p:nvSpPr>
        <p:spPr>
          <a:xfrm>
            <a:off x="7891999" y="4506353"/>
            <a:ext cx="1203960" cy="646331"/>
          </a:xfrm>
          <a:prstGeom prst="rect">
            <a:avLst/>
          </a:prstGeom>
          <a:noFill/>
        </p:spPr>
        <p:txBody>
          <a:bodyPr wrap="square" rtlCol="0">
            <a:spAutoFit/>
          </a:bodyPr>
          <a:lstStyle/>
          <a:p>
            <a:pPr algn="ctr"/>
            <a:r>
              <a:rPr lang="en-NZ" b="1"/>
              <a:t>0 to 10%</a:t>
            </a:r>
            <a:r>
              <a:rPr lang="en-NZ"/>
              <a:t> of time</a:t>
            </a:r>
          </a:p>
        </p:txBody>
      </p:sp>
    </p:spTree>
    <p:extLst>
      <p:ext uri="{BB962C8B-B14F-4D97-AF65-F5344CB8AC3E}">
        <p14:creationId xmlns:p14="http://schemas.microsoft.com/office/powerpoint/2010/main" val="1417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FC1234C9-3B2B-46C2-B374-CED0E8BA73EE}"/>
              </a:ext>
            </a:extLst>
          </p:cNvPr>
          <p:cNvGraphicFramePr>
            <a:graphicFrameLocks/>
          </p:cNvGraphicFramePr>
          <p:nvPr>
            <p:extLst>
              <p:ext uri="{D42A27DB-BD31-4B8C-83A1-F6EECF244321}">
                <p14:modId xmlns:p14="http://schemas.microsoft.com/office/powerpoint/2010/main" val="4150395766"/>
              </p:ext>
            </p:extLst>
          </p:nvPr>
        </p:nvGraphicFramePr>
        <p:xfrm>
          <a:off x="5169600" y="2304000"/>
          <a:ext cx="3240000" cy="367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00000000-0008-0000-0D00-00000A000000}"/>
              </a:ext>
            </a:extLst>
          </p:cNvPr>
          <p:cNvGraphicFramePr>
            <a:graphicFrameLocks/>
          </p:cNvGraphicFramePr>
          <p:nvPr>
            <p:extLst>
              <p:ext uri="{D42A27DB-BD31-4B8C-83A1-F6EECF244321}">
                <p14:modId xmlns:p14="http://schemas.microsoft.com/office/powerpoint/2010/main" val="3550108493"/>
              </p:ext>
            </p:extLst>
          </p:nvPr>
        </p:nvGraphicFramePr>
        <p:xfrm>
          <a:off x="1836000" y="2304000"/>
          <a:ext cx="3240000" cy="3672000"/>
        </p:xfrm>
        <a:graphic>
          <a:graphicData uri="http://schemas.openxmlformats.org/drawingml/2006/chart">
            <c:chart xmlns:c="http://schemas.openxmlformats.org/drawingml/2006/chart" xmlns:r="http://schemas.openxmlformats.org/officeDocument/2006/relationships" r:id="rId4"/>
          </a:graphicData>
        </a:graphic>
      </p:graphicFrame>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15</a:t>
            </a:fld>
            <a:endParaRPr lang="en-NZ"/>
          </a:p>
        </p:txBody>
      </p:sp>
      <p:pic>
        <p:nvPicPr>
          <p:cNvPr id="14" name="Picture 13">
            <a:extLst>
              <a:ext uri="{FF2B5EF4-FFF2-40B4-BE49-F238E27FC236}">
                <a16:creationId xmlns:a16="http://schemas.microsoft.com/office/drawing/2014/main" id="{4D6AAB99-94E8-1C2A-C13F-14F23DDFAC51}"/>
              </a:ext>
            </a:extLst>
          </p:cNvPr>
          <p:cNvPicPr>
            <a:picLocks noChangeAspect="1"/>
          </p:cNvPicPr>
          <p:nvPr/>
        </p:nvPicPr>
        <p:blipFill rotWithShape="1">
          <a:blip r:embed="rId5"/>
          <a:srcRect l="7123" t="69031" r="60313" b="24094"/>
          <a:stretch/>
        </p:blipFill>
        <p:spPr>
          <a:xfrm>
            <a:off x="3411012" y="6010399"/>
            <a:ext cx="3322839" cy="365125"/>
          </a:xfrm>
          <a:prstGeom prst="rect">
            <a:avLst/>
          </a:prstGeom>
        </p:spPr>
      </p:pic>
      <p:sp>
        <p:nvSpPr>
          <p:cNvPr id="6" name="TextBox 5">
            <a:extLst>
              <a:ext uri="{FF2B5EF4-FFF2-40B4-BE49-F238E27FC236}">
                <a16:creationId xmlns:a16="http://schemas.microsoft.com/office/drawing/2014/main" id="{28846F9F-8DD3-4281-54E4-779F9844F073}"/>
              </a:ext>
            </a:extLst>
          </p:cNvPr>
          <p:cNvSpPr txBox="1"/>
          <p:nvPr/>
        </p:nvSpPr>
        <p:spPr>
          <a:xfrm>
            <a:off x="1791319" y="2369994"/>
            <a:ext cx="3346315" cy="430887"/>
          </a:xfrm>
          <a:prstGeom prst="rect">
            <a:avLst/>
          </a:prstGeom>
          <a:solidFill>
            <a:schemeClr val="bg1"/>
          </a:solidFill>
        </p:spPr>
        <p:txBody>
          <a:bodyPr wrap="square" rtlCol="0">
            <a:spAutoFit/>
          </a:bodyPr>
          <a:lstStyle/>
          <a:p>
            <a:pPr algn="ctr"/>
            <a:r>
              <a:rPr lang="en-US" sz="1100"/>
              <a:t>Mean gross margin in each PDC scenario relative</a:t>
            </a:r>
          </a:p>
          <a:p>
            <a:pPr algn="ctr"/>
            <a:r>
              <a:rPr lang="en-US" sz="1100"/>
              <a:t> to mean gross margin in base PDC scenario</a:t>
            </a:r>
            <a:endParaRPr lang="en-NZ" sz="1100"/>
          </a:p>
        </p:txBody>
      </p:sp>
      <p:sp>
        <p:nvSpPr>
          <p:cNvPr id="7" name="TextBox 6">
            <a:extLst>
              <a:ext uri="{FF2B5EF4-FFF2-40B4-BE49-F238E27FC236}">
                <a16:creationId xmlns:a16="http://schemas.microsoft.com/office/drawing/2014/main" id="{518D9E35-CEBA-D58E-2BCB-F71F4BE89430}"/>
              </a:ext>
            </a:extLst>
          </p:cNvPr>
          <p:cNvSpPr txBox="1"/>
          <p:nvPr/>
        </p:nvSpPr>
        <p:spPr>
          <a:xfrm>
            <a:off x="5402094" y="2389168"/>
            <a:ext cx="3346315" cy="430887"/>
          </a:xfrm>
          <a:prstGeom prst="rect">
            <a:avLst/>
          </a:prstGeom>
          <a:solidFill>
            <a:schemeClr val="bg1"/>
          </a:solidFill>
        </p:spPr>
        <p:txBody>
          <a:bodyPr wrap="square" rtlCol="0">
            <a:spAutoFit/>
          </a:bodyPr>
          <a:lstStyle/>
          <a:p>
            <a:pPr algn="ctr"/>
            <a:r>
              <a:rPr lang="en-US" sz="1100"/>
              <a:t>Min risk gross margin in each PDC scenario relative</a:t>
            </a:r>
          </a:p>
          <a:p>
            <a:pPr algn="ctr"/>
            <a:r>
              <a:rPr lang="en-US" sz="1100"/>
              <a:t>to min risk gross margin in base PDC scenario</a:t>
            </a:r>
            <a:endParaRPr lang="en-NZ" sz="1100"/>
          </a:p>
        </p:txBody>
      </p:sp>
      <p:sp>
        <p:nvSpPr>
          <p:cNvPr id="8" name="TextBox 1">
            <a:extLst>
              <a:ext uri="{FF2B5EF4-FFF2-40B4-BE49-F238E27FC236}">
                <a16:creationId xmlns:a16="http://schemas.microsoft.com/office/drawing/2014/main" id="{E4F32EBB-4448-A5DB-7BDB-420A95DDB01F}"/>
              </a:ext>
            </a:extLst>
          </p:cNvPr>
          <p:cNvSpPr txBox="1"/>
          <p:nvPr/>
        </p:nvSpPr>
        <p:spPr>
          <a:xfrm>
            <a:off x="7139696" y="5201480"/>
            <a:ext cx="1068429" cy="43358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NZ" sz="2400"/>
              <a:t>2035</a:t>
            </a:r>
          </a:p>
        </p:txBody>
      </p:sp>
      <p:sp>
        <p:nvSpPr>
          <p:cNvPr id="9" name="TextBox 1">
            <a:extLst>
              <a:ext uri="{FF2B5EF4-FFF2-40B4-BE49-F238E27FC236}">
                <a16:creationId xmlns:a16="http://schemas.microsoft.com/office/drawing/2014/main" id="{BC0F161E-747F-4DA6-35C9-26990C9DF64B}"/>
              </a:ext>
            </a:extLst>
          </p:cNvPr>
          <p:cNvSpPr txBox="1"/>
          <p:nvPr/>
        </p:nvSpPr>
        <p:spPr>
          <a:xfrm>
            <a:off x="3450263" y="5196498"/>
            <a:ext cx="1068429" cy="43358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NZ" sz="2400"/>
              <a:t>2035</a:t>
            </a:r>
          </a:p>
        </p:txBody>
      </p:sp>
      <p:sp>
        <p:nvSpPr>
          <p:cNvPr id="17" name="TextBox 16">
            <a:extLst>
              <a:ext uri="{FF2B5EF4-FFF2-40B4-BE49-F238E27FC236}">
                <a16:creationId xmlns:a16="http://schemas.microsoft.com/office/drawing/2014/main" id="{5F190A80-C512-847E-480E-3B026CBB4BF3}"/>
              </a:ext>
            </a:extLst>
          </p:cNvPr>
          <p:cNvSpPr txBox="1"/>
          <p:nvPr/>
        </p:nvSpPr>
        <p:spPr>
          <a:xfrm>
            <a:off x="252919" y="1222934"/>
            <a:ext cx="8495490" cy="1200329"/>
          </a:xfrm>
          <a:prstGeom prst="rect">
            <a:avLst/>
          </a:prstGeom>
        </p:spPr>
        <p:txBody>
          <a:bodyPr vert="horz" lIns="68580" tIns="34290" rIns="68580" bIns="34290" rtlCol="0">
            <a:normAutofit/>
          </a:bodyPr>
          <a:lstStyle>
            <a:defPPr>
              <a:defRPr lang="en-US"/>
            </a:defPPr>
            <a:lvl1pPr marL="228600" indent="-228600">
              <a:lnSpc>
                <a:spcPct val="90000"/>
              </a:lnSpc>
              <a:spcBef>
                <a:spcPts val="1000"/>
              </a:spcBef>
              <a:buFont typeface="Arial" panose="020B0604020202020204" pitchFamily="34" charset="0"/>
              <a:buChar char="•"/>
              <a:defRPr sz="1500"/>
            </a:lvl1pPr>
            <a:lvl2pPr marL="447675" lvl="1" indent="-182563">
              <a:lnSpc>
                <a:spcPct val="90000"/>
              </a:lnSpc>
              <a:spcBef>
                <a:spcPts val="500"/>
              </a:spcBef>
              <a:buFont typeface="Arial" panose="020B0604020202020204" pitchFamily="34" charset="0"/>
              <a:buChar char="•"/>
              <a:defRPr sz="11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NZ"/>
              <a:t>Gross margins for larger </a:t>
            </a:r>
            <a:r>
              <a:rPr lang="en-NZ" err="1"/>
              <a:t>gencos</a:t>
            </a:r>
            <a:r>
              <a:rPr lang="en-NZ"/>
              <a:t> do not vary markedly across the different PDC scenarios</a:t>
            </a:r>
          </a:p>
          <a:p>
            <a:pPr lvl="1"/>
            <a:r>
              <a:rPr lang="en-NZ"/>
              <a:t>Gross margins for larger generators are similar in the base and less bang </a:t>
            </a:r>
            <a:r>
              <a:rPr lang="en-NZ" err="1"/>
              <a:t>bang</a:t>
            </a:r>
            <a:r>
              <a:rPr lang="en-NZ"/>
              <a:t> scenarios</a:t>
            </a:r>
          </a:p>
          <a:p>
            <a:pPr lvl="1"/>
            <a:r>
              <a:rPr lang="en-NZ"/>
              <a:t>Gross margins for larger generators under more bang </a:t>
            </a:r>
            <a:r>
              <a:rPr lang="en-NZ" err="1"/>
              <a:t>bang</a:t>
            </a:r>
            <a:r>
              <a:rPr lang="en-NZ"/>
              <a:t> PDC are higher than base PDC (especially for MRC and MRD) but not markedly so – furthermore the analysis assumes all </a:t>
            </a:r>
            <a:r>
              <a:rPr lang="en-NZ" err="1"/>
              <a:t>gencos</a:t>
            </a:r>
            <a:r>
              <a:rPr lang="en-NZ"/>
              <a:t> adopt similar offer strategies.  If CEN and GEN were more passive in their offers, the overall gain for MRC and MRD from more bang </a:t>
            </a:r>
            <a:r>
              <a:rPr lang="en-NZ" err="1"/>
              <a:t>bang</a:t>
            </a:r>
            <a:r>
              <a:rPr lang="en-NZ"/>
              <a:t> PDC would be smaller as it would be shared across generators.</a:t>
            </a:r>
          </a:p>
        </p:txBody>
      </p:sp>
      <p:sp>
        <p:nvSpPr>
          <p:cNvPr id="15" name="Title 2">
            <a:extLst>
              <a:ext uri="{FF2B5EF4-FFF2-40B4-BE49-F238E27FC236}">
                <a16:creationId xmlns:a16="http://schemas.microsoft.com/office/drawing/2014/main" id="{748A5CDD-F10A-A78F-3384-3371A88B8057}"/>
              </a:ext>
            </a:extLst>
          </p:cNvPr>
          <p:cNvSpPr>
            <a:spLocks noGrp="1"/>
          </p:cNvSpPr>
          <p:nvPr>
            <p:ph type="title"/>
          </p:nvPr>
        </p:nvSpPr>
        <p:spPr>
          <a:xfrm>
            <a:off x="457200" y="116632"/>
            <a:ext cx="8229600" cy="1143000"/>
          </a:xfrm>
        </p:spPr>
        <p:txBody>
          <a:bodyPr>
            <a:normAutofit/>
          </a:bodyPr>
          <a:lstStyle/>
          <a:p>
            <a:r>
              <a:rPr lang="en-NZ" sz="2400"/>
              <a:t>Proposition 2 – Would g</a:t>
            </a:r>
            <a:r>
              <a:rPr lang="en-NZ" sz="2400" b="0"/>
              <a:t>enerators with significant flexibility face much direct cost/disruption from raising volatility of volatility?</a:t>
            </a:r>
            <a:endParaRPr lang="en-NZ" sz="2400"/>
          </a:p>
        </p:txBody>
      </p:sp>
    </p:spTree>
    <p:extLst>
      <p:ext uri="{BB962C8B-B14F-4D97-AF65-F5344CB8AC3E}">
        <p14:creationId xmlns:p14="http://schemas.microsoft.com/office/powerpoint/2010/main" val="3155669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16</a:t>
            </a:fld>
            <a:endParaRPr lang="en-NZ"/>
          </a:p>
        </p:txBody>
      </p:sp>
      <p:sp>
        <p:nvSpPr>
          <p:cNvPr id="15" name="Title 2">
            <a:extLst>
              <a:ext uri="{FF2B5EF4-FFF2-40B4-BE49-F238E27FC236}">
                <a16:creationId xmlns:a16="http://schemas.microsoft.com/office/drawing/2014/main" id="{748A5CDD-F10A-A78F-3384-3371A88B8057}"/>
              </a:ext>
            </a:extLst>
          </p:cNvPr>
          <p:cNvSpPr>
            <a:spLocks noGrp="1"/>
          </p:cNvSpPr>
          <p:nvPr>
            <p:ph type="title"/>
          </p:nvPr>
        </p:nvSpPr>
        <p:spPr>
          <a:xfrm>
            <a:off x="457200" y="116632"/>
            <a:ext cx="8229600" cy="1143000"/>
          </a:xfrm>
        </p:spPr>
        <p:txBody>
          <a:bodyPr>
            <a:normAutofit/>
          </a:bodyPr>
          <a:lstStyle/>
          <a:p>
            <a:r>
              <a:rPr lang="en-NZ" sz="2400"/>
              <a:t>Proposition 2 – Would g</a:t>
            </a:r>
            <a:r>
              <a:rPr lang="en-NZ" sz="2400" b="0"/>
              <a:t>enerators with significant flexibility face much direct cost/disruption from raising volatility of volatility?</a:t>
            </a:r>
            <a:endParaRPr lang="en-NZ" sz="2400"/>
          </a:p>
        </p:txBody>
      </p:sp>
      <p:graphicFrame>
        <p:nvGraphicFramePr>
          <p:cNvPr id="7" name="Chart 6">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2058895746"/>
              </p:ext>
            </p:extLst>
          </p:nvPr>
        </p:nvGraphicFramePr>
        <p:xfrm>
          <a:off x="2136039" y="2591662"/>
          <a:ext cx="2941850" cy="17620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61A4DF9B-59AF-4490-A9FE-1ECED1186DC1}"/>
              </a:ext>
            </a:extLst>
          </p:cNvPr>
          <p:cNvGraphicFramePr>
            <a:graphicFrameLocks/>
          </p:cNvGraphicFramePr>
          <p:nvPr>
            <p:extLst>
              <p:ext uri="{D42A27DB-BD31-4B8C-83A1-F6EECF244321}">
                <p14:modId xmlns:p14="http://schemas.microsoft.com/office/powerpoint/2010/main" val="4067296151"/>
              </p:ext>
            </p:extLst>
          </p:nvPr>
        </p:nvGraphicFramePr>
        <p:xfrm>
          <a:off x="5709375" y="2590981"/>
          <a:ext cx="2950665" cy="176033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a:extLst>
              <a:ext uri="{FF2B5EF4-FFF2-40B4-BE49-F238E27FC236}">
                <a16:creationId xmlns:a16="http://schemas.microsoft.com/office/drawing/2014/main" id="{DC6C0956-7B23-4254-AABE-8AD6CACAA3D6}"/>
              </a:ext>
            </a:extLst>
          </p:cNvPr>
          <p:cNvGraphicFramePr>
            <a:graphicFrameLocks/>
          </p:cNvGraphicFramePr>
          <p:nvPr>
            <p:extLst>
              <p:ext uri="{D42A27DB-BD31-4B8C-83A1-F6EECF244321}">
                <p14:modId xmlns:p14="http://schemas.microsoft.com/office/powerpoint/2010/main" val="1418402241"/>
              </p:ext>
            </p:extLst>
          </p:nvPr>
        </p:nvGraphicFramePr>
        <p:xfrm>
          <a:off x="2133704" y="4254360"/>
          <a:ext cx="2930841" cy="175958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Chart 17">
            <a:extLst>
              <a:ext uri="{FF2B5EF4-FFF2-40B4-BE49-F238E27FC236}">
                <a16:creationId xmlns:a16="http://schemas.microsoft.com/office/drawing/2014/main" id="{FEAF2995-99DD-450D-8E9C-F5811D91D2B0}"/>
              </a:ext>
            </a:extLst>
          </p:cNvPr>
          <p:cNvGraphicFramePr>
            <a:graphicFrameLocks/>
          </p:cNvGraphicFramePr>
          <p:nvPr>
            <p:extLst>
              <p:ext uri="{D42A27DB-BD31-4B8C-83A1-F6EECF244321}">
                <p14:modId xmlns:p14="http://schemas.microsoft.com/office/powerpoint/2010/main" val="583837080"/>
              </p:ext>
            </p:extLst>
          </p:nvPr>
        </p:nvGraphicFramePr>
        <p:xfrm>
          <a:off x="5708320" y="4256063"/>
          <a:ext cx="2945690" cy="1763972"/>
        </p:xfrm>
        <a:graphic>
          <a:graphicData uri="http://schemas.openxmlformats.org/drawingml/2006/chart">
            <c:chart xmlns:c="http://schemas.openxmlformats.org/drawingml/2006/chart" xmlns:r="http://schemas.openxmlformats.org/officeDocument/2006/relationships" r:id="rId6"/>
          </a:graphicData>
        </a:graphic>
      </p:graphicFrame>
      <p:sp>
        <p:nvSpPr>
          <p:cNvPr id="20" name="TextBox 19">
            <a:extLst>
              <a:ext uri="{FF2B5EF4-FFF2-40B4-BE49-F238E27FC236}">
                <a16:creationId xmlns:a16="http://schemas.microsoft.com/office/drawing/2014/main" id="{B982F9F2-E89A-E589-0596-134FEDFED69B}"/>
              </a:ext>
            </a:extLst>
          </p:cNvPr>
          <p:cNvSpPr txBox="1"/>
          <p:nvPr/>
        </p:nvSpPr>
        <p:spPr>
          <a:xfrm>
            <a:off x="2605739" y="4327609"/>
            <a:ext cx="550151" cy="338554"/>
          </a:xfrm>
          <a:prstGeom prst="rect">
            <a:avLst/>
          </a:prstGeom>
          <a:noFill/>
        </p:spPr>
        <p:txBody>
          <a:bodyPr wrap="none" rtlCol="0">
            <a:spAutoFit/>
          </a:bodyPr>
          <a:lstStyle/>
          <a:p>
            <a:r>
              <a:rPr lang="en-NZ" sz="1600" b="1"/>
              <a:t>GEN</a:t>
            </a:r>
            <a:endParaRPr lang="en-NZ" b="1"/>
          </a:p>
        </p:txBody>
      </p:sp>
      <p:sp>
        <p:nvSpPr>
          <p:cNvPr id="21" name="TextBox 20">
            <a:extLst>
              <a:ext uri="{FF2B5EF4-FFF2-40B4-BE49-F238E27FC236}">
                <a16:creationId xmlns:a16="http://schemas.microsoft.com/office/drawing/2014/main" id="{227DF985-1E03-605E-F60B-45451EE37E25}"/>
              </a:ext>
            </a:extLst>
          </p:cNvPr>
          <p:cNvSpPr txBox="1"/>
          <p:nvPr/>
        </p:nvSpPr>
        <p:spPr>
          <a:xfrm>
            <a:off x="1917547" y="5942606"/>
            <a:ext cx="3414717" cy="261610"/>
          </a:xfrm>
          <a:prstGeom prst="rect">
            <a:avLst/>
          </a:prstGeom>
          <a:noFill/>
        </p:spPr>
        <p:txBody>
          <a:bodyPr wrap="none" rtlCol="0">
            <a:spAutoFit/>
          </a:bodyPr>
          <a:lstStyle/>
          <a:p>
            <a:r>
              <a:rPr lang="en-NZ" sz="1100" b="1">
                <a:solidFill>
                  <a:schemeClr val="accent3">
                    <a:lumMod val="75000"/>
                  </a:schemeClr>
                </a:solidFill>
              </a:rPr>
              <a:t>Percentage Generation (GWh) Contracted / Committed</a:t>
            </a:r>
          </a:p>
        </p:txBody>
      </p:sp>
      <p:sp>
        <p:nvSpPr>
          <p:cNvPr id="22" name="TextBox 21">
            <a:extLst>
              <a:ext uri="{FF2B5EF4-FFF2-40B4-BE49-F238E27FC236}">
                <a16:creationId xmlns:a16="http://schemas.microsoft.com/office/drawing/2014/main" id="{57E759DC-76EF-9852-EB17-91A9D6FDA3F6}"/>
              </a:ext>
            </a:extLst>
          </p:cNvPr>
          <p:cNvSpPr txBox="1"/>
          <p:nvPr/>
        </p:nvSpPr>
        <p:spPr>
          <a:xfrm>
            <a:off x="6223951" y="4341731"/>
            <a:ext cx="527709" cy="338554"/>
          </a:xfrm>
          <a:prstGeom prst="rect">
            <a:avLst/>
          </a:prstGeom>
          <a:noFill/>
        </p:spPr>
        <p:txBody>
          <a:bodyPr wrap="none" rtlCol="0">
            <a:spAutoFit/>
          </a:bodyPr>
          <a:lstStyle/>
          <a:p>
            <a:r>
              <a:rPr lang="en-NZ" sz="1600" b="1"/>
              <a:t>CEN</a:t>
            </a:r>
            <a:endParaRPr lang="en-NZ" b="1"/>
          </a:p>
        </p:txBody>
      </p:sp>
      <p:sp>
        <p:nvSpPr>
          <p:cNvPr id="23" name="TextBox 22">
            <a:extLst>
              <a:ext uri="{FF2B5EF4-FFF2-40B4-BE49-F238E27FC236}">
                <a16:creationId xmlns:a16="http://schemas.microsoft.com/office/drawing/2014/main" id="{0A5F8413-322A-23B1-AA65-E126DFCDB76B}"/>
              </a:ext>
            </a:extLst>
          </p:cNvPr>
          <p:cNvSpPr txBox="1"/>
          <p:nvPr/>
        </p:nvSpPr>
        <p:spPr>
          <a:xfrm>
            <a:off x="6203112" y="2695390"/>
            <a:ext cx="587148" cy="338554"/>
          </a:xfrm>
          <a:prstGeom prst="rect">
            <a:avLst/>
          </a:prstGeom>
          <a:noFill/>
        </p:spPr>
        <p:txBody>
          <a:bodyPr wrap="none" rtlCol="0">
            <a:spAutoFit/>
          </a:bodyPr>
          <a:lstStyle/>
          <a:p>
            <a:r>
              <a:rPr lang="en-NZ" sz="1600" b="1"/>
              <a:t>MRC</a:t>
            </a:r>
            <a:endParaRPr lang="en-NZ" b="1"/>
          </a:p>
        </p:txBody>
      </p:sp>
      <p:sp>
        <p:nvSpPr>
          <p:cNvPr id="24" name="TextBox 23">
            <a:extLst>
              <a:ext uri="{FF2B5EF4-FFF2-40B4-BE49-F238E27FC236}">
                <a16:creationId xmlns:a16="http://schemas.microsoft.com/office/drawing/2014/main" id="{18DAA8F9-02A4-79D0-4CBA-FEE96FE6A15F}"/>
              </a:ext>
            </a:extLst>
          </p:cNvPr>
          <p:cNvSpPr txBox="1"/>
          <p:nvPr/>
        </p:nvSpPr>
        <p:spPr>
          <a:xfrm>
            <a:off x="2605739" y="2678203"/>
            <a:ext cx="609462" cy="338554"/>
          </a:xfrm>
          <a:prstGeom prst="rect">
            <a:avLst/>
          </a:prstGeom>
          <a:noFill/>
        </p:spPr>
        <p:txBody>
          <a:bodyPr wrap="none" rtlCol="0">
            <a:spAutoFit/>
          </a:bodyPr>
          <a:lstStyle/>
          <a:p>
            <a:r>
              <a:rPr lang="en-NZ" sz="1600" b="1"/>
              <a:t>MRD</a:t>
            </a:r>
            <a:endParaRPr lang="en-NZ" b="1"/>
          </a:p>
        </p:txBody>
      </p:sp>
      <p:sp>
        <p:nvSpPr>
          <p:cNvPr id="28" name="TextBox 27">
            <a:extLst>
              <a:ext uri="{FF2B5EF4-FFF2-40B4-BE49-F238E27FC236}">
                <a16:creationId xmlns:a16="http://schemas.microsoft.com/office/drawing/2014/main" id="{8B032B10-8C69-C888-A826-E3C67524A804}"/>
              </a:ext>
            </a:extLst>
          </p:cNvPr>
          <p:cNvSpPr txBox="1"/>
          <p:nvPr/>
        </p:nvSpPr>
        <p:spPr>
          <a:xfrm>
            <a:off x="5498012" y="5942606"/>
            <a:ext cx="3414717" cy="261610"/>
          </a:xfrm>
          <a:prstGeom prst="rect">
            <a:avLst/>
          </a:prstGeom>
          <a:noFill/>
        </p:spPr>
        <p:txBody>
          <a:bodyPr wrap="none" rtlCol="0">
            <a:spAutoFit/>
          </a:bodyPr>
          <a:lstStyle/>
          <a:p>
            <a:r>
              <a:rPr lang="en-NZ" sz="1100" b="1">
                <a:solidFill>
                  <a:schemeClr val="accent3">
                    <a:lumMod val="75000"/>
                  </a:schemeClr>
                </a:solidFill>
              </a:rPr>
              <a:t>Percentage Generation (GWh) Contracted / Committed</a:t>
            </a:r>
          </a:p>
        </p:txBody>
      </p:sp>
      <p:sp>
        <p:nvSpPr>
          <p:cNvPr id="2" name="TextBox 1">
            <a:extLst>
              <a:ext uri="{FF2B5EF4-FFF2-40B4-BE49-F238E27FC236}">
                <a16:creationId xmlns:a16="http://schemas.microsoft.com/office/drawing/2014/main" id="{883C7FE8-551E-B779-B393-CE4E3CF93936}"/>
              </a:ext>
            </a:extLst>
          </p:cNvPr>
          <p:cNvSpPr txBox="1"/>
          <p:nvPr/>
        </p:nvSpPr>
        <p:spPr>
          <a:xfrm>
            <a:off x="267549" y="1229867"/>
            <a:ext cx="8495490" cy="1200329"/>
          </a:xfrm>
          <a:prstGeom prst="rect">
            <a:avLst/>
          </a:prstGeom>
        </p:spPr>
        <p:txBody>
          <a:bodyPr vert="horz" lIns="68580" tIns="34290" rIns="68580" bIns="34290" rtlCol="0">
            <a:normAutofit fontScale="92500" lnSpcReduction="10000"/>
          </a:bodyPr>
          <a:lstStyle>
            <a:defPPr>
              <a:defRPr lang="en-US"/>
            </a:defPPr>
            <a:lvl1pPr marL="228600" indent="-228600">
              <a:lnSpc>
                <a:spcPct val="90000"/>
              </a:lnSpc>
              <a:spcBef>
                <a:spcPts val="1000"/>
              </a:spcBef>
              <a:buFont typeface="Arial" panose="020B0604020202020204" pitchFamily="34" charset="0"/>
              <a:buChar char="•"/>
              <a:defRPr sz="1500"/>
            </a:lvl1pPr>
            <a:lvl2pPr marL="447675" lvl="1" indent="-182563">
              <a:lnSpc>
                <a:spcPct val="90000"/>
              </a:lnSpc>
              <a:spcBef>
                <a:spcPts val="500"/>
              </a:spcBef>
              <a:buFont typeface="Arial" panose="020B0604020202020204" pitchFamily="34" charset="0"/>
              <a:buChar char="•"/>
              <a:defRPr sz="11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NZ"/>
              <a:t>Contracting trade-offs for larger </a:t>
            </a:r>
            <a:r>
              <a:rPr lang="en-NZ" err="1"/>
              <a:t>gencos</a:t>
            </a:r>
            <a:r>
              <a:rPr lang="en-NZ"/>
              <a:t> appear relatively similar across PDC scenarios</a:t>
            </a:r>
          </a:p>
          <a:p>
            <a:pPr lvl="1"/>
            <a:r>
              <a:rPr lang="en-NZ"/>
              <a:t>Risk curves below show how much gross margin (at 5%ile level) changes if contract level is not at ‘optimal’ least risk position (i.e. where 5%ile gross margin is maximised). Peakier shapes indicate a greater loss of earnings for being away from optimal position.  Flat shapes indicate wider latitude for contracting (i.e. small expected sacrifice from being away from optimal position. Shapes are similar for each PDC (but vary across parties)</a:t>
            </a:r>
          </a:p>
          <a:p>
            <a:pPr lvl="1"/>
            <a:r>
              <a:rPr lang="en-NZ"/>
              <a:t>Vertical arrows between peaks of curves indicate how much min risk gross margin varies across PDCs.  Differences are small in all cases (~4% or less)</a:t>
            </a:r>
          </a:p>
          <a:p>
            <a:pPr lvl="1"/>
            <a:r>
              <a:rPr lang="en-NZ"/>
              <a:t>Horizontal arrows between peaks of curves shows how much a participant would need to alter its contract level (as % of mean generation output) to minimise its risk position depending on each PDC scenario.  Differences are relatively small (&lt;10%) in all cases.</a:t>
            </a:r>
          </a:p>
        </p:txBody>
      </p:sp>
      <p:sp>
        <p:nvSpPr>
          <p:cNvPr id="8" name="TextBox 7">
            <a:extLst>
              <a:ext uri="{FF2B5EF4-FFF2-40B4-BE49-F238E27FC236}">
                <a16:creationId xmlns:a16="http://schemas.microsoft.com/office/drawing/2014/main" id="{1C5C049E-8DFF-2D80-C61C-06DAE6B4E1DC}"/>
              </a:ext>
            </a:extLst>
          </p:cNvPr>
          <p:cNvSpPr txBox="1"/>
          <p:nvPr/>
        </p:nvSpPr>
        <p:spPr>
          <a:xfrm>
            <a:off x="168125" y="3033944"/>
            <a:ext cx="1643691" cy="2462213"/>
          </a:xfrm>
          <a:prstGeom prst="rect">
            <a:avLst/>
          </a:prstGeom>
          <a:noFill/>
        </p:spPr>
        <p:txBody>
          <a:bodyPr wrap="square">
            <a:spAutoFit/>
          </a:bodyPr>
          <a:lstStyle/>
          <a:p>
            <a:pPr lvl="1" algn="ctr"/>
            <a:r>
              <a:rPr lang="en-NZ" sz="1100" b="1">
                <a:solidFill>
                  <a:schemeClr val="tx1">
                    <a:lumMod val="50000"/>
                    <a:lumOff val="50000"/>
                  </a:schemeClr>
                </a:solidFill>
              </a:rPr>
              <a:t>Vertical axis shows the minimum expected gross margin (at 5%ile level) for each </a:t>
            </a:r>
            <a:r>
              <a:rPr lang="en-NZ" sz="1100" b="1" err="1">
                <a:solidFill>
                  <a:schemeClr val="tx1">
                    <a:lumMod val="50000"/>
                    <a:lumOff val="50000"/>
                  </a:schemeClr>
                </a:solidFill>
              </a:rPr>
              <a:t>genco</a:t>
            </a:r>
            <a:r>
              <a:rPr lang="en-NZ" sz="1100" b="1">
                <a:solidFill>
                  <a:schemeClr val="tx1">
                    <a:lumMod val="50000"/>
                    <a:lumOff val="50000"/>
                  </a:schemeClr>
                </a:solidFill>
              </a:rPr>
              <a:t>, expressed as % of gross earnings expected for the minimum risk contracting level in the base PDC scenario</a:t>
            </a:r>
          </a:p>
        </p:txBody>
      </p:sp>
      <p:pic>
        <p:nvPicPr>
          <p:cNvPr id="9" name="Picture 8">
            <a:extLst>
              <a:ext uri="{FF2B5EF4-FFF2-40B4-BE49-F238E27FC236}">
                <a16:creationId xmlns:a16="http://schemas.microsoft.com/office/drawing/2014/main" id="{FD10CD5E-44B3-698A-D741-83B4885E9459}"/>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5272083" y="6204216"/>
            <a:ext cx="3414717" cy="254287"/>
          </a:xfrm>
          <a:prstGeom prst="rect">
            <a:avLst/>
          </a:prstGeom>
        </p:spPr>
      </p:pic>
      <p:cxnSp>
        <p:nvCxnSpPr>
          <p:cNvPr id="19" name="Straight Arrow Connector 18">
            <a:extLst>
              <a:ext uri="{FF2B5EF4-FFF2-40B4-BE49-F238E27FC236}">
                <a16:creationId xmlns:a16="http://schemas.microsoft.com/office/drawing/2014/main" id="{1B484B78-9768-4685-AE2B-1B862742ED34}"/>
              </a:ext>
            </a:extLst>
          </p:cNvPr>
          <p:cNvCxnSpPr/>
          <p:nvPr/>
        </p:nvCxnSpPr>
        <p:spPr>
          <a:xfrm>
            <a:off x="3495040" y="3683813"/>
            <a:ext cx="329184"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D25A90B-AF23-CA74-F48D-FB1726DB4CDB}"/>
              </a:ext>
            </a:extLst>
          </p:cNvPr>
          <p:cNvSpPr txBox="1"/>
          <p:nvPr/>
        </p:nvSpPr>
        <p:spPr>
          <a:xfrm>
            <a:off x="3396704" y="3722536"/>
            <a:ext cx="644728" cy="215444"/>
          </a:xfrm>
          <a:prstGeom prst="rect">
            <a:avLst/>
          </a:prstGeom>
          <a:noFill/>
        </p:spPr>
        <p:txBody>
          <a:bodyPr wrap="none" rtlCol="0">
            <a:spAutoFit/>
          </a:bodyPr>
          <a:lstStyle/>
          <a:p>
            <a:r>
              <a:rPr lang="en-NZ" sz="800"/>
              <a:t>~5% points</a:t>
            </a:r>
          </a:p>
        </p:txBody>
      </p:sp>
      <p:cxnSp>
        <p:nvCxnSpPr>
          <p:cNvPr id="31" name="Straight Arrow Connector 30">
            <a:extLst>
              <a:ext uri="{FF2B5EF4-FFF2-40B4-BE49-F238E27FC236}">
                <a16:creationId xmlns:a16="http://schemas.microsoft.com/office/drawing/2014/main" id="{76B1D04E-AE94-1831-BFF4-CBFE31D89673}"/>
              </a:ext>
            </a:extLst>
          </p:cNvPr>
          <p:cNvCxnSpPr>
            <a:cxnSpLocks/>
          </p:cNvCxnSpPr>
          <p:nvPr/>
        </p:nvCxnSpPr>
        <p:spPr>
          <a:xfrm>
            <a:off x="7066280" y="3722536"/>
            <a:ext cx="495592"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309C6C7-5AD0-A7EB-5930-82ED2448B94B}"/>
              </a:ext>
            </a:extLst>
          </p:cNvPr>
          <p:cNvSpPr txBox="1"/>
          <p:nvPr/>
        </p:nvSpPr>
        <p:spPr>
          <a:xfrm>
            <a:off x="7007961" y="3819370"/>
            <a:ext cx="687983" cy="215444"/>
          </a:xfrm>
          <a:prstGeom prst="rect">
            <a:avLst/>
          </a:prstGeom>
          <a:noFill/>
        </p:spPr>
        <p:txBody>
          <a:bodyPr wrap="square" rtlCol="0">
            <a:spAutoFit/>
          </a:bodyPr>
          <a:lstStyle/>
          <a:p>
            <a:r>
              <a:rPr lang="en-NZ" sz="800"/>
              <a:t>~6% points</a:t>
            </a:r>
          </a:p>
        </p:txBody>
      </p:sp>
      <p:cxnSp>
        <p:nvCxnSpPr>
          <p:cNvPr id="36" name="Straight Arrow Connector 35">
            <a:extLst>
              <a:ext uri="{FF2B5EF4-FFF2-40B4-BE49-F238E27FC236}">
                <a16:creationId xmlns:a16="http://schemas.microsoft.com/office/drawing/2014/main" id="{8A2097F9-7FFE-9F04-D430-B42CDD4027C8}"/>
              </a:ext>
            </a:extLst>
          </p:cNvPr>
          <p:cNvCxnSpPr>
            <a:cxnSpLocks/>
          </p:cNvCxnSpPr>
          <p:nvPr/>
        </p:nvCxnSpPr>
        <p:spPr>
          <a:xfrm>
            <a:off x="3396704" y="5450584"/>
            <a:ext cx="64472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7EDC734D-3FAC-C6EE-9F9A-30F6AE713A45}"/>
              </a:ext>
            </a:extLst>
          </p:cNvPr>
          <p:cNvSpPr txBox="1"/>
          <p:nvPr/>
        </p:nvSpPr>
        <p:spPr>
          <a:xfrm>
            <a:off x="3480232" y="5481151"/>
            <a:ext cx="687983" cy="215444"/>
          </a:xfrm>
          <a:prstGeom prst="rect">
            <a:avLst/>
          </a:prstGeom>
          <a:noFill/>
        </p:spPr>
        <p:txBody>
          <a:bodyPr wrap="square" rtlCol="0">
            <a:spAutoFit/>
          </a:bodyPr>
          <a:lstStyle/>
          <a:p>
            <a:r>
              <a:rPr lang="en-NZ" sz="800"/>
              <a:t>~9% points</a:t>
            </a:r>
          </a:p>
        </p:txBody>
      </p:sp>
      <p:sp>
        <p:nvSpPr>
          <p:cNvPr id="41" name="TextBox 40">
            <a:extLst>
              <a:ext uri="{FF2B5EF4-FFF2-40B4-BE49-F238E27FC236}">
                <a16:creationId xmlns:a16="http://schemas.microsoft.com/office/drawing/2014/main" id="{52693BD7-FC86-5D9D-2301-62CEEDFCABBF}"/>
              </a:ext>
            </a:extLst>
          </p:cNvPr>
          <p:cNvSpPr txBox="1"/>
          <p:nvPr/>
        </p:nvSpPr>
        <p:spPr>
          <a:xfrm>
            <a:off x="7217880" y="5440682"/>
            <a:ext cx="687983" cy="215444"/>
          </a:xfrm>
          <a:prstGeom prst="rect">
            <a:avLst/>
          </a:prstGeom>
          <a:noFill/>
        </p:spPr>
        <p:txBody>
          <a:bodyPr wrap="square" rtlCol="0">
            <a:spAutoFit/>
          </a:bodyPr>
          <a:lstStyle/>
          <a:p>
            <a:r>
              <a:rPr lang="en-NZ" sz="800"/>
              <a:t>~2% points</a:t>
            </a:r>
          </a:p>
        </p:txBody>
      </p:sp>
      <p:cxnSp>
        <p:nvCxnSpPr>
          <p:cNvPr id="42" name="Straight Arrow Connector 41">
            <a:extLst>
              <a:ext uri="{FF2B5EF4-FFF2-40B4-BE49-F238E27FC236}">
                <a16:creationId xmlns:a16="http://schemas.microsoft.com/office/drawing/2014/main" id="{19FF2B37-52FC-769B-720F-EABFCA0CA316}"/>
              </a:ext>
            </a:extLst>
          </p:cNvPr>
          <p:cNvCxnSpPr>
            <a:cxnSpLocks/>
          </p:cNvCxnSpPr>
          <p:nvPr/>
        </p:nvCxnSpPr>
        <p:spPr>
          <a:xfrm flipV="1">
            <a:off x="4515294" y="3172208"/>
            <a:ext cx="0" cy="25679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95D088D2-12C9-5E96-39E7-21176F10911D}"/>
              </a:ext>
            </a:extLst>
          </p:cNvPr>
          <p:cNvSpPr txBox="1"/>
          <p:nvPr/>
        </p:nvSpPr>
        <p:spPr>
          <a:xfrm>
            <a:off x="4509119" y="3209583"/>
            <a:ext cx="360996" cy="215444"/>
          </a:xfrm>
          <a:prstGeom prst="rect">
            <a:avLst/>
          </a:prstGeom>
          <a:noFill/>
        </p:spPr>
        <p:txBody>
          <a:bodyPr wrap="none" rtlCol="0">
            <a:spAutoFit/>
          </a:bodyPr>
          <a:lstStyle/>
          <a:p>
            <a:r>
              <a:rPr lang="en-NZ" sz="800"/>
              <a:t>~3%</a:t>
            </a:r>
          </a:p>
        </p:txBody>
      </p:sp>
      <p:cxnSp>
        <p:nvCxnSpPr>
          <p:cNvPr id="47" name="Straight Arrow Connector 46">
            <a:extLst>
              <a:ext uri="{FF2B5EF4-FFF2-40B4-BE49-F238E27FC236}">
                <a16:creationId xmlns:a16="http://schemas.microsoft.com/office/drawing/2014/main" id="{6AAD9ED2-0BC9-9495-02B7-A37154CCDE72}"/>
              </a:ext>
            </a:extLst>
          </p:cNvPr>
          <p:cNvCxnSpPr>
            <a:cxnSpLocks/>
          </p:cNvCxnSpPr>
          <p:nvPr/>
        </p:nvCxnSpPr>
        <p:spPr>
          <a:xfrm flipV="1">
            <a:off x="4570916" y="4877358"/>
            <a:ext cx="0" cy="25679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E2A93DB5-55A3-FCF7-F566-6FE4EAD71FEF}"/>
              </a:ext>
            </a:extLst>
          </p:cNvPr>
          <p:cNvCxnSpPr>
            <a:cxnSpLocks/>
          </p:cNvCxnSpPr>
          <p:nvPr/>
        </p:nvCxnSpPr>
        <p:spPr>
          <a:xfrm flipV="1">
            <a:off x="8045636" y="3214355"/>
            <a:ext cx="0" cy="25679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32C80B3-FB07-7759-848C-D3E7129C48A6}"/>
              </a:ext>
            </a:extLst>
          </p:cNvPr>
          <p:cNvCxnSpPr>
            <a:cxnSpLocks/>
          </p:cNvCxnSpPr>
          <p:nvPr/>
        </p:nvCxnSpPr>
        <p:spPr>
          <a:xfrm flipV="1">
            <a:off x="8191941" y="4877358"/>
            <a:ext cx="0" cy="25679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11E5B73D-A5DC-DB44-9E41-D1DC2438E921}"/>
              </a:ext>
            </a:extLst>
          </p:cNvPr>
          <p:cNvSpPr txBox="1"/>
          <p:nvPr/>
        </p:nvSpPr>
        <p:spPr>
          <a:xfrm>
            <a:off x="4637233" y="4877358"/>
            <a:ext cx="360996" cy="215444"/>
          </a:xfrm>
          <a:prstGeom prst="rect">
            <a:avLst/>
          </a:prstGeom>
          <a:noFill/>
        </p:spPr>
        <p:txBody>
          <a:bodyPr wrap="none" rtlCol="0">
            <a:spAutoFit/>
          </a:bodyPr>
          <a:lstStyle/>
          <a:p>
            <a:r>
              <a:rPr lang="en-NZ" sz="800"/>
              <a:t>~3%</a:t>
            </a:r>
          </a:p>
        </p:txBody>
      </p:sp>
      <p:sp>
        <p:nvSpPr>
          <p:cNvPr id="53" name="TextBox 52">
            <a:extLst>
              <a:ext uri="{FF2B5EF4-FFF2-40B4-BE49-F238E27FC236}">
                <a16:creationId xmlns:a16="http://schemas.microsoft.com/office/drawing/2014/main" id="{8D9A4C25-8662-6B8B-BA9D-F43FEA660A57}"/>
              </a:ext>
            </a:extLst>
          </p:cNvPr>
          <p:cNvSpPr txBox="1"/>
          <p:nvPr/>
        </p:nvSpPr>
        <p:spPr>
          <a:xfrm>
            <a:off x="8151368" y="3209583"/>
            <a:ext cx="360996" cy="215444"/>
          </a:xfrm>
          <a:prstGeom prst="rect">
            <a:avLst/>
          </a:prstGeom>
          <a:noFill/>
        </p:spPr>
        <p:txBody>
          <a:bodyPr wrap="none" rtlCol="0">
            <a:spAutoFit/>
          </a:bodyPr>
          <a:lstStyle/>
          <a:p>
            <a:r>
              <a:rPr lang="en-NZ" sz="800"/>
              <a:t>~4%</a:t>
            </a:r>
          </a:p>
        </p:txBody>
      </p:sp>
      <p:sp>
        <p:nvSpPr>
          <p:cNvPr id="54" name="TextBox 53">
            <a:extLst>
              <a:ext uri="{FF2B5EF4-FFF2-40B4-BE49-F238E27FC236}">
                <a16:creationId xmlns:a16="http://schemas.microsoft.com/office/drawing/2014/main" id="{A5CE8C73-4D32-ECA7-4EA6-76C516BFA4AF}"/>
              </a:ext>
            </a:extLst>
          </p:cNvPr>
          <p:cNvSpPr txBox="1"/>
          <p:nvPr/>
        </p:nvSpPr>
        <p:spPr>
          <a:xfrm>
            <a:off x="8219784" y="4883891"/>
            <a:ext cx="360996" cy="215444"/>
          </a:xfrm>
          <a:prstGeom prst="rect">
            <a:avLst/>
          </a:prstGeom>
          <a:noFill/>
        </p:spPr>
        <p:txBody>
          <a:bodyPr wrap="none" rtlCol="0">
            <a:spAutoFit/>
          </a:bodyPr>
          <a:lstStyle/>
          <a:p>
            <a:r>
              <a:rPr lang="en-NZ" sz="800"/>
              <a:t>~1%</a:t>
            </a:r>
          </a:p>
        </p:txBody>
      </p:sp>
    </p:spTree>
    <p:extLst>
      <p:ext uri="{BB962C8B-B14F-4D97-AF65-F5344CB8AC3E}">
        <p14:creationId xmlns:p14="http://schemas.microsoft.com/office/powerpoint/2010/main" val="378532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RiskReward_2035_LBB">
            <a:extLst>
              <a:ext uri="{FF2B5EF4-FFF2-40B4-BE49-F238E27FC236}">
                <a16:creationId xmlns:a16="http://schemas.microsoft.com/office/drawing/2014/main" id="{00000000-0008-0000-0100-000004000000}"/>
              </a:ext>
            </a:extLst>
          </p:cNvPr>
          <p:cNvGraphicFramePr>
            <a:graphicFrameLocks/>
          </p:cNvGraphicFramePr>
          <p:nvPr>
            <p:extLst>
              <p:ext uri="{D42A27DB-BD31-4B8C-83A1-F6EECF244321}">
                <p14:modId xmlns:p14="http://schemas.microsoft.com/office/powerpoint/2010/main" val="1137703392"/>
              </p:ext>
            </p:extLst>
          </p:nvPr>
        </p:nvGraphicFramePr>
        <p:xfrm>
          <a:off x="1440000" y="3790800"/>
          <a:ext cx="3600000" cy="194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RiskReward_2035_Base">
            <a:extLst>
              <a:ext uri="{FF2B5EF4-FFF2-40B4-BE49-F238E27FC236}">
                <a16:creationId xmlns:a16="http://schemas.microsoft.com/office/drawing/2014/main" id="{00000000-0008-0000-0100-000020000000}"/>
              </a:ext>
            </a:extLst>
          </p:cNvPr>
          <p:cNvGraphicFramePr>
            <a:graphicFrameLocks/>
          </p:cNvGraphicFramePr>
          <p:nvPr>
            <p:extLst>
              <p:ext uri="{D42A27DB-BD31-4B8C-83A1-F6EECF244321}">
                <p14:modId xmlns:p14="http://schemas.microsoft.com/office/powerpoint/2010/main" val="3184934658"/>
              </p:ext>
            </p:extLst>
          </p:nvPr>
        </p:nvGraphicFramePr>
        <p:xfrm>
          <a:off x="5241600" y="3790800"/>
          <a:ext cx="3600000" cy="194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RiskReward_2020_LBB">
            <a:extLst>
              <a:ext uri="{FF2B5EF4-FFF2-40B4-BE49-F238E27FC236}">
                <a16:creationId xmlns:a16="http://schemas.microsoft.com/office/drawing/2014/main" id="{00000000-0008-0000-0100-000015000000}"/>
              </a:ext>
            </a:extLst>
          </p:cNvPr>
          <p:cNvGraphicFramePr>
            <a:graphicFrameLocks/>
          </p:cNvGraphicFramePr>
          <p:nvPr>
            <p:extLst>
              <p:ext uri="{D42A27DB-BD31-4B8C-83A1-F6EECF244321}">
                <p14:modId xmlns:p14="http://schemas.microsoft.com/office/powerpoint/2010/main" val="1179298107"/>
              </p:ext>
            </p:extLst>
          </p:nvPr>
        </p:nvGraphicFramePr>
        <p:xfrm>
          <a:off x="1440000" y="1872000"/>
          <a:ext cx="3600000" cy="1944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RiskReward_2020_Base">
            <a:extLst>
              <a:ext uri="{FF2B5EF4-FFF2-40B4-BE49-F238E27FC236}">
                <a16:creationId xmlns:a16="http://schemas.microsoft.com/office/drawing/2014/main" id="{00000000-0008-0000-0100-000023000000}"/>
              </a:ext>
            </a:extLst>
          </p:cNvPr>
          <p:cNvGraphicFramePr>
            <a:graphicFrameLocks/>
          </p:cNvGraphicFramePr>
          <p:nvPr>
            <p:extLst>
              <p:ext uri="{D42A27DB-BD31-4B8C-83A1-F6EECF244321}">
                <p14:modId xmlns:p14="http://schemas.microsoft.com/office/powerpoint/2010/main" val="986779556"/>
              </p:ext>
            </p:extLst>
          </p:nvPr>
        </p:nvGraphicFramePr>
        <p:xfrm>
          <a:off x="5241600" y="1872000"/>
          <a:ext cx="3600000" cy="1944000"/>
        </p:xfrm>
        <a:graphic>
          <a:graphicData uri="http://schemas.openxmlformats.org/drawingml/2006/chart">
            <c:chart xmlns:c="http://schemas.openxmlformats.org/drawingml/2006/chart" xmlns:r="http://schemas.openxmlformats.org/officeDocument/2006/relationships" r:id="rId6"/>
          </a:graphicData>
        </a:graphic>
      </p:graphicFrame>
      <p:cxnSp>
        <p:nvCxnSpPr>
          <p:cNvPr id="46" name="Straight Connector 45">
            <a:extLst>
              <a:ext uri="{FF2B5EF4-FFF2-40B4-BE49-F238E27FC236}">
                <a16:creationId xmlns:a16="http://schemas.microsoft.com/office/drawing/2014/main" id="{C83AB1DC-82BA-960F-02B1-CA169D2AC308}"/>
              </a:ext>
            </a:extLst>
          </p:cNvPr>
          <p:cNvCxnSpPr>
            <a:cxnSpLocks/>
          </p:cNvCxnSpPr>
          <p:nvPr/>
        </p:nvCxnSpPr>
        <p:spPr>
          <a:xfrm>
            <a:off x="426740" y="3816388"/>
            <a:ext cx="8553527" cy="200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17</a:t>
            </a:fld>
            <a:endParaRPr lang="en-NZ"/>
          </a:p>
        </p:txBody>
      </p:sp>
      <p:pic>
        <p:nvPicPr>
          <p:cNvPr id="28" name="Picture 27">
            <a:extLst>
              <a:ext uri="{FF2B5EF4-FFF2-40B4-BE49-F238E27FC236}">
                <a16:creationId xmlns:a16="http://schemas.microsoft.com/office/drawing/2014/main" id="{E6028D14-8AC2-8B24-DB1F-F2AD2CA7A8CC}"/>
              </a:ext>
            </a:extLst>
          </p:cNvPr>
          <p:cNvPicPr>
            <a:picLocks noChangeAspect="1"/>
          </p:cNvPicPr>
          <p:nvPr/>
        </p:nvPicPr>
        <p:blipFill rotWithShape="1">
          <a:blip r:embed="rId7"/>
          <a:srcRect l="16708" t="70728" r="14866" b="4862"/>
          <a:stretch/>
        </p:blipFill>
        <p:spPr>
          <a:xfrm>
            <a:off x="4180259" y="6113341"/>
            <a:ext cx="4555382" cy="291352"/>
          </a:xfrm>
          <a:prstGeom prst="rect">
            <a:avLst/>
          </a:prstGeom>
        </p:spPr>
      </p:pic>
      <p:sp>
        <p:nvSpPr>
          <p:cNvPr id="29" name="TextBox 28">
            <a:extLst>
              <a:ext uri="{FF2B5EF4-FFF2-40B4-BE49-F238E27FC236}">
                <a16:creationId xmlns:a16="http://schemas.microsoft.com/office/drawing/2014/main" id="{2091967C-5777-2FC0-67C5-6D1C0D19264D}"/>
              </a:ext>
            </a:extLst>
          </p:cNvPr>
          <p:cNvSpPr txBox="1"/>
          <p:nvPr/>
        </p:nvSpPr>
        <p:spPr>
          <a:xfrm>
            <a:off x="282563" y="4718654"/>
            <a:ext cx="601447" cy="338554"/>
          </a:xfrm>
          <a:prstGeom prst="rect">
            <a:avLst/>
          </a:prstGeom>
          <a:noFill/>
        </p:spPr>
        <p:txBody>
          <a:bodyPr wrap="none" rtlCol="0">
            <a:spAutoFit/>
          </a:bodyPr>
          <a:lstStyle/>
          <a:p>
            <a:r>
              <a:rPr lang="en-NZ" sz="1600" b="1"/>
              <a:t>2035</a:t>
            </a:r>
            <a:endParaRPr lang="en-NZ" b="1"/>
          </a:p>
        </p:txBody>
      </p:sp>
      <p:sp>
        <p:nvSpPr>
          <p:cNvPr id="30" name="TextBox 29">
            <a:extLst>
              <a:ext uri="{FF2B5EF4-FFF2-40B4-BE49-F238E27FC236}">
                <a16:creationId xmlns:a16="http://schemas.microsoft.com/office/drawing/2014/main" id="{ECFFC097-6C78-C19D-5E8A-4ECC099D7841}"/>
              </a:ext>
            </a:extLst>
          </p:cNvPr>
          <p:cNvSpPr txBox="1"/>
          <p:nvPr/>
        </p:nvSpPr>
        <p:spPr>
          <a:xfrm>
            <a:off x="135293" y="2798228"/>
            <a:ext cx="1104390" cy="584775"/>
          </a:xfrm>
          <a:prstGeom prst="rect">
            <a:avLst/>
          </a:prstGeom>
          <a:noFill/>
        </p:spPr>
        <p:txBody>
          <a:bodyPr wrap="square" rtlCol="0">
            <a:spAutoFit/>
          </a:bodyPr>
          <a:lstStyle/>
          <a:p>
            <a:pPr algn="ctr"/>
            <a:r>
              <a:rPr lang="en-NZ" sz="1600" b="1"/>
              <a:t>Simulated historical</a:t>
            </a:r>
          </a:p>
        </p:txBody>
      </p:sp>
      <p:pic>
        <p:nvPicPr>
          <p:cNvPr id="34" name="Picture 33">
            <a:extLst>
              <a:ext uri="{FF2B5EF4-FFF2-40B4-BE49-F238E27FC236}">
                <a16:creationId xmlns:a16="http://schemas.microsoft.com/office/drawing/2014/main" id="{3648E7DC-D17D-9407-03AB-7C0DFB374EAE}"/>
              </a:ext>
            </a:extLst>
          </p:cNvPr>
          <p:cNvPicPr>
            <a:picLocks noChangeAspect="1"/>
          </p:cNvPicPr>
          <p:nvPr/>
        </p:nvPicPr>
        <p:blipFill rotWithShape="1">
          <a:blip r:embed="rId8"/>
          <a:srcRect t="88008"/>
          <a:stretch/>
        </p:blipFill>
        <p:spPr>
          <a:xfrm>
            <a:off x="1438119" y="5666400"/>
            <a:ext cx="3712786" cy="258808"/>
          </a:xfrm>
          <a:prstGeom prst="rect">
            <a:avLst/>
          </a:prstGeom>
        </p:spPr>
      </p:pic>
      <p:pic>
        <p:nvPicPr>
          <p:cNvPr id="35" name="Picture 34">
            <a:extLst>
              <a:ext uri="{FF2B5EF4-FFF2-40B4-BE49-F238E27FC236}">
                <a16:creationId xmlns:a16="http://schemas.microsoft.com/office/drawing/2014/main" id="{CF05E751-0BDF-C659-F478-F3ABC6B5106B}"/>
              </a:ext>
            </a:extLst>
          </p:cNvPr>
          <p:cNvPicPr>
            <a:picLocks noChangeAspect="1"/>
          </p:cNvPicPr>
          <p:nvPr/>
        </p:nvPicPr>
        <p:blipFill rotWithShape="1">
          <a:blip r:embed="rId8"/>
          <a:srcRect t="88008"/>
          <a:stretch/>
        </p:blipFill>
        <p:spPr>
          <a:xfrm>
            <a:off x="5267481" y="5666400"/>
            <a:ext cx="3712786" cy="258808"/>
          </a:xfrm>
          <a:prstGeom prst="rect">
            <a:avLst/>
          </a:prstGeom>
        </p:spPr>
      </p:pic>
      <p:sp>
        <p:nvSpPr>
          <p:cNvPr id="2" name="TextBox 1">
            <a:extLst>
              <a:ext uri="{FF2B5EF4-FFF2-40B4-BE49-F238E27FC236}">
                <a16:creationId xmlns:a16="http://schemas.microsoft.com/office/drawing/2014/main" id="{8FAAF12B-CF98-37D8-D6F1-074E44F445E7}"/>
              </a:ext>
            </a:extLst>
          </p:cNvPr>
          <p:cNvSpPr txBox="1"/>
          <p:nvPr/>
        </p:nvSpPr>
        <p:spPr>
          <a:xfrm>
            <a:off x="3212291" y="5807800"/>
            <a:ext cx="1870634" cy="338554"/>
          </a:xfrm>
          <a:prstGeom prst="rect">
            <a:avLst/>
          </a:prstGeom>
          <a:noFill/>
        </p:spPr>
        <p:txBody>
          <a:bodyPr wrap="square" rtlCol="0">
            <a:spAutoFit/>
          </a:bodyPr>
          <a:lstStyle/>
          <a:p>
            <a:pPr algn="r"/>
            <a:r>
              <a:rPr lang="en-US" sz="800"/>
              <a:t>Cashflow at risk (expected reduction in mean gross margin at 5% risk level)</a:t>
            </a:r>
            <a:endParaRPr lang="en-NZ" sz="800"/>
          </a:p>
        </p:txBody>
      </p:sp>
      <p:sp>
        <p:nvSpPr>
          <p:cNvPr id="3" name="TextBox 2">
            <a:extLst>
              <a:ext uri="{FF2B5EF4-FFF2-40B4-BE49-F238E27FC236}">
                <a16:creationId xmlns:a16="http://schemas.microsoft.com/office/drawing/2014/main" id="{169E90C7-7409-0137-1727-D799FA981A79}"/>
              </a:ext>
            </a:extLst>
          </p:cNvPr>
          <p:cNvSpPr txBox="1"/>
          <p:nvPr/>
        </p:nvSpPr>
        <p:spPr>
          <a:xfrm>
            <a:off x="7042270" y="5802225"/>
            <a:ext cx="1870634" cy="338554"/>
          </a:xfrm>
          <a:prstGeom prst="rect">
            <a:avLst/>
          </a:prstGeom>
          <a:noFill/>
        </p:spPr>
        <p:txBody>
          <a:bodyPr wrap="square" rtlCol="0">
            <a:spAutoFit/>
          </a:bodyPr>
          <a:lstStyle/>
          <a:p>
            <a:pPr algn="r"/>
            <a:r>
              <a:rPr lang="en-US" sz="800"/>
              <a:t>Cashflow at risk (expected reduction in mean gross margin at 5% risk level)</a:t>
            </a:r>
            <a:endParaRPr lang="en-NZ" sz="800"/>
          </a:p>
        </p:txBody>
      </p:sp>
      <p:sp>
        <p:nvSpPr>
          <p:cNvPr id="6" name="TextBox 5">
            <a:extLst>
              <a:ext uri="{FF2B5EF4-FFF2-40B4-BE49-F238E27FC236}">
                <a16:creationId xmlns:a16="http://schemas.microsoft.com/office/drawing/2014/main" id="{B1A17033-B2C2-AFCD-BA46-BB790E318AA5}"/>
              </a:ext>
            </a:extLst>
          </p:cNvPr>
          <p:cNvSpPr txBox="1"/>
          <p:nvPr/>
        </p:nvSpPr>
        <p:spPr>
          <a:xfrm>
            <a:off x="886009" y="1905403"/>
            <a:ext cx="601447" cy="830997"/>
          </a:xfrm>
          <a:prstGeom prst="rect">
            <a:avLst/>
          </a:prstGeom>
          <a:noFill/>
        </p:spPr>
        <p:txBody>
          <a:bodyPr wrap="square" rtlCol="0">
            <a:spAutoFit/>
          </a:bodyPr>
          <a:lstStyle/>
          <a:p>
            <a:pPr algn="r"/>
            <a:r>
              <a:rPr lang="en-US" sz="800"/>
              <a:t>Mean gross margin </a:t>
            </a:r>
          </a:p>
          <a:p>
            <a:pPr algn="r"/>
            <a:r>
              <a:rPr lang="en-US" sz="800"/>
              <a:t>relative to base PDC</a:t>
            </a:r>
            <a:endParaRPr lang="en-NZ" sz="800"/>
          </a:p>
        </p:txBody>
      </p:sp>
      <p:sp>
        <p:nvSpPr>
          <p:cNvPr id="7" name="TextBox 6">
            <a:extLst>
              <a:ext uri="{FF2B5EF4-FFF2-40B4-BE49-F238E27FC236}">
                <a16:creationId xmlns:a16="http://schemas.microsoft.com/office/drawing/2014/main" id="{E38B0382-34A9-BCFE-5B64-CF3442A296C8}"/>
              </a:ext>
            </a:extLst>
          </p:cNvPr>
          <p:cNvSpPr txBox="1"/>
          <p:nvPr/>
        </p:nvSpPr>
        <p:spPr>
          <a:xfrm>
            <a:off x="863936" y="3816388"/>
            <a:ext cx="601447" cy="830997"/>
          </a:xfrm>
          <a:prstGeom prst="rect">
            <a:avLst/>
          </a:prstGeom>
          <a:noFill/>
        </p:spPr>
        <p:txBody>
          <a:bodyPr wrap="square" rtlCol="0">
            <a:spAutoFit/>
          </a:bodyPr>
          <a:lstStyle/>
          <a:p>
            <a:pPr algn="r"/>
            <a:r>
              <a:rPr lang="en-US" sz="800"/>
              <a:t>Mean gross margin </a:t>
            </a:r>
          </a:p>
          <a:p>
            <a:pPr algn="r"/>
            <a:r>
              <a:rPr lang="en-US" sz="800"/>
              <a:t>relative to base PDC</a:t>
            </a:r>
            <a:endParaRPr lang="en-NZ" sz="800"/>
          </a:p>
        </p:txBody>
      </p:sp>
      <p:cxnSp>
        <p:nvCxnSpPr>
          <p:cNvPr id="11" name="Straight Arrow Connector 10">
            <a:extLst>
              <a:ext uri="{FF2B5EF4-FFF2-40B4-BE49-F238E27FC236}">
                <a16:creationId xmlns:a16="http://schemas.microsoft.com/office/drawing/2014/main" id="{69677C0D-B07E-6E46-2B1D-873826838542}"/>
              </a:ext>
            </a:extLst>
          </p:cNvPr>
          <p:cNvCxnSpPr>
            <a:cxnSpLocks/>
          </p:cNvCxnSpPr>
          <p:nvPr/>
        </p:nvCxnSpPr>
        <p:spPr>
          <a:xfrm>
            <a:off x="3368728" y="3064652"/>
            <a:ext cx="572558" cy="1410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9DD6C98-05CF-74FA-35AC-A3BE3B231CED}"/>
              </a:ext>
            </a:extLst>
          </p:cNvPr>
          <p:cNvCxnSpPr>
            <a:cxnSpLocks/>
          </p:cNvCxnSpPr>
          <p:nvPr/>
        </p:nvCxnSpPr>
        <p:spPr>
          <a:xfrm flipH="1">
            <a:off x="2694194" y="3064652"/>
            <a:ext cx="11132" cy="14821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95A00EB-5591-96EC-868F-5325293424CD}"/>
              </a:ext>
            </a:extLst>
          </p:cNvPr>
          <p:cNvSpPr txBox="1"/>
          <p:nvPr/>
        </p:nvSpPr>
        <p:spPr>
          <a:xfrm>
            <a:off x="457200" y="1067278"/>
            <a:ext cx="7875567" cy="646331"/>
          </a:xfrm>
          <a:prstGeom prst="rect">
            <a:avLst/>
          </a:prstGeom>
          <a:noFill/>
        </p:spPr>
        <p:txBody>
          <a:bodyPr wrap="square" rtlCol="0">
            <a:spAutoFit/>
          </a:bodyPr>
          <a:lstStyle/>
          <a:p>
            <a:r>
              <a:rPr lang="en-US" sz="1200"/>
              <a:t>Dots indicate expected risk/reward outcome for each participant if they sell sufficient contracts to minimise risk at 5% level.  Wind and solar developers assumed to sell baseload swaps.  See earlier slide for portfolio assumptions for other participants. Contracts assumed to trade at zero premium/discount to expected value.</a:t>
            </a:r>
            <a:endParaRPr lang="en-NZ" sz="1200"/>
          </a:p>
        </p:txBody>
      </p:sp>
      <p:sp>
        <p:nvSpPr>
          <p:cNvPr id="27" name="Rectangle: Rounded Corners 26">
            <a:extLst>
              <a:ext uri="{FF2B5EF4-FFF2-40B4-BE49-F238E27FC236}">
                <a16:creationId xmlns:a16="http://schemas.microsoft.com/office/drawing/2014/main" id="{199636EB-C7DF-B4B6-0B05-8160BF5C2957}"/>
              </a:ext>
            </a:extLst>
          </p:cNvPr>
          <p:cNvSpPr/>
          <p:nvPr/>
        </p:nvSpPr>
        <p:spPr>
          <a:xfrm>
            <a:off x="2246522" y="3429000"/>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major hydro </a:t>
            </a:r>
            <a:r>
              <a:rPr lang="en-US" sz="800" err="1">
                <a:solidFill>
                  <a:schemeClr val="tx1"/>
                </a:solidFill>
              </a:rPr>
              <a:t>gencos</a:t>
            </a:r>
            <a:r>
              <a:rPr lang="en-US" sz="800">
                <a:solidFill>
                  <a:schemeClr val="tx1"/>
                </a:solidFill>
              </a:rPr>
              <a:t> shows little % change in 2035</a:t>
            </a:r>
            <a:endParaRPr lang="en-NZ" sz="800">
              <a:solidFill>
                <a:schemeClr val="tx1"/>
              </a:solidFill>
            </a:endParaRPr>
          </a:p>
        </p:txBody>
      </p:sp>
      <p:sp>
        <p:nvSpPr>
          <p:cNvPr id="9" name="Rectangle: Rounded Corners 8">
            <a:extLst>
              <a:ext uri="{FF2B5EF4-FFF2-40B4-BE49-F238E27FC236}">
                <a16:creationId xmlns:a16="http://schemas.microsoft.com/office/drawing/2014/main" id="{219E748B-5094-6535-B4FA-F1E1A37E507C}"/>
              </a:ext>
            </a:extLst>
          </p:cNvPr>
          <p:cNvSpPr/>
          <p:nvPr/>
        </p:nvSpPr>
        <p:spPr>
          <a:xfrm>
            <a:off x="3368728" y="3178684"/>
            <a:ext cx="1382046" cy="945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independent solar and wind generators increases in 2035, especially wind, and is higher than for flexible parties.</a:t>
            </a:r>
            <a:endParaRPr lang="en-NZ" sz="800">
              <a:solidFill>
                <a:schemeClr val="tx1"/>
              </a:solidFill>
            </a:endParaRPr>
          </a:p>
        </p:txBody>
      </p:sp>
      <p:cxnSp>
        <p:nvCxnSpPr>
          <p:cNvPr id="38" name="Straight Arrow Connector 37">
            <a:extLst>
              <a:ext uri="{FF2B5EF4-FFF2-40B4-BE49-F238E27FC236}">
                <a16:creationId xmlns:a16="http://schemas.microsoft.com/office/drawing/2014/main" id="{AB679404-5533-BA37-35FE-007FD6465768}"/>
              </a:ext>
            </a:extLst>
          </p:cNvPr>
          <p:cNvCxnSpPr>
            <a:cxnSpLocks/>
          </p:cNvCxnSpPr>
          <p:nvPr/>
        </p:nvCxnSpPr>
        <p:spPr>
          <a:xfrm>
            <a:off x="7392946" y="3087079"/>
            <a:ext cx="572558" cy="1410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D9BFEE3-9EBA-F6A4-D52F-E1341162A5B0}"/>
              </a:ext>
            </a:extLst>
          </p:cNvPr>
          <p:cNvCxnSpPr>
            <a:cxnSpLocks/>
          </p:cNvCxnSpPr>
          <p:nvPr/>
        </p:nvCxnSpPr>
        <p:spPr>
          <a:xfrm flipH="1">
            <a:off x="6718412" y="3087079"/>
            <a:ext cx="11132" cy="14821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Rounded Corners 39">
            <a:extLst>
              <a:ext uri="{FF2B5EF4-FFF2-40B4-BE49-F238E27FC236}">
                <a16:creationId xmlns:a16="http://schemas.microsoft.com/office/drawing/2014/main" id="{0DBD5A67-3126-AC93-156B-9234CC3D7582}"/>
              </a:ext>
            </a:extLst>
          </p:cNvPr>
          <p:cNvSpPr/>
          <p:nvPr/>
        </p:nvSpPr>
        <p:spPr>
          <a:xfrm>
            <a:off x="6270740" y="3451427"/>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major hydro </a:t>
            </a:r>
            <a:r>
              <a:rPr lang="en-US" sz="800" err="1">
                <a:solidFill>
                  <a:schemeClr val="tx1"/>
                </a:solidFill>
              </a:rPr>
              <a:t>gencos</a:t>
            </a:r>
            <a:r>
              <a:rPr lang="en-US" sz="800">
                <a:solidFill>
                  <a:schemeClr val="tx1"/>
                </a:solidFill>
              </a:rPr>
              <a:t> shows little % change in 2035</a:t>
            </a:r>
            <a:endParaRPr lang="en-NZ" sz="800">
              <a:solidFill>
                <a:schemeClr val="tx1"/>
              </a:solidFill>
            </a:endParaRPr>
          </a:p>
        </p:txBody>
      </p:sp>
      <p:sp>
        <p:nvSpPr>
          <p:cNvPr id="31" name="TextBox 30">
            <a:extLst>
              <a:ext uri="{FF2B5EF4-FFF2-40B4-BE49-F238E27FC236}">
                <a16:creationId xmlns:a16="http://schemas.microsoft.com/office/drawing/2014/main" id="{0A857621-3368-C58C-7F04-3F9A72E64D65}"/>
              </a:ext>
            </a:extLst>
          </p:cNvPr>
          <p:cNvSpPr txBox="1"/>
          <p:nvPr/>
        </p:nvSpPr>
        <p:spPr>
          <a:xfrm>
            <a:off x="3565779" y="2028918"/>
            <a:ext cx="1265090" cy="338554"/>
          </a:xfrm>
          <a:prstGeom prst="rect">
            <a:avLst/>
          </a:prstGeom>
          <a:solidFill>
            <a:schemeClr val="bg1"/>
          </a:solidFill>
        </p:spPr>
        <p:txBody>
          <a:bodyPr wrap="none" rtlCol="0">
            <a:spAutoFit/>
          </a:bodyPr>
          <a:lstStyle/>
          <a:p>
            <a:pPr algn="ctr"/>
            <a:r>
              <a:rPr lang="en-NZ" sz="1600" b="1"/>
              <a:t>PDC: Less BB</a:t>
            </a:r>
          </a:p>
        </p:txBody>
      </p:sp>
      <p:sp>
        <p:nvSpPr>
          <p:cNvPr id="32" name="TextBox 31">
            <a:extLst>
              <a:ext uri="{FF2B5EF4-FFF2-40B4-BE49-F238E27FC236}">
                <a16:creationId xmlns:a16="http://schemas.microsoft.com/office/drawing/2014/main" id="{7F9729EC-BA2B-1522-CC13-9CD59641E0C5}"/>
              </a:ext>
            </a:extLst>
          </p:cNvPr>
          <p:cNvSpPr txBox="1"/>
          <p:nvPr/>
        </p:nvSpPr>
        <p:spPr>
          <a:xfrm>
            <a:off x="7350387" y="2037242"/>
            <a:ext cx="1313180" cy="338554"/>
          </a:xfrm>
          <a:prstGeom prst="rect">
            <a:avLst/>
          </a:prstGeom>
          <a:solidFill>
            <a:schemeClr val="bg1"/>
          </a:solidFill>
        </p:spPr>
        <p:txBody>
          <a:bodyPr wrap="none" rtlCol="0">
            <a:spAutoFit/>
          </a:bodyPr>
          <a:lstStyle/>
          <a:p>
            <a:r>
              <a:rPr lang="en-NZ" sz="1600" b="1"/>
              <a:t>PDC: Base BB</a:t>
            </a:r>
          </a:p>
        </p:txBody>
      </p:sp>
      <p:sp>
        <p:nvSpPr>
          <p:cNvPr id="13" name="Title 2">
            <a:extLst>
              <a:ext uri="{FF2B5EF4-FFF2-40B4-BE49-F238E27FC236}">
                <a16:creationId xmlns:a16="http://schemas.microsoft.com/office/drawing/2014/main" id="{AB9C3C9B-9583-684B-2763-AE5BDC3334EC}"/>
              </a:ext>
            </a:extLst>
          </p:cNvPr>
          <p:cNvSpPr>
            <a:spLocks noGrp="1"/>
          </p:cNvSpPr>
          <p:nvPr>
            <p:ph type="title"/>
          </p:nvPr>
        </p:nvSpPr>
        <p:spPr>
          <a:xfrm>
            <a:off x="457200" y="116632"/>
            <a:ext cx="8229600" cy="1143000"/>
          </a:xfrm>
        </p:spPr>
        <p:txBody>
          <a:bodyPr>
            <a:normAutofit/>
          </a:bodyPr>
          <a:lstStyle/>
          <a:p>
            <a:r>
              <a:rPr lang="en-NZ" sz="2400"/>
              <a:t>Proposition 3 – Would p</a:t>
            </a:r>
            <a:r>
              <a:rPr lang="en-NZ" sz="2400" b="0"/>
              <a:t>otential new entrant intermittent generators be deterred if there is significant volatility of volatility?</a:t>
            </a:r>
            <a:endParaRPr lang="en-NZ" sz="2400"/>
          </a:p>
        </p:txBody>
      </p:sp>
      <p:sp>
        <p:nvSpPr>
          <p:cNvPr id="8" name="Rectangle: Rounded Corners 7">
            <a:extLst>
              <a:ext uri="{FF2B5EF4-FFF2-40B4-BE49-F238E27FC236}">
                <a16:creationId xmlns:a16="http://schemas.microsoft.com/office/drawing/2014/main" id="{BCDFC2B7-4A1C-FA88-BE2D-32DA625B84EA}"/>
              </a:ext>
            </a:extLst>
          </p:cNvPr>
          <p:cNvSpPr/>
          <p:nvPr/>
        </p:nvSpPr>
        <p:spPr>
          <a:xfrm>
            <a:off x="7311524" y="3178684"/>
            <a:ext cx="1424117" cy="945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independent solar and wind generators increases in 2035, especially wind, and is higher than for flexible parties.</a:t>
            </a:r>
            <a:endParaRPr lang="en-NZ" sz="800">
              <a:solidFill>
                <a:schemeClr val="tx1"/>
              </a:solidFill>
            </a:endParaRPr>
          </a:p>
        </p:txBody>
      </p:sp>
      <p:sp>
        <p:nvSpPr>
          <p:cNvPr id="17" name="TextBox 16">
            <a:extLst>
              <a:ext uri="{FF2B5EF4-FFF2-40B4-BE49-F238E27FC236}">
                <a16:creationId xmlns:a16="http://schemas.microsoft.com/office/drawing/2014/main" id="{2ADB20A4-D90F-AE21-D111-70A584867965}"/>
              </a:ext>
            </a:extLst>
          </p:cNvPr>
          <p:cNvSpPr txBox="1"/>
          <p:nvPr/>
        </p:nvSpPr>
        <p:spPr>
          <a:xfrm>
            <a:off x="312175" y="6017622"/>
            <a:ext cx="3367372" cy="461665"/>
          </a:xfrm>
          <a:prstGeom prst="rect">
            <a:avLst/>
          </a:prstGeom>
          <a:noFill/>
        </p:spPr>
        <p:txBody>
          <a:bodyPr wrap="square" rtlCol="0">
            <a:spAutoFit/>
          </a:bodyPr>
          <a:lstStyle/>
          <a:p>
            <a:r>
              <a:rPr lang="en-NZ" sz="800"/>
              <a:t>Simulated historical = based on existing portfolios with fossil-fuelled thermals, but with PDCs that reflect new entry equilibria.</a:t>
            </a:r>
          </a:p>
          <a:p>
            <a:r>
              <a:rPr lang="en-NZ" sz="800"/>
              <a:t>2035 assumes all fossil-fuelled thermal is retired as per earlier slide.</a:t>
            </a:r>
          </a:p>
        </p:txBody>
      </p:sp>
    </p:spTree>
    <p:extLst>
      <p:ext uri="{BB962C8B-B14F-4D97-AF65-F5344CB8AC3E}">
        <p14:creationId xmlns:p14="http://schemas.microsoft.com/office/powerpoint/2010/main" val="2015916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RiskReward_2020_MBB">
            <a:extLst>
              <a:ext uri="{FF2B5EF4-FFF2-40B4-BE49-F238E27FC236}">
                <a16:creationId xmlns:a16="http://schemas.microsoft.com/office/drawing/2014/main" id="{00000000-0008-0000-0100-000025000000}"/>
              </a:ext>
            </a:extLst>
          </p:cNvPr>
          <p:cNvGraphicFramePr>
            <a:graphicFrameLocks/>
          </p:cNvGraphicFramePr>
          <p:nvPr>
            <p:extLst>
              <p:ext uri="{D42A27DB-BD31-4B8C-83A1-F6EECF244321}">
                <p14:modId xmlns:p14="http://schemas.microsoft.com/office/powerpoint/2010/main" val="630396845"/>
              </p:ext>
            </p:extLst>
          </p:nvPr>
        </p:nvGraphicFramePr>
        <p:xfrm>
          <a:off x="5241600" y="1872000"/>
          <a:ext cx="3600000" cy="194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RiskReward_2020_Base">
            <a:extLst>
              <a:ext uri="{FF2B5EF4-FFF2-40B4-BE49-F238E27FC236}">
                <a16:creationId xmlns:a16="http://schemas.microsoft.com/office/drawing/2014/main" id="{F7E9BE1D-CBE0-894E-B3BE-2E3671C872E0}"/>
              </a:ext>
            </a:extLst>
          </p:cNvPr>
          <p:cNvGraphicFramePr>
            <a:graphicFrameLocks/>
          </p:cNvGraphicFramePr>
          <p:nvPr>
            <p:extLst>
              <p:ext uri="{D42A27DB-BD31-4B8C-83A1-F6EECF244321}">
                <p14:modId xmlns:p14="http://schemas.microsoft.com/office/powerpoint/2010/main" val="874313553"/>
              </p:ext>
            </p:extLst>
          </p:nvPr>
        </p:nvGraphicFramePr>
        <p:xfrm>
          <a:off x="1440000" y="1872000"/>
          <a:ext cx="3600000" cy="194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RiskReward_2035_Base">
            <a:extLst>
              <a:ext uri="{FF2B5EF4-FFF2-40B4-BE49-F238E27FC236}">
                <a16:creationId xmlns:a16="http://schemas.microsoft.com/office/drawing/2014/main" id="{A4C65DF9-AFB0-698D-BDBF-DBD8F315F52C}"/>
              </a:ext>
            </a:extLst>
          </p:cNvPr>
          <p:cNvGraphicFramePr>
            <a:graphicFrameLocks/>
          </p:cNvGraphicFramePr>
          <p:nvPr>
            <p:extLst>
              <p:ext uri="{D42A27DB-BD31-4B8C-83A1-F6EECF244321}">
                <p14:modId xmlns:p14="http://schemas.microsoft.com/office/powerpoint/2010/main" val="3956120281"/>
              </p:ext>
            </p:extLst>
          </p:nvPr>
        </p:nvGraphicFramePr>
        <p:xfrm>
          <a:off x="1440000" y="3790800"/>
          <a:ext cx="3600000" cy="1944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RiskReward_2035_MBB">
            <a:extLst>
              <a:ext uri="{FF2B5EF4-FFF2-40B4-BE49-F238E27FC236}">
                <a16:creationId xmlns:a16="http://schemas.microsoft.com/office/drawing/2014/main" id="{00000000-0008-0000-0100-000022000000}"/>
              </a:ext>
            </a:extLst>
          </p:cNvPr>
          <p:cNvGraphicFramePr>
            <a:graphicFrameLocks/>
          </p:cNvGraphicFramePr>
          <p:nvPr>
            <p:extLst>
              <p:ext uri="{D42A27DB-BD31-4B8C-83A1-F6EECF244321}">
                <p14:modId xmlns:p14="http://schemas.microsoft.com/office/powerpoint/2010/main" val="4057633014"/>
              </p:ext>
            </p:extLst>
          </p:nvPr>
        </p:nvGraphicFramePr>
        <p:xfrm>
          <a:off x="5241600" y="3794400"/>
          <a:ext cx="3600000" cy="1944000"/>
        </p:xfrm>
        <a:graphic>
          <a:graphicData uri="http://schemas.openxmlformats.org/drawingml/2006/chart">
            <c:chart xmlns:c="http://schemas.openxmlformats.org/drawingml/2006/chart" xmlns:r="http://schemas.openxmlformats.org/officeDocument/2006/relationships" r:id="rId6"/>
          </a:graphicData>
        </a:graphic>
      </p:graphicFrame>
      <p:cxnSp>
        <p:nvCxnSpPr>
          <p:cNvPr id="26" name="Straight Connector 25">
            <a:extLst>
              <a:ext uri="{FF2B5EF4-FFF2-40B4-BE49-F238E27FC236}">
                <a16:creationId xmlns:a16="http://schemas.microsoft.com/office/drawing/2014/main" id="{FF8AF8B3-156E-1DF8-63C8-6FD92546A138}"/>
              </a:ext>
            </a:extLst>
          </p:cNvPr>
          <p:cNvCxnSpPr>
            <a:cxnSpLocks/>
          </p:cNvCxnSpPr>
          <p:nvPr/>
        </p:nvCxnSpPr>
        <p:spPr>
          <a:xfrm>
            <a:off x="426740" y="3803418"/>
            <a:ext cx="8553527" cy="2004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18</a:t>
            </a:fld>
            <a:endParaRPr lang="en-NZ"/>
          </a:p>
        </p:txBody>
      </p:sp>
      <p:pic>
        <p:nvPicPr>
          <p:cNvPr id="28" name="Picture 27">
            <a:extLst>
              <a:ext uri="{FF2B5EF4-FFF2-40B4-BE49-F238E27FC236}">
                <a16:creationId xmlns:a16="http://schemas.microsoft.com/office/drawing/2014/main" id="{E6028D14-8AC2-8B24-DB1F-F2AD2CA7A8CC}"/>
              </a:ext>
            </a:extLst>
          </p:cNvPr>
          <p:cNvPicPr>
            <a:picLocks noChangeAspect="1"/>
          </p:cNvPicPr>
          <p:nvPr/>
        </p:nvPicPr>
        <p:blipFill rotWithShape="1">
          <a:blip r:embed="rId7"/>
          <a:srcRect l="16708" t="70728" r="14866" b="4862"/>
          <a:stretch/>
        </p:blipFill>
        <p:spPr>
          <a:xfrm>
            <a:off x="4180259" y="6113341"/>
            <a:ext cx="4555382" cy="291352"/>
          </a:xfrm>
          <a:prstGeom prst="rect">
            <a:avLst/>
          </a:prstGeom>
        </p:spPr>
      </p:pic>
      <p:sp>
        <p:nvSpPr>
          <p:cNvPr id="29" name="TextBox 28">
            <a:extLst>
              <a:ext uri="{FF2B5EF4-FFF2-40B4-BE49-F238E27FC236}">
                <a16:creationId xmlns:a16="http://schemas.microsoft.com/office/drawing/2014/main" id="{2091967C-5777-2FC0-67C5-6D1C0D19264D}"/>
              </a:ext>
            </a:extLst>
          </p:cNvPr>
          <p:cNvSpPr txBox="1"/>
          <p:nvPr/>
        </p:nvSpPr>
        <p:spPr>
          <a:xfrm>
            <a:off x="282563" y="4718654"/>
            <a:ext cx="601447" cy="338554"/>
          </a:xfrm>
          <a:prstGeom prst="rect">
            <a:avLst/>
          </a:prstGeom>
          <a:noFill/>
        </p:spPr>
        <p:txBody>
          <a:bodyPr wrap="none" rtlCol="0">
            <a:spAutoFit/>
          </a:bodyPr>
          <a:lstStyle/>
          <a:p>
            <a:r>
              <a:rPr lang="en-NZ" sz="1600" b="1"/>
              <a:t>2035</a:t>
            </a:r>
            <a:endParaRPr lang="en-NZ" b="1"/>
          </a:p>
        </p:txBody>
      </p:sp>
      <p:sp>
        <p:nvSpPr>
          <p:cNvPr id="30" name="TextBox 29">
            <a:extLst>
              <a:ext uri="{FF2B5EF4-FFF2-40B4-BE49-F238E27FC236}">
                <a16:creationId xmlns:a16="http://schemas.microsoft.com/office/drawing/2014/main" id="{ECFFC097-6C78-C19D-5E8A-4ECC099D7841}"/>
              </a:ext>
            </a:extLst>
          </p:cNvPr>
          <p:cNvSpPr txBox="1"/>
          <p:nvPr/>
        </p:nvSpPr>
        <p:spPr>
          <a:xfrm>
            <a:off x="135293" y="2798228"/>
            <a:ext cx="1104390" cy="584775"/>
          </a:xfrm>
          <a:prstGeom prst="rect">
            <a:avLst/>
          </a:prstGeom>
          <a:noFill/>
        </p:spPr>
        <p:txBody>
          <a:bodyPr wrap="square" rtlCol="0">
            <a:spAutoFit/>
          </a:bodyPr>
          <a:lstStyle/>
          <a:p>
            <a:pPr algn="ctr"/>
            <a:r>
              <a:rPr lang="en-NZ" sz="1600" b="1"/>
              <a:t>Simulated historical</a:t>
            </a:r>
          </a:p>
        </p:txBody>
      </p:sp>
      <p:pic>
        <p:nvPicPr>
          <p:cNvPr id="34" name="Picture 33">
            <a:extLst>
              <a:ext uri="{FF2B5EF4-FFF2-40B4-BE49-F238E27FC236}">
                <a16:creationId xmlns:a16="http://schemas.microsoft.com/office/drawing/2014/main" id="{3648E7DC-D17D-9407-03AB-7C0DFB374EAE}"/>
              </a:ext>
            </a:extLst>
          </p:cNvPr>
          <p:cNvPicPr>
            <a:picLocks noChangeAspect="1"/>
          </p:cNvPicPr>
          <p:nvPr/>
        </p:nvPicPr>
        <p:blipFill rotWithShape="1">
          <a:blip r:embed="rId8"/>
          <a:srcRect t="88008"/>
          <a:stretch/>
        </p:blipFill>
        <p:spPr>
          <a:xfrm>
            <a:off x="1438119" y="5666400"/>
            <a:ext cx="3712786" cy="258808"/>
          </a:xfrm>
          <a:prstGeom prst="rect">
            <a:avLst/>
          </a:prstGeom>
        </p:spPr>
      </p:pic>
      <p:pic>
        <p:nvPicPr>
          <p:cNvPr id="35" name="Picture 34">
            <a:extLst>
              <a:ext uri="{FF2B5EF4-FFF2-40B4-BE49-F238E27FC236}">
                <a16:creationId xmlns:a16="http://schemas.microsoft.com/office/drawing/2014/main" id="{CF05E751-0BDF-C659-F478-F3ABC6B5106B}"/>
              </a:ext>
            </a:extLst>
          </p:cNvPr>
          <p:cNvPicPr>
            <a:picLocks noChangeAspect="1"/>
          </p:cNvPicPr>
          <p:nvPr/>
        </p:nvPicPr>
        <p:blipFill rotWithShape="1">
          <a:blip r:embed="rId8"/>
          <a:srcRect t="88008"/>
          <a:stretch/>
        </p:blipFill>
        <p:spPr>
          <a:xfrm>
            <a:off x="5267481" y="5666400"/>
            <a:ext cx="3712786" cy="258808"/>
          </a:xfrm>
          <a:prstGeom prst="rect">
            <a:avLst/>
          </a:prstGeom>
        </p:spPr>
      </p:pic>
      <p:sp>
        <p:nvSpPr>
          <p:cNvPr id="2" name="TextBox 1">
            <a:extLst>
              <a:ext uri="{FF2B5EF4-FFF2-40B4-BE49-F238E27FC236}">
                <a16:creationId xmlns:a16="http://schemas.microsoft.com/office/drawing/2014/main" id="{8FAAF12B-CF98-37D8-D6F1-074E44F445E7}"/>
              </a:ext>
            </a:extLst>
          </p:cNvPr>
          <p:cNvSpPr txBox="1"/>
          <p:nvPr/>
        </p:nvSpPr>
        <p:spPr>
          <a:xfrm>
            <a:off x="3212291" y="5807800"/>
            <a:ext cx="1870634" cy="338554"/>
          </a:xfrm>
          <a:prstGeom prst="rect">
            <a:avLst/>
          </a:prstGeom>
          <a:noFill/>
        </p:spPr>
        <p:txBody>
          <a:bodyPr wrap="square" rtlCol="0">
            <a:spAutoFit/>
          </a:bodyPr>
          <a:lstStyle/>
          <a:p>
            <a:pPr algn="r"/>
            <a:r>
              <a:rPr lang="en-US" sz="800"/>
              <a:t>Cashflow at risk (expected reduction in mean gross margin at 5% risk level)</a:t>
            </a:r>
            <a:endParaRPr lang="en-NZ" sz="800"/>
          </a:p>
        </p:txBody>
      </p:sp>
      <p:sp>
        <p:nvSpPr>
          <p:cNvPr id="3" name="TextBox 2">
            <a:extLst>
              <a:ext uri="{FF2B5EF4-FFF2-40B4-BE49-F238E27FC236}">
                <a16:creationId xmlns:a16="http://schemas.microsoft.com/office/drawing/2014/main" id="{169E90C7-7409-0137-1727-D799FA981A79}"/>
              </a:ext>
            </a:extLst>
          </p:cNvPr>
          <p:cNvSpPr txBox="1"/>
          <p:nvPr/>
        </p:nvSpPr>
        <p:spPr>
          <a:xfrm>
            <a:off x="7042270" y="5802225"/>
            <a:ext cx="1870634" cy="338554"/>
          </a:xfrm>
          <a:prstGeom prst="rect">
            <a:avLst/>
          </a:prstGeom>
          <a:noFill/>
        </p:spPr>
        <p:txBody>
          <a:bodyPr wrap="square" rtlCol="0">
            <a:spAutoFit/>
          </a:bodyPr>
          <a:lstStyle/>
          <a:p>
            <a:pPr algn="r"/>
            <a:r>
              <a:rPr lang="en-US" sz="800"/>
              <a:t>Cashflow at risk (expected reduction in mean gross margin at 5% risk level)</a:t>
            </a:r>
            <a:endParaRPr lang="en-NZ" sz="800"/>
          </a:p>
        </p:txBody>
      </p:sp>
      <p:sp>
        <p:nvSpPr>
          <p:cNvPr id="6" name="TextBox 5">
            <a:extLst>
              <a:ext uri="{FF2B5EF4-FFF2-40B4-BE49-F238E27FC236}">
                <a16:creationId xmlns:a16="http://schemas.microsoft.com/office/drawing/2014/main" id="{B1A17033-B2C2-AFCD-BA46-BB790E318AA5}"/>
              </a:ext>
            </a:extLst>
          </p:cNvPr>
          <p:cNvSpPr txBox="1"/>
          <p:nvPr/>
        </p:nvSpPr>
        <p:spPr>
          <a:xfrm>
            <a:off x="886009" y="1905403"/>
            <a:ext cx="601447" cy="830997"/>
          </a:xfrm>
          <a:prstGeom prst="rect">
            <a:avLst/>
          </a:prstGeom>
          <a:noFill/>
        </p:spPr>
        <p:txBody>
          <a:bodyPr wrap="square" rtlCol="0">
            <a:spAutoFit/>
          </a:bodyPr>
          <a:lstStyle/>
          <a:p>
            <a:pPr algn="r"/>
            <a:r>
              <a:rPr lang="en-US" sz="800"/>
              <a:t>Mean gross margin </a:t>
            </a:r>
          </a:p>
          <a:p>
            <a:pPr algn="r"/>
            <a:r>
              <a:rPr lang="en-US" sz="800"/>
              <a:t>relative to base PDC</a:t>
            </a:r>
            <a:endParaRPr lang="en-NZ" sz="800"/>
          </a:p>
        </p:txBody>
      </p:sp>
      <p:sp>
        <p:nvSpPr>
          <p:cNvPr id="7" name="TextBox 6">
            <a:extLst>
              <a:ext uri="{FF2B5EF4-FFF2-40B4-BE49-F238E27FC236}">
                <a16:creationId xmlns:a16="http://schemas.microsoft.com/office/drawing/2014/main" id="{E38B0382-34A9-BCFE-5B64-CF3442A296C8}"/>
              </a:ext>
            </a:extLst>
          </p:cNvPr>
          <p:cNvSpPr txBox="1"/>
          <p:nvPr/>
        </p:nvSpPr>
        <p:spPr>
          <a:xfrm>
            <a:off x="863936" y="3816388"/>
            <a:ext cx="601447" cy="830997"/>
          </a:xfrm>
          <a:prstGeom prst="rect">
            <a:avLst/>
          </a:prstGeom>
          <a:noFill/>
        </p:spPr>
        <p:txBody>
          <a:bodyPr wrap="square" rtlCol="0">
            <a:spAutoFit/>
          </a:bodyPr>
          <a:lstStyle/>
          <a:p>
            <a:pPr algn="r"/>
            <a:r>
              <a:rPr lang="en-US" sz="800"/>
              <a:t>Mean gross margin </a:t>
            </a:r>
          </a:p>
          <a:p>
            <a:pPr algn="r"/>
            <a:r>
              <a:rPr lang="en-US" sz="800"/>
              <a:t>relative to base PDC</a:t>
            </a:r>
            <a:endParaRPr lang="en-NZ" sz="800"/>
          </a:p>
        </p:txBody>
      </p:sp>
      <p:cxnSp>
        <p:nvCxnSpPr>
          <p:cNvPr id="38" name="Straight Arrow Connector 37">
            <a:extLst>
              <a:ext uri="{FF2B5EF4-FFF2-40B4-BE49-F238E27FC236}">
                <a16:creationId xmlns:a16="http://schemas.microsoft.com/office/drawing/2014/main" id="{AB679404-5533-BA37-35FE-007FD6465768}"/>
              </a:ext>
            </a:extLst>
          </p:cNvPr>
          <p:cNvCxnSpPr>
            <a:cxnSpLocks/>
          </p:cNvCxnSpPr>
          <p:nvPr/>
        </p:nvCxnSpPr>
        <p:spPr>
          <a:xfrm>
            <a:off x="7392946" y="3087079"/>
            <a:ext cx="572558" cy="1410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D9BFEE3-9EBA-F6A4-D52F-E1341162A5B0}"/>
              </a:ext>
            </a:extLst>
          </p:cNvPr>
          <p:cNvCxnSpPr>
            <a:cxnSpLocks/>
          </p:cNvCxnSpPr>
          <p:nvPr/>
        </p:nvCxnSpPr>
        <p:spPr>
          <a:xfrm flipH="1">
            <a:off x="6718412" y="3087079"/>
            <a:ext cx="11132" cy="14821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A857621-3368-C58C-7F04-3F9A72E64D65}"/>
              </a:ext>
            </a:extLst>
          </p:cNvPr>
          <p:cNvSpPr txBox="1"/>
          <p:nvPr/>
        </p:nvSpPr>
        <p:spPr>
          <a:xfrm>
            <a:off x="3684282" y="1555606"/>
            <a:ext cx="1313180" cy="338554"/>
          </a:xfrm>
          <a:prstGeom prst="rect">
            <a:avLst/>
          </a:prstGeom>
          <a:solidFill>
            <a:schemeClr val="bg1"/>
          </a:solidFill>
        </p:spPr>
        <p:txBody>
          <a:bodyPr wrap="none" rtlCol="0">
            <a:spAutoFit/>
          </a:bodyPr>
          <a:lstStyle/>
          <a:p>
            <a:pPr algn="ctr"/>
            <a:r>
              <a:rPr lang="en-NZ" sz="1600" b="1"/>
              <a:t>PDC: Base BB</a:t>
            </a:r>
          </a:p>
        </p:txBody>
      </p:sp>
      <p:sp>
        <p:nvSpPr>
          <p:cNvPr id="32" name="TextBox 31">
            <a:extLst>
              <a:ext uri="{FF2B5EF4-FFF2-40B4-BE49-F238E27FC236}">
                <a16:creationId xmlns:a16="http://schemas.microsoft.com/office/drawing/2014/main" id="{7F9729EC-BA2B-1522-CC13-9CD59641E0C5}"/>
              </a:ext>
            </a:extLst>
          </p:cNvPr>
          <p:cNvSpPr txBox="1"/>
          <p:nvPr/>
        </p:nvSpPr>
        <p:spPr>
          <a:xfrm>
            <a:off x="7289289" y="1608188"/>
            <a:ext cx="1376595" cy="338554"/>
          </a:xfrm>
          <a:prstGeom prst="rect">
            <a:avLst/>
          </a:prstGeom>
          <a:solidFill>
            <a:schemeClr val="bg1"/>
          </a:solidFill>
        </p:spPr>
        <p:txBody>
          <a:bodyPr wrap="none" rtlCol="0">
            <a:spAutoFit/>
          </a:bodyPr>
          <a:lstStyle/>
          <a:p>
            <a:r>
              <a:rPr lang="en-NZ" sz="1600" b="1"/>
              <a:t>PDC: More BB</a:t>
            </a:r>
          </a:p>
        </p:txBody>
      </p:sp>
      <p:cxnSp>
        <p:nvCxnSpPr>
          <p:cNvPr id="16" name="Straight Arrow Connector 15">
            <a:extLst>
              <a:ext uri="{FF2B5EF4-FFF2-40B4-BE49-F238E27FC236}">
                <a16:creationId xmlns:a16="http://schemas.microsoft.com/office/drawing/2014/main" id="{47AE844D-4EE3-63A3-73FD-2873F7220996}"/>
              </a:ext>
            </a:extLst>
          </p:cNvPr>
          <p:cNvCxnSpPr>
            <a:cxnSpLocks/>
          </p:cNvCxnSpPr>
          <p:nvPr/>
        </p:nvCxnSpPr>
        <p:spPr>
          <a:xfrm>
            <a:off x="3414339" y="3077353"/>
            <a:ext cx="572558" cy="1410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CBCB671B-EC9F-2312-E318-4A69B17B25A4}"/>
              </a:ext>
            </a:extLst>
          </p:cNvPr>
          <p:cNvCxnSpPr>
            <a:cxnSpLocks/>
          </p:cNvCxnSpPr>
          <p:nvPr/>
        </p:nvCxnSpPr>
        <p:spPr>
          <a:xfrm flipH="1">
            <a:off x="2739805" y="3077353"/>
            <a:ext cx="11132" cy="14821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A3F31C18-9A47-B603-BE86-C810C0C8EFD8}"/>
              </a:ext>
            </a:extLst>
          </p:cNvPr>
          <p:cNvSpPr/>
          <p:nvPr/>
        </p:nvSpPr>
        <p:spPr>
          <a:xfrm>
            <a:off x="2292133" y="3441701"/>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major hydro </a:t>
            </a:r>
            <a:r>
              <a:rPr lang="en-US" sz="800" err="1">
                <a:solidFill>
                  <a:schemeClr val="tx1"/>
                </a:solidFill>
              </a:rPr>
              <a:t>gencos</a:t>
            </a:r>
            <a:r>
              <a:rPr lang="en-US" sz="800">
                <a:solidFill>
                  <a:schemeClr val="tx1"/>
                </a:solidFill>
              </a:rPr>
              <a:t> shows little % change in 2035</a:t>
            </a:r>
            <a:endParaRPr lang="en-NZ" sz="800">
              <a:solidFill>
                <a:schemeClr val="tx1"/>
              </a:solidFill>
            </a:endParaRPr>
          </a:p>
        </p:txBody>
      </p:sp>
      <p:sp>
        <p:nvSpPr>
          <p:cNvPr id="22" name="Title 2">
            <a:extLst>
              <a:ext uri="{FF2B5EF4-FFF2-40B4-BE49-F238E27FC236}">
                <a16:creationId xmlns:a16="http://schemas.microsoft.com/office/drawing/2014/main" id="{39BC0FD6-C701-CFE7-BEEF-071412949A07}"/>
              </a:ext>
            </a:extLst>
          </p:cNvPr>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NZ" sz="2400"/>
              <a:t>Proposition 3 – Would potential new entrant intermittent generators be deterred if there is significant volatility of volatility?</a:t>
            </a:r>
          </a:p>
        </p:txBody>
      </p:sp>
      <p:sp>
        <p:nvSpPr>
          <p:cNvPr id="20" name="Rectangle: Rounded Corners 19">
            <a:extLst>
              <a:ext uri="{FF2B5EF4-FFF2-40B4-BE49-F238E27FC236}">
                <a16:creationId xmlns:a16="http://schemas.microsoft.com/office/drawing/2014/main" id="{FB913465-4CDF-29D3-7323-A805A0E4D2CF}"/>
              </a:ext>
            </a:extLst>
          </p:cNvPr>
          <p:cNvSpPr/>
          <p:nvPr/>
        </p:nvSpPr>
        <p:spPr>
          <a:xfrm>
            <a:off x="6279415" y="3299693"/>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major hydro </a:t>
            </a:r>
            <a:r>
              <a:rPr lang="en-US" sz="800" err="1">
                <a:solidFill>
                  <a:schemeClr val="tx1"/>
                </a:solidFill>
              </a:rPr>
              <a:t>gencos</a:t>
            </a:r>
            <a:r>
              <a:rPr lang="en-US" sz="800">
                <a:solidFill>
                  <a:schemeClr val="tx1"/>
                </a:solidFill>
              </a:rPr>
              <a:t> shows little % change in 2035</a:t>
            </a:r>
            <a:endParaRPr lang="en-NZ" sz="800">
              <a:solidFill>
                <a:schemeClr val="tx1"/>
              </a:solidFill>
            </a:endParaRPr>
          </a:p>
        </p:txBody>
      </p:sp>
      <p:sp>
        <p:nvSpPr>
          <p:cNvPr id="21" name="Rectangle: Rounded Corners 20">
            <a:extLst>
              <a:ext uri="{FF2B5EF4-FFF2-40B4-BE49-F238E27FC236}">
                <a16:creationId xmlns:a16="http://schemas.microsoft.com/office/drawing/2014/main" id="{3E23BC03-59A8-5D4E-78D7-994BF21752B5}"/>
              </a:ext>
            </a:extLst>
          </p:cNvPr>
          <p:cNvSpPr/>
          <p:nvPr/>
        </p:nvSpPr>
        <p:spPr>
          <a:xfrm>
            <a:off x="3368728" y="3178684"/>
            <a:ext cx="1382046" cy="945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independent solar and wind generators increases in 2035, especially wind, and is higher than for flexible parties. </a:t>
            </a:r>
            <a:endParaRPr lang="en-NZ" sz="800">
              <a:solidFill>
                <a:schemeClr val="tx1"/>
              </a:solidFill>
            </a:endParaRPr>
          </a:p>
        </p:txBody>
      </p:sp>
      <p:sp>
        <p:nvSpPr>
          <p:cNvPr id="23" name="Rectangle: Rounded Corners 22">
            <a:extLst>
              <a:ext uri="{FF2B5EF4-FFF2-40B4-BE49-F238E27FC236}">
                <a16:creationId xmlns:a16="http://schemas.microsoft.com/office/drawing/2014/main" id="{E93D4DF1-6B1C-095F-B09A-AEC0C2FB566B}"/>
              </a:ext>
            </a:extLst>
          </p:cNvPr>
          <p:cNvSpPr/>
          <p:nvPr/>
        </p:nvSpPr>
        <p:spPr>
          <a:xfrm>
            <a:off x="7304003" y="3115809"/>
            <a:ext cx="1382046" cy="945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for independent solar and wind generators increases in 2035, especially wind, and is higher than for flexible parties.</a:t>
            </a:r>
            <a:endParaRPr lang="en-NZ" sz="800">
              <a:solidFill>
                <a:schemeClr val="tx1"/>
              </a:solidFill>
            </a:endParaRPr>
          </a:p>
        </p:txBody>
      </p:sp>
      <p:sp>
        <p:nvSpPr>
          <p:cNvPr id="8" name="TextBox 7">
            <a:extLst>
              <a:ext uri="{FF2B5EF4-FFF2-40B4-BE49-F238E27FC236}">
                <a16:creationId xmlns:a16="http://schemas.microsoft.com/office/drawing/2014/main" id="{C62BBC5C-842B-7827-5651-CA2FD5C0CA8D}"/>
              </a:ext>
            </a:extLst>
          </p:cNvPr>
          <p:cNvSpPr txBox="1"/>
          <p:nvPr/>
        </p:nvSpPr>
        <p:spPr>
          <a:xfrm>
            <a:off x="312175" y="6017622"/>
            <a:ext cx="3367372" cy="461665"/>
          </a:xfrm>
          <a:prstGeom prst="rect">
            <a:avLst/>
          </a:prstGeom>
          <a:noFill/>
        </p:spPr>
        <p:txBody>
          <a:bodyPr wrap="square" rtlCol="0">
            <a:spAutoFit/>
          </a:bodyPr>
          <a:lstStyle/>
          <a:p>
            <a:r>
              <a:rPr lang="en-NZ" sz="800"/>
              <a:t>Simulated historical = based on existing portfolios with fossil-fuelled thermals, but with PDCs that reflect new entry equilibria.</a:t>
            </a:r>
          </a:p>
          <a:p>
            <a:r>
              <a:rPr lang="en-NZ" sz="800"/>
              <a:t>2035 assumes all fossil-fuelled thermal is retired as per earlier slide.</a:t>
            </a:r>
          </a:p>
        </p:txBody>
      </p:sp>
    </p:spTree>
    <p:extLst>
      <p:ext uri="{BB962C8B-B14F-4D97-AF65-F5344CB8AC3E}">
        <p14:creationId xmlns:p14="http://schemas.microsoft.com/office/powerpoint/2010/main" val="874468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19</a:t>
            </a:fld>
            <a:endParaRPr lang="en-NZ"/>
          </a:p>
        </p:txBody>
      </p:sp>
      <p:sp>
        <p:nvSpPr>
          <p:cNvPr id="15" name="Title 2">
            <a:extLst>
              <a:ext uri="{FF2B5EF4-FFF2-40B4-BE49-F238E27FC236}">
                <a16:creationId xmlns:a16="http://schemas.microsoft.com/office/drawing/2014/main" id="{748A5CDD-F10A-A78F-3384-3371A88B8057}"/>
              </a:ext>
            </a:extLst>
          </p:cNvPr>
          <p:cNvSpPr>
            <a:spLocks noGrp="1"/>
          </p:cNvSpPr>
          <p:nvPr>
            <p:ph type="title"/>
          </p:nvPr>
        </p:nvSpPr>
        <p:spPr>
          <a:xfrm>
            <a:off x="457200" y="116632"/>
            <a:ext cx="8229600" cy="1143000"/>
          </a:xfrm>
        </p:spPr>
        <p:txBody>
          <a:bodyPr>
            <a:normAutofit/>
          </a:bodyPr>
          <a:lstStyle/>
          <a:p>
            <a:r>
              <a:rPr lang="en-NZ" sz="2400"/>
              <a:t>Proposition 3 – Would potential new entrant intermittent generators be deterred if there is significant volatility of volatility?</a:t>
            </a:r>
          </a:p>
        </p:txBody>
      </p:sp>
      <p:graphicFrame>
        <p:nvGraphicFramePr>
          <p:cNvPr id="3" name="Chart 2">
            <a:extLst>
              <a:ext uri="{FF2B5EF4-FFF2-40B4-BE49-F238E27FC236}">
                <a16:creationId xmlns:a16="http://schemas.microsoft.com/office/drawing/2014/main" id="{DC70FC58-EEE2-41FA-B5B5-C6B2E9A1615F}"/>
              </a:ext>
            </a:extLst>
          </p:cNvPr>
          <p:cNvGraphicFramePr>
            <a:graphicFrameLocks/>
          </p:cNvGraphicFramePr>
          <p:nvPr>
            <p:extLst>
              <p:ext uri="{D42A27DB-BD31-4B8C-83A1-F6EECF244321}">
                <p14:modId xmlns:p14="http://schemas.microsoft.com/office/powerpoint/2010/main" val="2478360744"/>
              </p:ext>
            </p:extLst>
          </p:nvPr>
        </p:nvGraphicFramePr>
        <p:xfrm>
          <a:off x="1835465" y="3110892"/>
          <a:ext cx="3564000" cy="244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AEF2224C-E4BE-401A-B086-508C03348A5E}"/>
              </a:ext>
            </a:extLst>
          </p:cNvPr>
          <p:cNvGraphicFramePr>
            <a:graphicFrameLocks/>
          </p:cNvGraphicFramePr>
          <p:nvPr>
            <p:extLst>
              <p:ext uri="{D42A27DB-BD31-4B8C-83A1-F6EECF244321}">
                <p14:modId xmlns:p14="http://schemas.microsoft.com/office/powerpoint/2010/main" val="2176367216"/>
              </p:ext>
            </p:extLst>
          </p:nvPr>
        </p:nvGraphicFramePr>
        <p:xfrm>
          <a:off x="5439679" y="3110892"/>
          <a:ext cx="3564000" cy="2448000"/>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a:extLst>
              <a:ext uri="{FF2B5EF4-FFF2-40B4-BE49-F238E27FC236}">
                <a16:creationId xmlns:a16="http://schemas.microsoft.com/office/drawing/2014/main" id="{B7F0497D-CCE9-B545-B977-B4336C7F9B93}"/>
              </a:ext>
            </a:extLst>
          </p:cNvPr>
          <p:cNvSpPr txBox="1"/>
          <p:nvPr/>
        </p:nvSpPr>
        <p:spPr>
          <a:xfrm>
            <a:off x="5514321" y="5502204"/>
            <a:ext cx="3414717" cy="261610"/>
          </a:xfrm>
          <a:prstGeom prst="rect">
            <a:avLst/>
          </a:prstGeom>
          <a:noFill/>
        </p:spPr>
        <p:txBody>
          <a:bodyPr wrap="none" rtlCol="0">
            <a:spAutoFit/>
          </a:bodyPr>
          <a:lstStyle/>
          <a:p>
            <a:r>
              <a:rPr lang="en-NZ" sz="1100" b="1">
                <a:solidFill>
                  <a:schemeClr val="accent3">
                    <a:lumMod val="75000"/>
                  </a:schemeClr>
                </a:solidFill>
              </a:rPr>
              <a:t>Percentage Generation (GWh) Contracted / Committed</a:t>
            </a:r>
          </a:p>
        </p:txBody>
      </p:sp>
      <p:sp>
        <p:nvSpPr>
          <p:cNvPr id="16" name="TextBox 15">
            <a:extLst>
              <a:ext uri="{FF2B5EF4-FFF2-40B4-BE49-F238E27FC236}">
                <a16:creationId xmlns:a16="http://schemas.microsoft.com/office/drawing/2014/main" id="{03A7593F-967E-9AFC-395F-D678E9A9BF46}"/>
              </a:ext>
            </a:extLst>
          </p:cNvPr>
          <p:cNvSpPr txBox="1"/>
          <p:nvPr/>
        </p:nvSpPr>
        <p:spPr>
          <a:xfrm>
            <a:off x="1910107" y="5502204"/>
            <a:ext cx="3414717" cy="261610"/>
          </a:xfrm>
          <a:prstGeom prst="rect">
            <a:avLst/>
          </a:prstGeom>
          <a:noFill/>
        </p:spPr>
        <p:txBody>
          <a:bodyPr wrap="none" rtlCol="0">
            <a:spAutoFit/>
          </a:bodyPr>
          <a:lstStyle/>
          <a:p>
            <a:r>
              <a:rPr lang="en-NZ" sz="1100" b="1">
                <a:solidFill>
                  <a:schemeClr val="accent3">
                    <a:lumMod val="75000"/>
                  </a:schemeClr>
                </a:solidFill>
              </a:rPr>
              <a:t>Percentage Generation (GWh) Contracted / Committed</a:t>
            </a:r>
          </a:p>
        </p:txBody>
      </p:sp>
      <p:sp>
        <p:nvSpPr>
          <p:cNvPr id="2" name="TextBox 1">
            <a:extLst>
              <a:ext uri="{FF2B5EF4-FFF2-40B4-BE49-F238E27FC236}">
                <a16:creationId xmlns:a16="http://schemas.microsoft.com/office/drawing/2014/main" id="{771569C0-65CE-A65E-F89A-35B1187E5C09}"/>
              </a:ext>
            </a:extLst>
          </p:cNvPr>
          <p:cNvSpPr txBox="1"/>
          <p:nvPr/>
        </p:nvSpPr>
        <p:spPr>
          <a:xfrm>
            <a:off x="3465365" y="2831133"/>
            <a:ext cx="686406" cy="369332"/>
          </a:xfrm>
          <a:prstGeom prst="rect">
            <a:avLst/>
          </a:prstGeom>
          <a:noFill/>
        </p:spPr>
        <p:txBody>
          <a:bodyPr wrap="none" rtlCol="0">
            <a:spAutoFit/>
          </a:bodyPr>
          <a:lstStyle/>
          <a:p>
            <a:r>
              <a:rPr lang="en-NZ"/>
              <a:t>Wind</a:t>
            </a:r>
          </a:p>
        </p:txBody>
      </p:sp>
      <p:sp>
        <p:nvSpPr>
          <p:cNvPr id="8" name="TextBox 7">
            <a:extLst>
              <a:ext uri="{FF2B5EF4-FFF2-40B4-BE49-F238E27FC236}">
                <a16:creationId xmlns:a16="http://schemas.microsoft.com/office/drawing/2014/main" id="{795A181E-0830-2D2F-2136-221C7B2A5420}"/>
              </a:ext>
            </a:extLst>
          </p:cNvPr>
          <p:cNvSpPr txBox="1"/>
          <p:nvPr/>
        </p:nvSpPr>
        <p:spPr>
          <a:xfrm>
            <a:off x="6980560" y="2831133"/>
            <a:ext cx="655949" cy="369332"/>
          </a:xfrm>
          <a:prstGeom prst="rect">
            <a:avLst/>
          </a:prstGeom>
          <a:noFill/>
        </p:spPr>
        <p:txBody>
          <a:bodyPr wrap="square" rtlCol="0">
            <a:spAutoFit/>
          </a:bodyPr>
          <a:lstStyle/>
          <a:p>
            <a:r>
              <a:rPr lang="en-NZ"/>
              <a:t>Solar</a:t>
            </a:r>
          </a:p>
        </p:txBody>
      </p:sp>
      <p:sp>
        <p:nvSpPr>
          <p:cNvPr id="10" name="TextBox 9">
            <a:extLst>
              <a:ext uri="{FF2B5EF4-FFF2-40B4-BE49-F238E27FC236}">
                <a16:creationId xmlns:a16="http://schemas.microsoft.com/office/drawing/2014/main" id="{B2FE63E4-2D18-AEFF-0A61-832947937E40}"/>
              </a:ext>
            </a:extLst>
          </p:cNvPr>
          <p:cNvSpPr txBox="1"/>
          <p:nvPr/>
        </p:nvSpPr>
        <p:spPr>
          <a:xfrm>
            <a:off x="-160934" y="3449179"/>
            <a:ext cx="1806854" cy="2123658"/>
          </a:xfrm>
          <a:prstGeom prst="rect">
            <a:avLst/>
          </a:prstGeom>
          <a:noFill/>
        </p:spPr>
        <p:txBody>
          <a:bodyPr wrap="square">
            <a:spAutoFit/>
          </a:bodyPr>
          <a:lstStyle/>
          <a:p>
            <a:pPr lvl="1" algn="ctr"/>
            <a:r>
              <a:rPr lang="en-NZ" sz="1100" b="1">
                <a:solidFill>
                  <a:schemeClr val="tx1">
                    <a:lumMod val="50000"/>
                    <a:lumOff val="50000"/>
                  </a:schemeClr>
                </a:solidFill>
              </a:rPr>
              <a:t>Vertical axis shows the minimum expected gross margin (at 5%ile level) for each </a:t>
            </a:r>
            <a:r>
              <a:rPr lang="en-NZ" sz="1100" b="1" err="1">
                <a:solidFill>
                  <a:schemeClr val="tx1">
                    <a:lumMod val="50000"/>
                    <a:lumOff val="50000"/>
                  </a:schemeClr>
                </a:solidFill>
              </a:rPr>
              <a:t>genco</a:t>
            </a:r>
            <a:r>
              <a:rPr lang="en-NZ" sz="1100" b="1">
                <a:solidFill>
                  <a:schemeClr val="tx1">
                    <a:lumMod val="50000"/>
                    <a:lumOff val="50000"/>
                  </a:schemeClr>
                </a:solidFill>
              </a:rPr>
              <a:t>, expressed as % of gross earnings expected for the minimum risk contracting level in the base PDC scenario</a:t>
            </a:r>
          </a:p>
        </p:txBody>
      </p:sp>
      <p:pic>
        <p:nvPicPr>
          <p:cNvPr id="11" name="Picture 10">
            <a:extLst>
              <a:ext uri="{FF2B5EF4-FFF2-40B4-BE49-F238E27FC236}">
                <a16:creationId xmlns:a16="http://schemas.microsoft.com/office/drawing/2014/main" id="{D32998D3-37D0-0006-0606-3BF4914D59A4}"/>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5125037" y="6024284"/>
            <a:ext cx="3414717" cy="254287"/>
          </a:xfrm>
          <a:prstGeom prst="rect">
            <a:avLst/>
          </a:prstGeom>
        </p:spPr>
      </p:pic>
      <p:cxnSp>
        <p:nvCxnSpPr>
          <p:cNvPr id="14" name="Straight Arrow Connector 13">
            <a:extLst>
              <a:ext uri="{FF2B5EF4-FFF2-40B4-BE49-F238E27FC236}">
                <a16:creationId xmlns:a16="http://schemas.microsoft.com/office/drawing/2014/main" id="{C674A569-6B0F-0027-7912-6675EF870E93}"/>
              </a:ext>
            </a:extLst>
          </p:cNvPr>
          <p:cNvCxnSpPr>
            <a:cxnSpLocks/>
          </p:cNvCxnSpPr>
          <p:nvPr/>
        </p:nvCxnSpPr>
        <p:spPr>
          <a:xfrm>
            <a:off x="2977286" y="4870945"/>
            <a:ext cx="1174485"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C26C850-23C6-1E0D-5D28-1282C6CE7132}"/>
              </a:ext>
            </a:extLst>
          </p:cNvPr>
          <p:cNvSpPr txBox="1"/>
          <p:nvPr/>
        </p:nvSpPr>
        <p:spPr>
          <a:xfrm>
            <a:off x="3390181" y="4909668"/>
            <a:ext cx="644728" cy="215444"/>
          </a:xfrm>
          <a:prstGeom prst="rect">
            <a:avLst/>
          </a:prstGeom>
          <a:noFill/>
        </p:spPr>
        <p:txBody>
          <a:bodyPr wrap="none" rtlCol="0">
            <a:spAutoFit/>
          </a:bodyPr>
          <a:lstStyle/>
          <a:p>
            <a:r>
              <a:rPr lang="en-NZ" sz="800"/>
              <a:t>~5% points</a:t>
            </a:r>
          </a:p>
        </p:txBody>
      </p:sp>
      <p:sp>
        <p:nvSpPr>
          <p:cNvPr id="23" name="TextBox 22">
            <a:extLst>
              <a:ext uri="{FF2B5EF4-FFF2-40B4-BE49-F238E27FC236}">
                <a16:creationId xmlns:a16="http://schemas.microsoft.com/office/drawing/2014/main" id="{98D2E786-B468-4803-8D03-32E1AD8479E7}"/>
              </a:ext>
            </a:extLst>
          </p:cNvPr>
          <p:cNvSpPr txBox="1"/>
          <p:nvPr/>
        </p:nvSpPr>
        <p:spPr>
          <a:xfrm>
            <a:off x="267549" y="1229867"/>
            <a:ext cx="8495490" cy="1200329"/>
          </a:xfrm>
          <a:prstGeom prst="rect">
            <a:avLst/>
          </a:prstGeom>
        </p:spPr>
        <p:txBody>
          <a:bodyPr vert="horz" lIns="68580" tIns="34290" rIns="68580" bIns="34290" rtlCol="0">
            <a:normAutofit fontScale="92500" lnSpcReduction="10000"/>
          </a:bodyPr>
          <a:lstStyle>
            <a:defPPr>
              <a:defRPr lang="en-US"/>
            </a:defPPr>
            <a:lvl1pPr marL="228600" indent="-228600">
              <a:lnSpc>
                <a:spcPct val="90000"/>
              </a:lnSpc>
              <a:spcBef>
                <a:spcPts val="1000"/>
              </a:spcBef>
              <a:buFont typeface="Arial" panose="020B0604020202020204" pitchFamily="34" charset="0"/>
              <a:buChar char="•"/>
              <a:defRPr sz="1500"/>
            </a:lvl1pPr>
            <a:lvl2pPr marL="447675" lvl="1" indent="-182563">
              <a:lnSpc>
                <a:spcPct val="90000"/>
              </a:lnSpc>
              <a:spcBef>
                <a:spcPts val="500"/>
              </a:spcBef>
              <a:buFont typeface="Arial" panose="020B0604020202020204" pitchFamily="34" charset="0"/>
              <a:buChar char="•"/>
              <a:defRPr sz="11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NZ"/>
              <a:t>Contracting trade-offs for independent intermittent generators are more sensitive to PDC scenarios</a:t>
            </a:r>
          </a:p>
          <a:p>
            <a:pPr lvl="1"/>
            <a:r>
              <a:rPr lang="en-NZ"/>
              <a:t>Vertical arrows between peaks of curves indicate how much min risk gross margin varies across PDCs.  Differences are ~10%-13% (cf. 4% of less for larger generators)</a:t>
            </a:r>
          </a:p>
          <a:p>
            <a:pPr lvl="1"/>
            <a:r>
              <a:rPr lang="en-NZ"/>
              <a:t>Horizontal arrows between peaks of curves shows how much a participant would need to alter its contract level (as % of mean generation output) to minimise its risk position depending on each PDC scenario.  Differences are relatively small (&lt;10%) in all cases.</a:t>
            </a:r>
          </a:p>
          <a:p>
            <a:pPr lvl="1"/>
            <a:r>
              <a:rPr lang="en-NZ"/>
              <a:t>In addition, as shown on previous slide, independent intermittent generators (especially wind) face significantly higher cashflow at risk than integrated parties.</a:t>
            </a:r>
          </a:p>
        </p:txBody>
      </p:sp>
      <p:sp>
        <p:nvSpPr>
          <p:cNvPr id="24" name="TextBox 23">
            <a:extLst>
              <a:ext uri="{FF2B5EF4-FFF2-40B4-BE49-F238E27FC236}">
                <a16:creationId xmlns:a16="http://schemas.microsoft.com/office/drawing/2014/main" id="{1F017F6E-BD88-165E-9CE3-30C43BF0BB0C}"/>
              </a:ext>
            </a:extLst>
          </p:cNvPr>
          <p:cNvSpPr txBox="1"/>
          <p:nvPr/>
        </p:nvSpPr>
        <p:spPr>
          <a:xfrm>
            <a:off x="4691569" y="3983382"/>
            <a:ext cx="412292" cy="215444"/>
          </a:xfrm>
          <a:prstGeom prst="rect">
            <a:avLst/>
          </a:prstGeom>
          <a:noFill/>
        </p:spPr>
        <p:txBody>
          <a:bodyPr wrap="none" rtlCol="0">
            <a:spAutoFit/>
          </a:bodyPr>
          <a:lstStyle/>
          <a:p>
            <a:r>
              <a:rPr lang="en-NZ" sz="800"/>
              <a:t>~10%</a:t>
            </a:r>
          </a:p>
        </p:txBody>
      </p:sp>
      <p:cxnSp>
        <p:nvCxnSpPr>
          <p:cNvPr id="25" name="Straight Arrow Connector 24">
            <a:extLst>
              <a:ext uri="{FF2B5EF4-FFF2-40B4-BE49-F238E27FC236}">
                <a16:creationId xmlns:a16="http://schemas.microsoft.com/office/drawing/2014/main" id="{8D8B8AC8-FFCD-D2A4-B220-6ADF003B92C3}"/>
              </a:ext>
            </a:extLst>
          </p:cNvPr>
          <p:cNvCxnSpPr>
            <a:cxnSpLocks/>
          </p:cNvCxnSpPr>
          <p:nvPr/>
        </p:nvCxnSpPr>
        <p:spPr>
          <a:xfrm flipV="1">
            <a:off x="4646216" y="3776235"/>
            <a:ext cx="5139" cy="65105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1A736792-48FB-8C8B-4291-9CBA18FE0540}"/>
              </a:ext>
            </a:extLst>
          </p:cNvPr>
          <p:cNvSpPr txBox="1"/>
          <p:nvPr/>
        </p:nvSpPr>
        <p:spPr>
          <a:xfrm>
            <a:off x="8631601" y="3994040"/>
            <a:ext cx="412292" cy="215444"/>
          </a:xfrm>
          <a:prstGeom prst="rect">
            <a:avLst/>
          </a:prstGeom>
          <a:noFill/>
        </p:spPr>
        <p:txBody>
          <a:bodyPr wrap="none" rtlCol="0">
            <a:spAutoFit/>
          </a:bodyPr>
          <a:lstStyle/>
          <a:p>
            <a:r>
              <a:rPr lang="en-NZ" sz="800"/>
              <a:t>~13%</a:t>
            </a:r>
          </a:p>
        </p:txBody>
      </p:sp>
      <p:cxnSp>
        <p:nvCxnSpPr>
          <p:cNvPr id="29" name="Straight Arrow Connector 28">
            <a:extLst>
              <a:ext uri="{FF2B5EF4-FFF2-40B4-BE49-F238E27FC236}">
                <a16:creationId xmlns:a16="http://schemas.microsoft.com/office/drawing/2014/main" id="{6D5576D4-06D6-7900-6580-87D1E9211BB5}"/>
              </a:ext>
            </a:extLst>
          </p:cNvPr>
          <p:cNvCxnSpPr>
            <a:cxnSpLocks/>
          </p:cNvCxnSpPr>
          <p:nvPr/>
        </p:nvCxnSpPr>
        <p:spPr>
          <a:xfrm flipV="1">
            <a:off x="8636740" y="3722916"/>
            <a:ext cx="0" cy="88964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76C2846-6DD7-355C-5F28-7896BDADCCB6}"/>
              </a:ext>
            </a:extLst>
          </p:cNvPr>
          <p:cNvCxnSpPr>
            <a:cxnSpLocks/>
          </p:cNvCxnSpPr>
          <p:nvPr/>
        </p:nvCxnSpPr>
        <p:spPr>
          <a:xfrm>
            <a:off x="6832396" y="4962707"/>
            <a:ext cx="105762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42FB0FF-3BDD-C733-E234-0CAC15733C7F}"/>
              </a:ext>
            </a:extLst>
          </p:cNvPr>
          <p:cNvSpPr txBox="1"/>
          <p:nvPr/>
        </p:nvSpPr>
        <p:spPr>
          <a:xfrm>
            <a:off x="7245291" y="5001430"/>
            <a:ext cx="644728" cy="215444"/>
          </a:xfrm>
          <a:prstGeom prst="rect">
            <a:avLst/>
          </a:prstGeom>
          <a:noFill/>
        </p:spPr>
        <p:txBody>
          <a:bodyPr wrap="none" rtlCol="0">
            <a:spAutoFit/>
          </a:bodyPr>
          <a:lstStyle/>
          <a:p>
            <a:r>
              <a:rPr lang="en-NZ" sz="800"/>
              <a:t>~5% points</a:t>
            </a:r>
          </a:p>
        </p:txBody>
      </p:sp>
    </p:spTree>
    <p:extLst>
      <p:ext uri="{BB962C8B-B14F-4D97-AF65-F5344CB8AC3E}">
        <p14:creationId xmlns:p14="http://schemas.microsoft.com/office/powerpoint/2010/main" val="263854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83B6AF-0385-E96A-6DCF-B313AEEA8A4C}"/>
              </a:ext>
            </a:extLst>
          </p:cNvPr>
          <p:cNvSpPr>
            <a:spLocks noGrp="1"/>
          </p:cNvSpPr>
          <p:nvPr>
            <p:ph sz="quarter" idx="10"/>
          </p:nvPr>
        </p:nvSpPr>
        <p:spPr/>
        <p:txBody>
          <a:bodyPr>
            <a:normAutofit lnSpcReduction="10000"/>
          </a:bodyPr>
          <a:lstStyle/>
          <a:p>
            <a:r>
              <a:rPr lang="en-NZ" dirty="0"/>
              <a:t>The Issues Paper found that competition for medium/longer term flexibility services (e.g. wind ‘firming’) may thin as the system shifts to 100% renewable electricity supply (100%RE). This is because ownership of flexible supply resource may become more concentrated,  particular in the major hydro schemes.</a:t>
            </a:r>
          </a:p>
          <a:p>
            <a:r>
              <a:rPr lang="en-NZ" dirty="0"/>
              <a:t>Secretariat work in recent months has explored the competition issues under 100%RE in more detail.  This has included discussions with international competition experts and the Australian Energy Market Commission.</a:t>
            </a:r>
          </a:p>
          <a:p>
            <a:r>
              <a:rPr lang="en-NZ" dirty="0"/>
              <a:t>These discussions highlight the importance of the ‘shape’ of spot prices – noting that competition in contracts and new investment markets may be impeded if some participant(s) can exercise market power to substantially alter shape of spot prices – i.e. increase the ‘volatility of volatility’</a:t>
            </a:r>
          </a:p>
          <a:p>
            <a:r>
              <a:rPr lang="en-NZ" dirty="0"/>
              <a:t>This slide deck summarises the draft results of </a:t>
            </a:r>
            <a:r>
              <a:rPr lang="en-NZ"/>
              <a:t>quantitative </a:t>
            </a:r>
            <a:r>
              <a:rPr lang="en-NZ" dirty="0"/>
              <a:t>analysis used to explore :</a:t>
            </a:r>
          </a:p>
          <a:p>
            <a:pPr lvl="1"/>
            <a:r>
              <a:rPr lang="en-NZ" dirty="0"/>
              <a:t>Whether flexible generators will have greater/less </a:t>
            </a:r>
            <a:r>
              <a:rPr lang="en-NZ" i="1"/>
              <a:t>means</a:t>
            </a:r>
            <a:r>
              <a:rPr lang="en-NZ" dirty="0"/>
              <a:t> to exercise market power under 100%RE</a:t>
            </a:r>
          </a:p>
          <a:p>
            <a:pPr lvl="1"/>
            <a:r>
              <a:rPr lang="en-NZ" dirty="0"/>
              <a:t>Whether flexible generators will have  greater/less </a:t>
            </a:r>
            <a:r>
              <a:rPr lang="en-NZ" i="1"/>
              <a:t>incentive</a:t>
            </a:r>
            <a:r>
              <a:rPr lang="en-NZ" dirty="0"/>
              <a:t> to exercise market power under 100%RE</a:t>
            </a:r>
          </a:p>
          <a:p>
            <a:r>
              <a:rPr lang="en-NZ" dirty="0"/>
              <a:t>Analysis focuses on the 2035 timeframe and assumes all fossil fuelled plant is retired, there is 600MW of green peaker capacity spread between CEN, GEN and other participant(s), and other generation (hydro, wind, geothermal) remains under current ownership. </a:t>
            </a:r>
          </a:p>
          <a:p>
            <a:r>
              <a:rPr lang="en-NZ" dirty="0"/>
              <a:t>Analysis focuses on the extent to which larger flexible generators’ would have the means and incentives to raise ‘volatility of volatility’ to delay new generation entry and lift average spot prices</a:t>
            </a:r>
          </a:p>
          <a:p>
            <a:r>
              <a:rPr lang="en-NZ" dirty="0"/>
              <a:t>Key findings from analysis are:</a:t>
            </a:r>
          </a:p>
          <a:p>
            <a:pPr lvl="1"/>
            <a:r>
              <a:rPr lang="en-NZ" sz="1200" dirty="0"/>
              <a:t>Larger flexible generators </a:t>
            </a:r>
            <a:r>
              <a:rPr lang="en-NZ" sz="1200" i="1" dirty="0"/>
              <a:t>may have greater means </a:t>
            </a:r>
            <a:r>
              <a:rPr lang="en-NZ" sz="1200" dirty="0"/>
              <a:t>to raise volatility of volatility under 100%RE</a:t>
            </a:r>
          </a:p>
          <a:p>
            <a:pPr lvl="1"/>
            <a:r>
              <a:rPr lang="en-NZ" sz="1200" dirty="0"/>
              <a:t>Larger flexible generators </a:t>
            </a:r>
            <a:r>
              <a:rPr lang="en-NZ" sz="1200" i="1" dirty="0"/>
              <a:t>would likely have stronger incentives</a:t>
            </a:r>
            <a:r>
              <a:rPr lang="en-NZ" sz="1200" dirty="0"/>
              <a:t> to raise volatility under 100%RE</a:t>
            </a:r>
            <a:endParaRPr lang="en-NZ" dirty="0"/>
          </a:p>
          <a:p>
            <a:pPr lvl="1"/>
            <a:endParaRPr lang="en-NZ" dirty="0"/>
          </a:p>
        </p:txBody>
      </p:sp>
      <p:sp>
        <p:nvSpPr>
          <p:cNvPr id="3" name="Title 2">
            <a:extLst>
              <a:ext uri="{FF2B5EF4-FFF2-40B4-BE49-F238E27FC236}">
                <a16:creationId xmlns:a16="http://schemas.microsoft.com/office/drawing/2014/main" id="{10F9E1C5-0B52-CCB8-60D4-5B4E22C15EBE}"/>
              </a:ext>
            </a:extLst>
          </p:cNvPr>
          <p:cNvSpPr>
            <a:spLocks noGrp="1"/>
          </p:cNvSpPr>
          <p:nvPr>
            <p:ph type="title"/>
          </p:nvPr>
        </p:nvSpPr>
        <p:spPr/>
        <p:txBody>
          <a:bodyPr/>
          <a:lstStyle/>
          <a:p>
            <a:r>
              <a:rPr lang="en-NZ"/>
              <a:t>Executive summary</a:t>
            </a:r>
          </a:p>
        </p:txBody>
      </p:sp>
      <p:sp>
        <p:nvSpPr>
          <p:cNvPr id="5" name="Slide Number Placeholder 4">
            <a:extLst>
              <a:ext uri="{FF2B5EF4-FFF2-40B4-BE49-F238E27FC236}">
                <a16:creationId xmlns:a16="http://schemas.microsoft.com/office/drawing/2014/main" id="{A201E986-C792-8302-C421-6136335955C7}"/>
              </a:ext>
            </a:extLst>
          </p:cNvPr>
          <p:cNvSpPr>
            <a:spLocks noGrp="1"/>
          </p:cNvSpPr>
          <p:nvPr>
            <p:ph type="sldNum" sz="quarter" idx="12"/>
          </p:nvPr>
        </p:nvSpPr>
        <p:spPr/>
        <p:txBody>
          <a:bodyPr/>
          <a:lstStyle/>
          <a:p>
            <a:fld id="{5EA50F9E-02B1-41EA-A360-431CDE7DE4BD}" type="slidenum">
              <a:rPr lang="en-NZ" smtClean="0"/>
              <a:t>2</a:t>
            </a:fld>
            <a:endParaRPr lang="en-NZ"/>
          </a:p>
        </p:txBody>
      </p:sp>
    </p:spTree>
    <p:extLst>
      <p:ext uri="{BB962C8B-B14F-4D97-AF65-F5344CB8AC3E}">
        <p14:creationId xmlns:p14="http://schemas.microsoft.com/office/powerpoint/2010/main" val="2125810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710CAB46-2BE9-4F4F-B16B-83F009AE66B2}"/>
              </a:ext>
            </a:extLst>
          </p:cNvPr>
          <p:cNvSpPr>
            <a:spLocks noGrp="1"/>
          </p:cNvSpPr>
          <p:nvPr>
            <p:ph type="sldNum" sz="quarter" idx="12"/>
          </p:nvPr>
        </p:nvSpPr>
        <p:spPr/>
        <p:txBody>
          <a:bodyPr/>
          <a:lstStyle/>
          <a:p>
            <a:fld id="{0208391B-698F-4AF9-AF17-7387518F8135}" type="slidenum">
              <a:rPr lang="en-NZ" smtClean="0"/>
              <a:t>20</a:t>
            </a:fld>
            <a:endParaRPr lang="en-NZ"/>
          </a:p>
        </p:txBody>
      </p:sp>
      <p:sp>
        <p:nvSpPr>
          <p:cNvPr id="9" name="Content Placeholder 2">
            <a:extLst>
              <a:ext uri="{FF2B5EF4-FFF2-40B4-BE49-F238E27FC236}">
                <a16:creationId xmlns:a16="http://schemas.microsoft.com/office/drawing/2014/main" id="{2937C3CC-54BF-A43B-4444-634675722339}"/>
              </a:ext>
            </a:extLst>
          </p:cNvPr>
          <p:cNvSpPr txBox="1">
            <a:spLocks/>
          </p:cNvSpPr>
          <p:nvPr/>
        </p:nvSpPr>
        <p:spPr>
          <a:xfrm>
            <a:off x="605811" y="1638300"/>
            <a:ext cx="3907824" cy="462631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1500"/>
              <a:t>Used model to test sensitivity of PDCs to delayed or early entry by new generation by wind and solar (predominant sources of supply at the margin)</a:t>
            </a:r>
          </a:p>
          <a:p>
            <a:r>
              <a:rPr lang="en-NZ" sz="1500"/>
              <a:t>New entry deterred scenario – this models a PDC that results if new entry is delayed</a:t>
            </a:r>
          </a:p>
          <a:p>
            <a:r>
              <a:rPr lang="en-NZ" sz="1500"/>
              <a:t>The new entry deterred scenario can be interpreted as a new entry equilibrium if wind/solar investors required a higher return to offset perceived risks relating to volatility of volatility</a:t>
            </a:r>
          </a:p>
          <a:p>
            <a:r>
              <a:rPr lang="en-NZ" sz="1500"/>
              <a:t>Also compiled new entry encouraged scenario – this model a case which is the mirror image of the delay scenario.</a:t>
            </a:r>
          </a:p>
          <a:p>
            <a:r>
              <a:rPr lang="en-NZ" sz="1500"/>
              <a:t>Such a scenario might occur if demand side parties lifted their contracting levels in response to higher volatility of volatility, and hence stimulated earlier entry.</a:t>
            </a:r>
          </a:p>
        </p:txBody>
      </p:sp>
      <p:sp>
        <p:nvSpPr>
          <p:cNvPr id="6" name="Title 2">
            <a:extLst>
              <a:ext uri="{FF2B5EF4-FFF2-40B4-BE49-F238E27FC236}">
                <a16:creationId xmlns:a16="http://schemas.microsoft.com/office/drawing/2014/main" id="{FFEFB251-3AB9-2459-2229-BFD0F3A07AA9}"/>
              </a:ext>
            </a:extLst>
          </p:cNvPr>
          <p:cNvSpPr>
            <a:spLocks noGrp="1"/>
          </p:cNvSpPr>
          <p:nvPr>
            <p:ph type="title"/>
          </p:nvPr>
        </p:nvSpPr>
        <p:spPr>
          <a:xfrm>
            <a:off x="457200" y="116632"/>
            <a:ext cx="8229600" cy="1143000"/>
          </a:xfrm>
        </p:spPr>
        <p:txBody>
          <a:bodyPr>
            <a:normAutofit/>
          </a:bodyPr>
          <a:lstStyle/>
          <a:p>
            <a:r>
              <a:rPr lang="en-NZ" sz="2400"/>
              <a:t>Proposition 4 – Would g</a:t>
            </a:r>
            <a:r>
              <a:rPr lang="en-NZ" sz="2400" b="0"/>
              <a:t>enerators with significant flexible resources face likely material gain if new entry is deterred?</a:t>
            </a:r>
            <a:endParaRPr lang="en-NZ" sz="2400"/>
          </a:p>
        </p:txBody>
      </p:sp>
      <p:graphicFrame>
        <p:nvGraphicFramePr>
          <p:cNvPr id="2" name="Chart 1">
            <a:extLst>
              <a:ext uri="{FF2B5EF4-FFF2-40B4-BE49-F238E27FC236}">
                <a16:creationId xmlns:a16="http://schemas.microsoft.com/office/drawing/2014/main" id="{B246B9C7-772D-4108-A111-5E2DB4EFDF91}"/>
              </a:ext>
            </a:extLst>
          </p:cNvPr>
          <p:cNvGraphicFramePr>
            <a:graphicFrameLocks/>
          </p:cNvGraphicFramePr>
          <p:nvPr>
            <p:extLst>
              <p:ext uri="{D42A27DB-BD31-4B8C-83A1-F6EECF244321}">
                <p14:modId xmlns:p14="http://schemas.microsoft.com/office/powerpoint/2010/main" val="2747747569"/>
              </p:ext>
            </p:extLst>
          </p:nvPr>
        </p:nvGraphicFramePr>
        <p:xfrm>
          <a:off x="4572000" y="1116756"/>
          <a:ext cx="3600000" cy="252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D806C643-7756-470B-BE66-CDEF1EB303AD}"/>
              </a:ext>
            </a:extLst>
          </p:cNvPr>
          <p:cNvGraphicFramePr>
            <a:graphicFrameLocks/>
          </p:cNvGraphicFramePr>
          <p:nvPr>
            <p:extLst>
              <p:ext uri="{D42A27DB-BD31-4B8C-83A1-F6EECF244321}">
                <p14:modId xmlns:p14="http://schemas.microsoft.com/office/powerpoint/2010/main" val="4168816257"/>
              </p:ext>
            </p:extLst>
          </p:nvPr>
        </p:nvGraphicFramePr>
        <p:xfrm>
          <a:off x="4572000" y="3539916"/>
          <a:ext cx="3600000" cy="252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13" name="Group 12">
            <a:extLst>
              <a:ext uri="{FF2B5EF4-FFF2-40B4-BE49-F238E27FC236}">
                <a16:creationId xmlns:a16="http://schemas.microsoft.com/office/drawing/2014/main" id="{D1114C45-6C9A-DFC3-0791-7E4356A34780}"/>
              </a:ext>
            </a:extLst>
          </p:cNvPr>
          <p:cNvGrpSpPr/>
          <p:nvPr/>
        </p:nvGrpSpPr>
        <p:grpSpPr>
          <a:xfrm>
            <a:off x="4969054" y="6013581"/>
            <a:ext cx="2805892" cy="502063"/>
            <a:chOff x="5367806" y="6003436"/>
            <a:chExt cx="2805892" cy="502063"/>
          </a:xfrm>
        </p:grpSpPr>
        <p:pic>
          <p:nvPicPr>
            <p:cNvPr id="5" name="Picture 4">
              <a:extLst>
                <a:ext uri="{FF2B5EF4-FFF2-40B4-BE49-F238E27FC236}">
                  <a16:creationId xmlns:a16="http://schemas.microsoft.com/office/drawing/2014/main" id="{39784CDD-B9DE-309F-F210-A13B9ECF82BB}"/>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1" t="-9065" r="50482" b="-19231"/>
            <a:stretch/>
          </p:blipFill>
          <p:spPr>
            <a:xfrm>
              <a:off x="5367806" y="6003436"/>
              <a:ext cx="2805892" cy="296434"/>
            </a:xfrm>
            <a:prstGeom prst="rect">
              <a:avLst/>
            </a:prstGeom>
          </p:spPr>
        </p:pic>
        <p:pic>
          <p:nvPicPr>
            <p:cNvPr id="12" name="Picture 11">
              <a:extLst>
                <a:ext uri="{FF2B5EF4-FFF2-40B4-BE49-F238E27FC236}">
                  <a16:creationId xmlns:a16="http://schemas.microsoft.com/office/drawing/2014/main" id="{62A87E63-DE0D-CEFA-DC54-79D7B49D4C28}"/>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50460" t="-9065" r="22" b="-19231"/>
            <a:stretch/>
          </p:blipFill>
          <p:spPr>
            <a:xfrm>
              <a:off x="5367806" y="6209065"/>
              <a:ext cx="2805892" cy="296434"/>
            </a:xfrm>
            <a:prstGeom prst="rect">
              <a:avLst/>
            </a:prstGeom>
          </p:spPr>
        </p:pic>
      </p:grpSp>
      <p:sp>
        <p:nvSpPr>
          <p:cNvPr id="14" name="TextBox 13">
            <a:extLst>
              <a:ext uri="{FF2B5EF4-FFF2-40B4-BE49-F238E27FC236}">
                <a16:creationId xmlns:a16="http://schemas.microsoft.com/office/drawing/2014/main" id="{2C79F64B-0E14-9446-B66B-ADD7015F17CB}"/>
              </a:ext>
            </a:extLst>
          </p:cNvPr>
          <p:cNvSpPr txBox="1"/>
          <p:nvPr/>
        </p:nvSpPr>
        <p:spPr>
          <a:xfrm>
            <a:off x="7891999" y="1986353"/>
            <a:ext cx="1203960" cy="646331"/>
          </a:xfrm>
          <a:prstGeom prst="rect">
            <a:avLst/>
          </a:prstGeom>
          <a:noFill/>
        </p:spPr>
        <p:txBody>
          <a:bodyPr wrap="square" rtlCol="0">
            <a:spAutoFit/>
          </a:bodyPr>
          <a:lstStyle/>
          <a:p>
            <a:pPr algn="ctr"/>
            <a:r>
              <a:rPr lang="en-NZ" b="1"/>
              <a:t>0 to 100% </a:t>
            </a:r>
            <a:r>
              <a:rPr lang="en-NZ"/>
              <a:t>of time</a:t>
            </a:r>
          </a:p>
        </p:txBody>
      </p:sp>
      <p:sp>
        <p:nvSpPr>
          <p:cNvPr id="15" name="TextBox 14">
            <a:extLst>
              <a:ext uri="{FF2B5EF4-FFF2-40B4-BE49-F238E27FC236}">
                <a16:creationId xmlns:a16="http://schemas.microsoft.com/office/drawing/2014/main" id="{CCC04287-D509-D284-CA1B-03B747D49DF9}"/>
              </a:ext>
            </a:extLst>
          </p:cNvPr>
          <p:cNvSpPr txBox="1"/>
          <p:nvPr/>
        </p:nvSpPr>
        <p:spPr>
          <a:xfrm>
            <a:off x="7891999" y="4506353"/>
            <a:ext cx="1203960" cy="646331"/>
          </a:xfrm>
          <a:prstGeom prst="rect">
            <a:avLst/>
          </a:prstGeom>
          <a:noFill/>
        </p:spPr>
        <p:txBody>
          <a:bodyPr wrap="square" rtlCol="0">
            <a:spAutoFit/>
          </a:bodyPr>
          <a:lstStyle/>
          <a:p>
            <a:pPr algn="ctr"/>
            <a:r>
              <a:rPr lang="en-NZ" b="1"/>
              <a:t>0 to 10%</a:t>
            </a:r>
            <a:r>
              <a:rPr lang="en-NZ"/>
              <a:t> of time</a:t>
            </a:r>
          </a:p>
        </p:txBody>
      </p:sp>
    </p:spTree>
    <p:extLst>
      <p:ext uri="{BB962C8B-B14F-4D97-AF65-F5344CB8AC3E}">
        <p14:creationId xmlns:p14="http://schemas.microsoft.com/office/powerpoint/2010/main" val="2758551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FC1234C9-3B2B-46C2-B374-CED0E8BA73EE}"/>
              </a:ext>
            </a:extLst>
          </p:cNvPr>
          <p:cNvGraphicFramePr>
            <a:graphicFrameLocks/>
          </p:cNvGraphicFramePr>
          <p:nvPr>
            <p:extLst>
              <p:ext uri="{D42A27DB-BD31-4B8C-83A1-F6EECF244321}">
                <p14:modId xmlns:p14="http://schemas.microsoft.com/office/powerpoint/2010/main" val="3175101345"/>
              </p:ext>
            </p:extLst>
          </p:nvPr>
        </p:nvGraphicFramePr>
        <p:xfrm>
          <a:off x="5227018" y="2304000"/>
          <a:ext cx="3240000" cy="367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00000000-0008-0000-0D00-00000A000000}"/>
              </a:ext>
            </a:extLst>
          </p:cNvPr>
          <p:cNvGraphicFramePr>
            <a:graphicFrameLocks/>
          </p:cNvGraphicFramePr>
          <p:nvPr>
            <p:extLst>
              <p:ext uri="{D42A27DB-BD31-4B8C-83A1-F6EECF244321}">
                <p14:modId xmlns:p14="http://schemas.microsoft.com/office/powerpoint/2010/main" val="892709772"/>
              </p:ext>
            </p:extLst>
          </p:nvPr>
        </p:nvGraphicFramePr>
        <p:xfrm>
          <a:off x="1871999" y="2304000"/>
          <a:ext cx="3240000" cy="3672000"/>
        </p:xfrm>
        <a:graphic>
          <a:graphicData uri="http://schemas.openxmlformats.org/drawingml/2006/chart">
            <c:chart xmlns:c="http://schemas.openxmlformats.org/drawingml/2006/chart" xmlns:r="http://schemas.openxmlformats.org/officeDocument/2006/relationships" r:id="rId4"/>
          </a:graphicData>
        </a:graphic>
      </p:graphicFrame>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21</a:t>
            </a:fld>
            <a:endParaRPr lang="en-NZ"/>
          </a:p>
        </p:txBody>
      </p:sp>
      <p:pic>
        <p:nvPicPr>
          <p:cNvPr id="14" name="Picture 13">
            <a:extLst>
              <a:ext uri="{FF2B5EF4-FFF2-40B4-BE49-F238E27FC236}">
                <a16:creationId xmlns:a16="http://schemas.microsoft.com/office/drawing/2014/main" id="{4D6AAB99-94E8-1C2A-C13F-14F23DDFAC51}"/>
              </a:ext>
            </a:extLst>
          </p:cNvPr>
          <p:cNvPicPr>
            <a:picLocks noChangeAspect="1"/>
          </p:cNvPicPr>
          <p:nvPr/>
        </p:nvPicPr>
        <p:blipFill rotWithShape="1">
          <a:blip r:embed="rId5"/>
          <a:srcRect l="39218" t="70008" r="19459" b="24338"/>
          <a:stretch/>
        </p:blipFill>
        <p:spPr>
          <a:xfrm>
            <a:off x="3050315" y="6068348"/>
            <a:ext cx="4044234" cy="288000"/>
          </a:xfrm>
          <a:prstGeom prst="rect">
            <a:avLst/>
          </a:prstGeom>
        </p:spPr>
      </p:pic>
      <p:sp>
        <p:nvSpPr>
          <p:cNvPr id="2" name="Speech Bubble: Rectangle with Corners Rounded 1">
            <a:extLst>
              <a:ext uri="{FF2B5EF4-FFF2-40B4-BE49-F238E27FC236}">
                <a16:creationId xmlns:a16="http://schemas.microsoft.com/office/drawing/2014/main" id="{9C2B4612-545C-EEAD-4D03-353D1DF9F697}"/>
              </a:ext>
            </a:extLst>
          </p:cNvPr>
          <p:cNvSpPr/>
          <p:nvPr/>
        </p:nvSpPr>
        <p:spPr>
          <a:xfrm>
            <a:off x="145516" y="2982658"/>
            <a:ext cx="1434830" cy="399865"/>
          </a:xfrm>
          <a:prstGeom prst="wedgeRoundRectCallout">
            <a:avLst>
              <a:gd name="adj1" fmla="val 72387"/>
              <a:gd name="adj2" fmla="val 88810"/>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a:solidFill>
                  <a:schemeClr val="tx1"/>
                </a:solidFill>
              </a:rPr>
              <a:t>Genco’s benefit if new entry deterred (yellow)</a:t>
            </a:r>
            <a:endParaRPr lang="en-NZ" sz="825">
              <a:solidFill>
                <a:schemeClr val="tx1"/>
              </a:solidFill>
            </a:endParaRPr>
          </a:p>
        </p:txBody>
      </p:sp>
      <p:sp>
        <p:nvSpPr>
          <p:cNvPr id="12" name="Speech Bubble: Rectangle with Corners Rounded 11">
            <a:extLst>
              <a:ext uri="{FF2B5EF4-FFF2-40B4-BE49-F238E27FC236}">
                <a16:creationId xmlns:a16="http://schemas.microsoft.com/office/drawing/2014/main" id="{69C1A97D-C70E-14CF-8FBB-2EFF5AF1DD0A}"/>
              </a:ext>
            </a:extLst>
          </p:cNvPr>
          <p:cNvSpPr/>
          <p:nvPr/>
        </p:nvSpPr>
        <p:spPr>
          <a:xfrm>
            <a:off x="147461" y="5183263"/>
            <a:ext cx="1434830" cy="836772"/>
          </a:xfrm>
          <a:prstGeom prst="wedgeRoundRectCallout">
            <a:avLst>
              <a:gd name="adj1" fmla="val 72727"/>
              <a:gd name="adj2" fmla="val -4022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a:solidFill>
                  <a:schemeClr val="tx1"/>
                </a:solidFill>
              </a:rPr>
              <a:t>Genco’s have similar or lower earnings (blue) if premature entry occurs –loss is not symmetric to gain from deterred entry (yellow)</a:t>
            </a:r>
            <a:endParaRPr lang="en-NZ" sz="825">
              <a:solidFill>
                <a:schemeClr val="tx1"/>
              </a:solidFill>
            </a:endParaRPr>
          </a:p>
        </p:txBody>
      </p:sp>
      <p:sp>
        <p:nvSpPr>
          <p:cNvPr id="6" name="TextBox 5">
            <a:extLst>
              <a:ext uri="{FF2B5EF4-FFF2-40B4-BE49-F238E27FC236}">
                <a16:creationId xmlns:a16="http://schemas.microsoft.com/office/drawing/2014/main" id="{28846F9F-8DD3-4281-54E4-779F9844F073}"/>
              </a:ext>
            </a:extLst>
          </p:cNvPr>
          <p:cNvSpPr txBox="1"/>
          <p:nvPr/>
        </p:nvSpPr>
        <p:spPr>
          <a:xfrm>
            <a:off x="1818842" y="2257219"/>
            <a:ext cx="3346315" cy="430887"/>
          </a:xfrm>
          <a:prstGeom prst="rect">
            <a:avLst/>
          </a:prstGeom>
          <a:solidFill>
            <a:schemeClr val="bg1"/>
          </a:solidFill>
        </p:spPr>
        <p:txBody>
          <a:bodyPr wrap="square" rtlCol="0">
            <a:spAutoFit/>
          </a:bodyPr>
          <a:lstStyle/>
          <a:p>
            <a:pPr algn="ctr"/>
            <a:r>
              <a:rPr lang="en-US" sz="1100"/>
              <a:t>Mean gross margin in each PDC scenario relative</a:t>
            </a:r>
          </a:p>
          <a:p>
            <a:pPr algn="ctr"/>
            <a:r>
              <a:rPr lang="en-US" sz="1100"/>
              <a:t> to mean gross margin in base PDC scenario</a:t>
            </a:r>
            <a:endParaRPr lang="en-NZ" sz="1100"/>
          </a:p>
        </p:txBody>
      </p:sp>
      <p:sp>
        <p:nvSpPr>
          <p:cNvPr id="7" name="TextBox 6">
            <a:extLst>
              <a:ext uri="{FF2B5EF4-FFF2-40B4-BE49-F238E27FC236}">
                <a16:creationId xmlns:a16="http://schemas.microsoft.com/office/drawing/2014/main" id="{518D9E35-CEBA-D58E-2BCB-F71F4BE89430}"/>
              </a:ext>
            </a:extLst>
          </p:cNvPr>
          <p:cNvSpPr txBox="1"/>
          <p:nvPr/>
        </p:nvSpPr>
        <p:spPr>
          <a:xfrm>
            <a:off x="5173861" y="2257219"/>
            <a:ext cx="3346315" cy="430887"/>
          </a:xfrm>
          <a:prstGeom prst="rect">
            <a:avLst/>
          </a:prstGeom>
          <a:solidFill>
            <a:schemeClr val="bg1"/>
          </a:solidFill>
        </p:spPr>
        <p:txBody>
          <a:bodyPr wrap="square" rtlCol="0">
            <a:spAutoFit/>
          </a:bodyPr>
          <a:lstStyle/>
          <a:p>
            <a:pPr algn="ctr"/>
            <a:r>
              <a:rPr lang="en-US" sz="1100"/>
              <a:t>Min risk gross margin in each PDC scenario relative</a:t>
            </a:r>
          </a:p>
          <a:p>
            <a:pPr algn="ctr"/>
            <a:r>
              <a:rPr lang="en-US" sz="1100"/>
              <a:t>to min risk gross margin in base PDC scenario</a:t>
            </a:r>
            <a:endParaRPr lang="en-NZ" sz="1100"/>
          </a:p>
        </p:txBody>
      </p:sp>
      <p:sp>
        <p:nvSpPr>
          <p:cNvPr id="8" name="TextBox 1">
            <a:extLst>
              <a:ext uri="{FF2B5EF4-FFF2-40B4-BE49-F238E27FC236}">
                <a16:creationId xmlns:a16="http://schemas.microsoft.com/office/drawing/2014/main" id="{E4F32EBB-4448-A5DB-7BDB-420A95DDB01F}"/>
              </a:ext>
            </a:extLst>
          </p:cNvPr>
          <p:cNvSpPr txBox="1"/>
          <p:nvPr/>
        </p:nvSpPr>
        <p:spPr>
          <a:xfrm>
            <a:off x="7139696" y="5201480"/>
            <a:ext cx="1068429" cy="43358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NZ" sz="2400"/>
              <a:t>2035</a:t>
            </a:r>
          </a:p>
        </p:txBody>
      </p:sp>
      <p:sp>
        <p:nvSpPr>
          <p:cNvPr id="9" name="TextBox 1">
            <a:extLst>
              <a:ext uri="{FF2B5EF4-FFF2-40B4-BE49-F238E27FC236}">
                <a16:creationId xmlns:a16="http://schemas.microsoft.com/office/drawing/2014/main" id="{BC0F161E-747F-4DA6-35C9-26990C9DF64B}"/>
              </a:ext>
            </a:extLst>
          </p:cNvPr>
          <p:cNvSpPr txBox="1"/>
          <p:nvPr/>
        </p:nvSpPr>
        <p:spPr>
          <a:xfrm>
            <a:off x="3450263" y="5196498"/>
            <a:ext cx="1068429" cy="43358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NZ" sz="2400"/>
              <a:t>2035</a:t>
            </a:r>
          </a:p>
        </p:txBody>
      </p:sp>
      <p:sp>
        <p:nvSpPr>
          <p:cNvPr id="17" name="TextBox 16">
            <a:extLst>
              <a:ext uri="{FF2B5EF4-FFF2-40B4-BE49-F238E27FC236}">
                <a16:creationId xmlns:a16="http://schemas.microsoft.com/office/drawing/2014/main" id="{5F190A80-C512-847E-480E-3B026CBB4BF3}"/>
              </a:ext>
            </a:extLst>
          </p:cNvPr>
          <p:cNvSpPr txBox="1"/>
          <p:nvPr/>
        </p:nvSpPr>
        <p:spPr>
          <a:xfrm>
            <a:off x="252919" y="1222934"/>
            <a:ext cx="8495490" cy="1200329"/>
          </a:xfrm>
          <a:prstGeom prst="rect">
            <a:avLst/>
          </a:prstGeom>
        </p:spPr>
        <p:txBody>
          <a:bodyPr vert="horz" lIns="68580" tIns="34290" rIns="68580" bIns="34290" rtlCol="0">
            <a:normAutofit/>
          </a:bodyPr>
          <a:lstStyle>
            <a:defPPr>
              <a:defRPr lang="en-US"/>
            </a:defPPr>
            <a:lvl1pPr marL="228600" indent="-228600">
              <a:lnSpc>
                <a:spcPct val="90000"/>
              </a:lnSpc>
              <a:spcBef>
                <a:spcPts val="1000"/>
              </a:spcBef>
              <a:buFont typeface="Arial" panose="020B0604020202020204" pitchFamily="34" charset="0"/>
              <a:buChar char="•"/>
              <a:defRPr sz="1500"/>
            </a:lvl1pPr>
            <a:lvl2pPr marL="447675" lvl="1" indent="-182563">
              <a:lnSpc>
                <a:spcPct val="90000"/>
              </a:lnSpc>
              <a:spcBef>
                <a:spcPts val="500"/>
              </a:spcBef>
              <a:buFont typeface="Arial" panose="020B0604020202020204" pitchFamily="34" charset="0"/>
              <a:buChar char="•"/>
              <a:defRPr sz="11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NZ"/>
              <a:t>Major </a:t>
            </a:r>
            <a:r>
              <a:rPr lang="en-NZ" err="1"/>
              <a:t>genco’s</a:t>
            </a:r>
            <a:r>
              <a:rPr lang="en-NZ"/>
              <a:t> accrue appreciable benefit relative to base case if new entry is deterred, and lose if entry is encouraged – but gain is asymmetric to loss for MRD and MRC</a:t>
            </a:r>
          </a:p>
        </p:txBody>
      </p:sp>
      <p:sp>
        <p:nvSpPr>
          <p:cNvPr id="15" name="Title 2">
            <a:extLst>
              <a:ext uri="{FF2B5EF4-FFF2-40B4-BE49-F238E27FC236}">
                <a16:creationId xmlns:a16="http://schemas.microsoft.com/office/drawing/2014/main" id="{748A5CDD-F10A-A78F-3384-3371A88B8057}"/>
              </a:ext>
            </a:extLst>
          </p:cNvPr>
          <p:cNvSpPr>
            <a:spLocks noGrp="1"/>
          </p:cNvSpPr>
          <p:nvPr>
            <p:ph type="title"/>
          </p:nvPr>
        </p:nvSpPr>
        <p:spPr>
          <a:xfrm>
            <a:off x="457200" y="116632"/>
            <a:ext cx="8229600" cy="1143000"/>
          </a:xfrm>
        </p:spPr>
        <p:txBody>
          <a:bodyPr>
            <a:normAutofit/>
          </a:bodyPr>
          <a:lstStyle/>
          <a:p>
            <a:r>
              <a:rPr lang="en-NZ" sz="2400"/>
              <a:t>Proposition 4 – Would g</a:t>
            </a:r>
            <a:r>
              <a:rPr lang="en-NZ" sz="2400" b="0"/>
              <a:t>enerators with significant flexibility face likely material gain if new entry is deterred</a:t>
            </a:r>
            <a:endParaRPr lang="en-NZ" sz="2400"/>
          </a:p>
        </p:txBody>
      </p:sp>
    </p:spTree>
    <p:extLst>
      <p:ext uri="{BB962C8B-B14F-4D97-AF65-F5344CB8AC3E}">
        <p14:creationId xmlns:p14="http://schemas.microsoft.com/office/powerpoint/2010/main" val="1811014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89E883-83F7-02D9-CD0F-DE82C490387D}"/>
              </a:ext>
            </a:extLst>
          </p:cNvPr>
          <p:cNvSpPr>
            <a:spLocks noGrp="1"/>
          </p:cNvSpPr>
          <p:nvPr>
            <p:ph type="title"/>
          </p:nvPr>
        </p:nvSpPr>
        <p:spPr>
          <a:xfrm>
            <a:off x="457200" y="2564904"/>
            <a:ext cx="8229600" cy="1143000"/>
          </a:xfrm>
        </p:spPr>
        <p:txBody>
          <a:bodyPr/>
          <a:lstStyle/>
          <a:p>
            <a:r>
              <a:rPr lang="en-NZ"/>
              <a:t>What are the options to address potential concerns?</a:t>
            </a:r>
          </a:p>
        </p:txBody>
      </p:sp>
      <p:sp>
        <p:nvSpPr>
          <p:cNvPr id="5" name="Slide Number Placeholder 4">
            <a:extLst>
              <a:ext uri="{FF2B5EF4-FFF2-40B4-BE49-F238E27FC236}">
                <a16:creationId xmlns:a16="http://schemas.microsoft.com/office/drawing/2014/main" id="{7EF54540-6FAD-DFE4-5BB6-B76A3E4CC564}"/>
              </a:ext>
            </a:extLst>
          </p:cNvPr>
          <p:cNvSpPr>
            <a:spLocks noGrp="1"/>
          </p:cNvSpPr>
          <p:nvPr>
            <p:ph type="sldNum" sz="quarter" idx="12"/>
          </p:nvPr>
        </p:nvSpPr>
        <p:spPr/>
        <p:txBody>
          <a:bodyPr/>
          <a:lstStyle/>
          <a:p>
            <a:fld id="{5EA50F9E-02B1-41EA-A360-431CDE7DE4BD}" type="slidenum">
              <a:rPr lang="en-NZ" smtClean="0"/>
              <a:t>22</a:t>
            </a:fld>
            <a:endParaRPr lang="en-NZ"/>
          </a:p>
        </p:txBody>
      </p:sp>
    </p:spTree>
    <p:extLst>
      <p:ext uri="{BB962C8B-B14F-4D97-AF65-F5344CB8AC3E}">
        <p14:creationId xmlns:p14="http://schemas.microsoft.com/office/powerpoint/2010/main" val="1152081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FE17DD-26BE-10A1-891F-CD595272C7C7}"/>
              </a:ext>
            </a:extLst>
          </p:cNvPr>
          <p:cNvSpPr>
            <a:spLocks noGrp="1"/>
          </p:cNvSpPr>
          <p:nvPr>
            <p:ph type="title"/>
          </p:nvPr>
        </p:nvSpPr>
        <p:spPr/>
        <p:txBody>
          <a:bodyPr/>
          <a:lstStyle/>
          <a:p>
            <a:r>
              <a:rPr lang="en-NZ"/>
              <a:t>High level options</a:t>
            </a:r>
          </a:p>
        </p:txBody>
      </p:sp>
      <p:sp>
        <p:nvSpPr>
          <p:cNvPr id="5" name="Slide Number Placeholder 4">
            <a:extLst>
              <a:ext uri="{FF2B5EF4-FFF2-40B4-BE49-F238E27FC236}">
                <a16:creationId xmlns:a16="http://schemas.microsoft.com/office/drawing/2014/main" id="{78F17B1E-9D96-1409-EA27-5DB439DE06EA}"/>
              </a:ext>
            </a:extLst>
          </p:cNvPr>
          <p:cNvSpPr>
            <a:spLocks noGrp="1"/>
          </p:cNvSpPr>
          <p:nvPr>
            <p:ph type="sldNum" sz="quarter" idx="12"/>
          </p:nvPr>
        </p:nvSpPr>
        <p:spPr/>
        <p:txBody>
          <a:bodyPr/>
          <a:lstStyle/>
          <a:p>
            <a:fld id="{5EA50F9E-02B1-41EA-A360-431CDE7DE4BD}" type="slidenum">
              <a:rPr lang="en-NZ" smtClean="0"/>
              <a:t>23</a:t>
            </a:fld>
            <a:endParaRPr lang="en-NZ"/>
          </a:p>
        </p:txBody>
      </p:sp>
      <p:cxnSp>
        <p:nvCxnSpPr>
          <p:cNvPr id="9" name="Straight Connector 8">
            <a:extLst>
              <a:ext uri="{FF2B5EF4-FFF2-40B4-BE49-F238E27FC236}">
                <a16:creationId xmlns:a16="http://schemas.microsoft.com/office/drawing/2014/main" id="{3B1A8D2B-CEB1-8D16-09DA-1D7E24C2BEC4}"/>
              </a:ext>
            </a:extLst>
          </p:cNvPr>
          <p:cNvCxnSpPr>
            <a:cxnSpLocks/>
          </p:cNvCxnSpPr>
          <p:nvPr/>
        </p:nvCxnSpPr>
        <p:spPr>
          <a:xfrm>
            <a:off x="2007142" y="4370954"/>
            <a:ext cx="648057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6526A63-85B4-0522-AD1D-340070336724}"/>
              </a:ext>
            </a:extLst>
          </p:cNvPr>
          <p:cNvCxnSpPr>
            <a:cxnSpLocks/>
          </p:cNvCxnSpPr>
          <p:nvPr/>
        </p:nvCxnSpPr>
        <p:spPr>
          <a:xfrm>
            <a:off x="5369669" y="2568095"/>
            <a:ext cx="15318" cy="38132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E29BE51-004D-4EF3-A03E-89CCFBE22025}"/>
              </a:ext>
            </a:extLst>
          </p:cNvPr>
          <p:cNvSpPr txBox="1"/>
          <p:nvPr/>
        </p:nvSpPr>
        <p:spPr>
          <a:xfrm>
            <a:off x="808265" y="3343146"/>
            <a:ext cx="1037560" cy="646331"/>
          </a:xfrm>
          <a:prstGeom prst="rect">
            <a:avLst/>
          </a:prstGeom>
          <a:noFill/>
        </p:spPr>
        <p:txBody>
          <a:bodyPr wrap="square" rtlCol="0">
            <a:spAutoFit/>
          </a:bodyPr>
          <a:lstStyle/>
          <a:p>
            <a:pPr algn="r"/>
            <a:r>
              <a:rPr lang="en-NZ" b="1"/>
              <a:t>Market conduct</a:t>
            </a:r>
          </a:p>
        </p:txBody>
      </p:sp>
      <p:sp>
        <p:nvSpPr>
          <p:cNvPr id="16" name="TextBox 15">
            <a:extLst>
              <a:ext uri="{FF2B5EF4-FFF2-40B4-BE49-F238E27FC236}">
                <a16:creationId xmlns:a16="http://schemas.microsoft.com/office/drawing/2014/main" id="{8365996F-7FA1-5B50-BD93-CE41521A8983}"/>
              </a:ext>
            </a:extLst>
          </p:cNvPr>
          <p:cNvSpPr txBox="1"/>
          <p:nvPr/>
        </p:nvSpPr>
        <p:spPr>
          <a:xfrm>
            <a:off x="778874" y="5014761"/>
            <a:ext cx="1053173" cy="646331"/>
          </a:xfrm>
          <a:prstGeom prst="rect">
            <a:avLst/>
          </a:prstGeom>
          <a:noFill/>
        </p:spPr>
        <p:txBody>
          <a:bodyPr wrap="none" rtlCol="0">
            <a:spAutoFit/>
          </a:bodyPr>
          <a:lstStyle/>
          <a:p>
            <a:pPr algn="r"/>
            <a:r>
              <a:rPr lang="en-NZ" b="1"/>
              <a:t>Market</a:t>
            </a:r>
          </a:p>
          <a:p>
            <a:pPr algn="r"/>
            <a:r>
              <a:rPr lang="en-NZ" b="1"/>
              <a:t>structure</a:t>
            </a:r>
          </a:p>
        </p:txBody>
      </p:sp>
      <p:sp>
        <p:nvSpPr>
          <p:cNvPr id="17" name="TextBox 16">
            <a:extLst>
              <a:ext uri="{FF2B5EF4-FFF2-40B4-BE49-F238E27FC236}">
                <a16:creationId xmlns:a16="http://schemas.microsoft.com/office/drawing/2014/main" id="{A0C74DBA-9A8A-9794-B427-2B593B232495}"/>
              </a:ext>
            </a:extLst>
          </p:cNvPr>
          <p:cNvSpPr txBox="1"/>
          <p:nvPr/>
        </p:nvSpPr>
        <p:spPr>
          <a:xfrm>
            <a:off x="3236068" y="2183307"/>
            <a:ext cx="883447" cy="369332"/>
          </a:xfrm>
          <a:prstGeom prst="rect">
            <a:avLst/>
          </a:prstGeom>
          <a:noFill/>
        </p:spPr>
        <p:txBody>
          <a:bodyPr wrap="none" rtlCol="0">
            <a:spAutoFit/>
          </a:bodyPr>
          <a:lstStyle/>
          <a:p>
            <a:r>
              <a:rPr lang="en-NZ" b="1"/>
              <a:t>Ex ante</a:t>
            </a:r>
          </a:p>
        </p:txBody>
      </p:sp>
      <p:sp>
        <p:nvSpPr>
          <p:cNvPr id="18" name="TextBox 17">
            <a:extLst>
              <a:ext uri="{FF2B5EF4-FFF2-40B4-BE49-F238E27FC236}">
                <a16:creationId xmlns:a16="http://schemas.microsoft.com/office/drawing/2014/main" id="{D8DF7322-8C0C-C463-06FE-1C794998C6C9}"/>
              </a:ext>
            </a:extLst>
          </p:cNvPr>
          <p:cNvSpPr txBox="1"/>
          <p:nvPr/>
        </p:nvSpPr>
        <p:spPr>
          <a:xfrm>
            <a:off x="6524017" y="2187311"/>
            <a:ext cx="871392" cy="369332"/>
          </a:xfrm>
          <a:prstGeom prst="rect">
            <a:avLst/>
          </a:prstGeom>
          <a:noFill/>
        </p:spPr>
        <p:txBody>
          <a:bodyPr wrap="none" rtlCol="0">
            <a:spAutoFit/>
          </a:bodyPr>
          <a:lstStyle/>
          <a:p>
            <a:r>
              <a:rPr lang="en-NZ" b="1"/>
              <a:t>Ex post</a:t>
            </a:r>
          </a:p>
        </p:txBody>
      </p:sp>
      <p:sp>
        <p:nvSpPr>
          <p:cNvPr id="19" name="TextBox 18">
            <a:extLst>
              <a:ext uri="{FF2B5EF4-FFF2-40B4-BE49-F238E27FC236}">
                <a16:creationId xmlns:a16="http://schemas.microsoft.com/office/drawing/2014/main" id="{A3EA5864-CA71-A380-C97E-D30A334D3E7B}"/>
              </a:ext>
            </a:extLst>
          </p:cNvPr>
          <p:cNvSpPr txBox="1"/>
          <p:nvPr/>
        </p:nvSpPr>
        <p:spPr>
          <a:xfrm>
            <a:off x="5384987" y="2574580"/>
            <a:ext cx="3053194" cy="646331"/>
          </a:xfrm>
          <a:prstGeom prst="rect">
            <a:avLst/>
          </a:prstGeom>
          <a:noFill/>
        </p:spPr>
        <p:txBody>
          <a:bodyPr wrap="square" rtlCol="0">
            <a:spAutoFit/>
          </a:bodyPr>
          <a:lstStyle/>
          <a:p>
            <a:pPr marL="90488" indent="-90488">
              <a:buFont typeface="Arial" panose="020B0604020202020204" pitchFamily="34" charset="0"/>
              <a:buChar char="•"/>
            </a:pPr>
            <a:r>
              <a:rPr lang="en-NZ" sz="1200"/>
              <a:t>Extend trading conduct rules to contract market</a:t>
            </a:r>
          </a:p>
          <a:p>
            <a:pPr marL="180975" indent="-180975">
              <a:buFont typeface="Arial" panose="020B0604020202020204" pitchFamily="34" charset="0"/>
              <a:buChar char="•"/>
            </a:pPr>
            <a:endParaRPr lang="en-NZ" sz="1200"/>
          </a:p>
        </p:txBody>
      </p:sp>
      <p:sp>
        <p:nvSpPr>
          <p:cNvPr id="21" name="TextBox 20">
            <a:extLst>
              <a:ext uri="{FF2B5EF4-FFF2-40B4-BE49-F238E27FC236}">
                <a16:creationId xmlns:a16="http://schemas.microsoft.com/office/drawing/2014/main" id="{4E2BE477-F23D-E583-7A68-29B69550A7E6}"/>
              </a:ext>
            </a:extLst>
          </p:cNvPr>
          <p:cNvSpPr txBox="1"/>
          <p:nvPr/>
        </p:nvSpPr>
        <p:spPr>
          <a:xfrm>
            <a:off x="2141380" y="4407681"/>
            <a:ext cx="3053194" cy="1938992"/>
          </a:xfrm>
          <a:prstGeom prst="rect">
            <a:avLst/>
          </a:prstGeom>
          <a:noFill/>
        </p:spPr>
        <p:txBody>
          <a:bodyPr wrap="square" rtlCol="0">
            <a:spAutoFit/>
          </a:bodyPr>
          <a:lstStyle/>
          <a:p>
            <a:pPr marL="90488" indent="-90488">
              <a:buFont typeface="Arial" panose="020B0604020202020204" pitchFamily="34" charset="0"/>
              <a:buChar char="•"/>
            </a:pPr>
            <a:r>
              <a:rPr lang="en-NZ" sz="1200"/>
              <a:t>Require participants with substantial market power to undertake generation development in ring-fenced entities</a:t>
            </a:r>
          </a:p>
          <a:p>
            <a:pPr marL="90488" indent="-90488">
              <a:buFont typeface="Arial" panose="020B0604020202020204" pitchFamily="34" charset="0"/>
              <a:buChar char="•"/>
            </a:pPr>
            <a:r>
              <a:rPr lang="en-NZ" sz="1200"/>
              <a:t>Extend virtual asset swaps (expiring 2023)</a:t>
            </a:r>
          </a:p>
          <a:p>
            <a:pPr marL="90488" indent="-90488">
              <a:buFont typeface="Arial" panose="020B0604020202020204" pitchFamily="34" charset="0"/>
              <a:buChar char="•"/>
            </a:pPr>
            <a:r>
              <a:rPr lang="en-NZ" sz="1200"/>
              <a:t>Reduce market concentration via virtual break-up of major flexibility sources</a:t>
            </a:r>
          </a:p>
          <a:p>
            <a:pPr marL="90488" indent="-90488">
              <a:buFont typeface="Arial" panose="020B0604020202020204" pitchFamily="34" charset="0"/>
              <a:buChar char="•"/>
            </a:pPr>
            <a:r>
              <a:rPr lang="en-NZ" sz="1200"/>
              <a:t>Reduce market concentration via physical break-up of major flexibility sources</a:t>
            </a:r>
          </a:p>
          <a:p>
            <a:pPr marL="90488" indent="-90488">
              <a:buFont typeface="Arial" panose="020B0604020202020204" pitchFamily="34" charset="0"/>
              <a:buChar char="•"/>
            </a:pPr>
            <a:r>
              <a:rPr lang="en-NZ" sz="1200"/>
              <a:t>Facilitate entry of additional flexibility resources</a:t>
            </a:r>
          </a:p>
        </p:txBody>
      </p:sp>
      <p:sp>
        <p:nvSpPr>
          <p:cNvPr id="22" name="TextBox 21">
            <a:extLst>
              <a:ext uri="{FF2B5EF4-FFF2-40B4-BE49-F238E27FC236}">
                <a16:creationId xmlns:a16="http://schemas.microsoft.com/office/drawing/2014/main" id="{D3EB6422-8EAF-D5D4-8193-DED5C96B31CF}"/>
              </a:ext>
            </a:extLst>
          </p:cNvPr>
          <p:cNvSpPr txBox="1"/>
          <p:nvPr/>
        </p:nvSpPr>
        <p:spPr>
          <a:xfrm>
            <a:off x="5365137" y="4374616"/>
            <a:ext cx="3053194" cy="830997"/>
          </a:xfrm>
          <a:prstGeom prst="rect">
            <a:avLst/>
          </a:prstGeom>
          <a:noFill/>
        </p:spPr>
        <p:txBody>
          <a:bodyPr wrap="square" rtlCol="0">
            <a:spAutoFit/>
          </a:bodyPr>
          <a:lstStyle/>
          <a:p>
            <a:pPr marL="90488" indent="-90488">
              <a:buFont typeface="Arial" panose="020B0604020202020204" pitchFamily="34" charset="0"/>
              <a:buChar char="•"/>
            </a:pPr>
            <a:r>
              <a:rPr lang="en-NZ" sz="1200"/>
              <a:t>Provide for disaggregation of major flexibility sources (via contracts or physically) if pre-defined market abuse conditions are triggered</a:t>
            </a:r>
          </a:p>
        </p:txBody>
      </p:sp>
      <p:sp>
        <p:nvSpPr>
          <p:cNvPr id="25" name="TextBox 24">
            <a:extLst>
              <a:ext uri="{FF2B5EF4-FFF2-40B4-BE49-F238E27FC236}">
                <a16:creationId xmlns:a16="http://schemas.microsoft.com/office/drawing/2014/main" id="{C1E8AD2A-EF12-4804-D53A-7251FEC7B93C}"/>
              </a:ext>
            </a:extLst>
          </p:cNvPr>
          <p:cNvSpPr txBox="1"/>
          <p:nvPr/>
        </p:nvSpPr>
        <p:spPr>
          <a:xfrm>
            <a:off x="2136848" y="2574580"/>
            <a:ext cx="3053194" cy="2123658"/>
          </a:xfrm>
          <a:prstGeom prst="rect">
            <a:avLst/>
          </a:prstGeom>
          <a:noFill/>
        </p:spPr>
        <p:txBody>
          <a:bodyPr wrap="square" rtlCol="0">
            <a:spAutoFit/>
          </a:bodyPr>
          <a:lstStyle/>
          <a:p>
            <a:pPr marL="90488" indent="-90488">
              <a:buFont typeface="Arial" panose="020B0604020202020204" pitchFamily="34" charset="0"/>
              <a:buChar char="•"/>
            </a:pPr>
            <a:r>
              <a:rPr lang="en-NZ" sz="1200"/>
              <a:t>Increase contract market transparency</a:t>
            </a:r>
          </a:p>
          <a:p>
            <a:pPr marL="90488" indent="-90488">
              <a:buFont typeface="Arial" panose="020B0604020202020204" pitchFamily="34" charset="0"/>
              <a:buChar char="•"/>
            </a:pPr>
            <a:r>
              <a:rPr lang="en-NZ" sz="1200"/>
              <a:t>Introduce flexibility service access code</a:t>
            </a:r>
          </a:p>
          <a:p>
            <a:pPr marL="90488" indent="-90488">
              <a:buFont typeface="Arial" panose="020B0604020202020204" pitchFamily="34" charset="0"/>
              <a:buChar char="•"/>
            </a:pPr>
            <a:r>
              <a:rPr lang="en-NZ" sz="1200"/>
              <a:t>Introduce market-making in price caps or similar products</a:t>
            </a:r>
          </a:p>
          <a:p>
            <a:pPr marL="90488" indent="-90488">
              <a:buFont typeface="Arial" panose="020B0604020202020204" pitchFamily="34" charset="0"/>
              <a:buChar char="•"/>
            </a:pPr>
            <a:r>
              <a:rPr lang="en-NZ" sz="1200"/>
              <a:t>Require parties with substantial flexibility to maintain minimum contract levels/offers</a:t>
            </a:r>
          </a:p>
          <a:p>
            <a:pPr marL="90488" indent="-90488">
              <a:buFont typeface="Arial" panose="020B0604020202020204" pitchFamily="34" charset="0"/>
              <a:buChar char="•"/>
            </a:pPr>
            <a:r>
              <a:rPr lang="en-NZ" sz="1200"/>
              <a:t>Apply spot market price caps</a:t>
            </a:r>
          </a:p>
          <a:p>
            <a:pPr marL="90488" indent="-90488">
              <a:buFont typeface="Arial" panose="020B0604020202020204" pitchFamily="34" charset="0"/>
              <a:buChar char="•"/>
            </a:pPr>
            <a:r>
              <a:rPr lang="en-NZ" sz="1200"/>
              <a:t>Apply offer price caps</a:t>
            </a:r>
          </a:p>
          <a:p>
            <a:pPr marL="90488" indent="-90488">
              <a:buFont typeface="Arial" panose="020B0604020202020204" pitchFamily="34" charset="0"/>
              <a:buChar char="•"/>
            </a:pPr>
            <a:r>
              <a:rPr lang="en-NZ" sz="1200"/>
              <a:t>Apply contract price caps</a:t>
            </a:r>
          </a:p>
          <a:p>
            <a:pPr marL="90488" indent="-90488">
              <a:buFont typeface="Arial" panose="020B0604020202020204" pitchFamily="34" charset="0"/>
              <a:buChar char="•"/>
            </a:pPr>
            <a:endParaRPr lang="en-NZ" sz="1200"/>
          </a:p>
          <a:p>
            <a:pPr marL="180975" indent="-180975">
              <a:buFont typeface="Arial" panose="020B0604020202020204" pitchFamily="34" charset="0"/>
              <a:buChar char="•"/>
            </a:pPr>
            <a:endParaRPr lang="en-NZ" sz="1200"/>
          </a:p>
        </p:txBody>
      </p:sp>
      <p:cxnSp>
        <p:nvCxnSpPr>
          <p:cNvPr id="26" name="Straight Connector 25">
            <a:extLst>
              <a:ext uri="{FF2B5EF4-FFF2-40B4-BE49-F238E27FC236}">
                <a16:creationId xmlns:a16="http://schemas.microsoft.com/office/drawing/2014/main" id="{262A66B3-6DD3-98F4-61A7-F078C07D4434}"/>
              </a:ext>
            </a:extLst>
          </p:cNvPr>
          <p:cNvCxnSpPr>
            <a:cxnSpLocks/>
          </p:cNvCxnSpPr>
          <p:nvPr/>
        </p:nvCxnSpPr>
        <p:spPr>
          <a:xfrm>
            <a:off x="2007142" y="2554484"/>
            <a:ext cx="648057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E7FCB14-6590-4256-6C7D-E92A9BB818D5}"/>
              </a:ext>
            </a:extLst>
          </p:cNvPr>
          <p:cNvCxnSpPr>
            <a:cxnSpLocks/>
          </p:cNvCxnSpPr>
          <p:nvPr/>
        </p:nvCxnSpPr>
        <p:spPr>
          <a:xfrm>
            <a:off x="2007142" y="6361887"/>
            <a:ext cx="648057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417AD24-B0E2-89AA-FCBA-A3E8F244D24C}"/>
              </a:ext>
            </a:extLst>
          </p:cNvPr>
          <p:cNvCxnSpPr>
            <a:cxnSpLocks/>
          </p:cNvCxnSpPr>
          <p:nvPr/>
        </p:nvCxnSpPr>
        <p:spPr>
          <a:xfrm>
            <a:off x="2007142" y="2554484"/>
            <a:ext cx="0" cy="382684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43A4A93-C6D1-D146-EC47-CCB4007D32AE}"/>
              </a:ext>
            </a:extLst>
          </p:cNvPr>
          <p:cNvCxnSpPr>
            <a:cxnSpLocks/>
          </p:cNvCxnSpPr>
          <p:nvPr/>
        </p:nvCxnSpPr>
        <p:spPr>
          <a:xfrm>
            <a:off x="8487714" y="2550594"/>
            <a:ext cx="0" cy="38112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E229F853-BF7E-E136-6738-6C3F96F8634A}"/>
              </a:ext>
            </a:extLst>
          </p:cNvPr>
          <p:cNvSpPr txBox="1"/>
          <p:nvPr/>
        </p:nvSpPr>
        <p:spPr>
          <a:xfrm>
            <a:off x="476940" y="1050925"/>
            <a:ext cx="8348704" cy="1077218"/>
          </a:xfrm>
          <a:prstGeom prst="rect">
            <a:avLst/>
          </a:prstGeom>
          <a:noFill/>
        </p:spPr>
        <p:txBody>
          <a:bodyPr wrap="square" rtlCol="0">
            <a:spAutoFit/>
          </a:bodyPr>
          <a:lstStyle/>
          <a:p>
            <a:pPr marL="180975" indent="-180975">
              <a:buFont typeface="Arial" panose="020B0604020202020204" pitchFamily="34" charset="0"/>
              <a:buChar char="•"/>
            </a:pPr>
            <a:r>
              <a:rPr lang="en-NZ" sz="1600" dirty="0"/>
              <a:t>Conduct measures seek to deter or mitigate the exercise of market power.  They can be modified over time, but require active and ongoing monitoring and enforcement.</a:t>
            </a:r>
          </a:p>
          <a:p>
            <a:pPr marL="180975" indent="-180975">
              <a:buFont typeface="Arial" panose="020B0604020202020204" pitchFamily="34" charset="0"/>
              <a:buChar char="•"/>
            </a:pPr>
            <a:r>
              <a:rPr lang="en-NZ" sz="1600" dirty="0"/>
              <a:t>Structural measures seek to reduce market power at source. They require little monitoring once in place, but need careful consideration beforehand to avoid unintended consequences.</a:t>
            </a:r>
          </a:p>
        </p:txBody>
      </p:sp>
    </p:spTree>
    <p:extLst>
      <p:ext uri="{BB962C8B-B14F-4D97-AF65-F5344CB8AC3E}">
        <p14:creationId xmlns:p14="http://schemas.microsoft.com/office/powerpoint/2010/main" val="2653833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396359-ED9F-2351-3C6F-E76CB4B42239}"/>
              </a:ext>
            </a:extLst>
          </p:cNvPr>
          <p:cNvSpPr>
            <a:spLocks noGrp="1"/>
          </p:cNvSpPr>
          <p:nvPr>
            <p:ph type="title"/>
          </p:nvPr>
        </p:nvSpPr>
        <p:spPr/>
        <p:txBody>
          <a:bodyPr>
            <a:normAutofit/>
          </a:bodyPr>
          <a:lstStyle/>
          <a:p>
            <a:r>
              <a:rPr lang="en-US" sz="4000">
                <a:solidFill>
                  <a:schemeClr val="tx1">
                    <a:lumMod val="75000"/>
                    <a:lumOff val="25000"/>
                  </a:schemeClr>
                </a:solidFill>
              </a:rPr>
              <a:t>High-level </a:t>
            </a:r>
            <a:r>
              <a:rPr lang="en-US" sz="4000" i="1">
                <a:solidFill>
                  <a:schemeClr val="tx1">
                    <a:lumMod val="75000"/>
                    <a:lumOff val="25000"/>
                  </a:schemeClr>
                </a:solidFill>
              </a:rPr>
              <a:t>conduct</a:t>
            </a:r>
            <a:r>
              <a:rPr lang="en-US" sz="4000">
                <a:solidFill>
                  <a:schemeClr val="tx1">
                    <a:lumMod val="75000"/>
                    <a:lumOff val="25000"/>
                  </a:schemeClr>
                </a:solidFill>
              </a:rPr>
              <a:t> options</a:t>
            </a:r>
            <a:endParaRPr lang="en-NZ" sz="4000">
              <a:solidFill>
                <a:schemeClr val="tx1">
                  <a:lumMod val="75000"/>
                  <a:lumOff val="25000"/>
                </a:schemeClr>
              </a:solidFill>
            </a:endParaRPr>
          </a:p>
        </p:txBody>
      </p:sp>
      <p:pic>
        <p:nvPicPr>
          <p:cNvPr id="8" name="Picture 7">
            <a:extLst>
              <a:ext uri="{FF2B5EF4-FFF2-40B4-BE49-F238E27FC236}">
                <a16:creationId xmlns:a16="http://schemas.microsoft.com/office/drawing/2014/main" id="{19F3FA57-AC21-8E0B-FD21-0ACB4EE2FD20}"/>
              </a:ext>
            </a:extLst>
          </p:cNvPr>
          <p:cNvPicPr>
            <a:picLocks noChangeAspect="1"/>
          </p:cNvPicPr>
          <p:nvPr/>
        </p:nvPicPr>
        <p:blipFill>
          <a:blip r:embed="rId3"/>
          <a:stretch>
            <a:fillRect/>
          </a:stretch>
        </p:blipFill>
        <p:spPr>
          <a:xfrm>
            <a:off x="3383868" y="6150427"/>
            <a:ext cx="2376264" cy="558487"/>
          </a:xfrm>
          <a:prstGeom prst="rect">
            <a:avLst/>
          </a:prstGeom>
        </p:spPr>
      </p:pic>
      <p:sp>
        <p:nvSpPr>
          <p:cNvPr id="5" name="Slide Number Placeholder 4">
            <a:extLst>
              <a:ext uri="{FF2B5EF4-FFF2-40B4-BE49-F238E27FC236}">
                <a16:creationId xmlns:a16="http://schemas.microsoft.com/office/drawing/2014/main" id="{24CFFEED-FFE1-27B9-1A14-C6CE11FB0C43}"/>
              </a:ext>
            </a:extLst>
          </p:cNvPr>
          <p:cNvSpPr>
            <a:spLocks noGrp="1"/>
          </p:cNvSpPr>
          <p:nvPr>
            <p:ph type="sldNum" sz="quarter" idx="12"/>
          </p:nvPr>
        </p:nvSpPr>
        <p:spPr/>
        <p:txBody>
          <a:bodyPr/>
          <a:lstStyle/>
          <a:p>
            <a:fld id="{5EA50F9E-02B1-41EA-A360-431CDE7DE4BD}" type="slidenum">
              <a:rPr lang="en-NZ" smtClean="0"/>
              <a:t>24</a:t>
            </a:fld>
            <a:endParaRPr lang="en-NZ"/>
          </a:p>
        </p:txBody>
      </p:sp>
      <p:graphicFrame>
        <p:nvGraphicFramePr>
          <p:cNvPr id="7" name="Table 8">
            <a:extLst>
              <a:ext uri="{FF2B5EF4-FFF2-40B4-BE49-F238E27FC236}">
                <a16:creationId xmlns:a16="http://schemas.microsoft.com/office/drawing/2014/main" id="{793572D7-D623-BF4B-DD1D-C17398AFC9B9}"/>
              </a:ext>
            </a:extLst>
          </p:cNvPr>
          <p:cNvGraphicFramePr>
            <a:graphicFrameLocks noGrp="1"/>
          </p:cNvGraphicFramePr>
          <p:nvPr>
            <p:ph sz="quarter" idx="10"/>
            <p:extLst>
              <p:ext uri="{D42A27DB-BD31-4B8C-83A1-F6EECF244321}">
                <p14:modId xmlns:p14="http://schemas.microsoft.com/office/powerpoint/2010/main" val="1924867924"/>
              </p:ext>
            </p:extLst>
          </p:nvPr>
        </p:nvGraphicFramePr>
        <p:xfrm>
          <a:off x="251520" y="1185350"/>
          <a:ext cx="8775467" cy="4463464"/>
        </p:xfrm>
        <a:graphic>
          <a:graphicData uri="http://schemas.openxmlformats.org/drawingml/2006/table">
            <a:tbl>
              <a:tblPr firstRow="1" bandRow="1">
                <a:tableStyleId>{5C22544A-7EE6-4342-B048-85BDC9FD1C3A}</a:tableStyleId>
              </a:tblPr>
              <a:tblGrid>
                <a:gridCol w="306705">
                  <a:extLst>
                    <a:ext uri="{9D8B030D-6E8A-4147-A177-3AD203B41FA5}">
                      <a16:colId xmlns:a16="http://schemas.microsoft.com/office/drawing/2014/main" val="4130530736"/>
                    </a:ext>
                  </a:extLst>
                </a:gridCol>
                <a:gridCol w="3216107">
                  <a:extLst>
                    <a:ext uri="{9D8B030D-6E8A-4147-A177-3AD203B41FA5}">
                      <a16:colId xmlns:a16="http://schemas.microsoft.com/office/drawing/2014/main" val="3438093461"/>
                    </a:ext>
                  </a:extLst>
                </a:gridCol>
                <a:gridCol w="3333345">
                  <a:extLst>
                    <a:ext uri="{9D8B030D-6E8A-4147-A177-3AD203B41FA5}">
                      <a16:colId xmlns:a16="http://schemas.microsoft.com/office/drawing/2014/main" val="465102727"/>
                    </a:ext>
                  </a:extLst>
                </a:gridCol>
                <a:gridCol w="1919310">
                  <a:extLst>
                    <a:ext uri="{9D8B030D-6E8A-4147-A177-3AD203B41FA5}">
                      <a16:colId xmlns:a16="http://schemas.microsoft.com/office/drawing/2014/main" val="3994509207"/>
                    </a:ext>
                  </a:extLst>
                </a:gridCol>
              </a:tblGrid>
              <a:tr h="440104">
                <a:tc>
                  <a:txBody>
                    <a:bodyPr/>
                    <a:lstStyle/>
                    <a:p>
                      <a:endParaRPr lang="en-NZ" sz="800"/>
                    </a:p>
                  </a:txBody>
                  <a:tcPr/>
                </a:tc>
                <a:tc>
                  <a:txBody>
                    <a:bodyPr/>
                    <a:lstStyle/>
                    <a:p>
                      <a:r>
                        <a:rPr lang="en-US" sz="800"/>
                        <a:t>Option and rationale</a:t>
                      </a:r>
                      <a:endParaRPr lang="en-NZ" sz="800"/>
                    </a:p>
                  </a:txBody>
                  <a:tcPr/>
                </a:tc>
                <a:tc>
                  <a:txBody>
                    <a:bodyPr/>
                    <a:lstStyle/>
                    <a:p>
                      <a:r>
                        <a:rPr lang="en-US" sz="800"/>
                        <a:t>Would it restrain market power?</a:t>
                      </a:r>
                      <a:endParaRPr lang="en-NZ" sz="800"/>
                    </a:p>
                  </a:txBody>
                  <a:tcPr/>
                </a:tc>
                <a:tc>
                  <a:txBody>
                    <a:bodyPr/>
                    <a:lstStyle/>
                    <a:p>
                      <a:r>
                        <a:rPr lang="en-US" sz="800"/>
                        <a:t>How significant are the risks and why?</a:t>
                      </a:r>
                      <a:endParaRPr lang="en-NZ" sz="800"/>
                    </a:p>
                  </a:txBody>
                  <a:tcPr/>
                </a:tc>
                <a:extLst>
                  <a:ext uri="{0D108BD9-81ED-4DB2-BD59-A6C34878D82A}">
                    <a16:rowId xmlns:a16="http://schemas.microsoft.com/office/drawing/2014/main" val="670560431"/>
                  </a:ext>
                </a:extLst>
              </a:tr>
              <a:tr h="365474">
                <a:tc>
                  <a:txBody>
                    <a:bodyPr/>
                    <a:lstStyle/>
                    <a:p>
                      <a:r>
                        <a:rPr lang="en-NZ" sz="800"/>
                        <a:t>1</a:t>
                      </a:r>
                    </a:p>
                  </a:txBody>
                  <a:tcPr/>
                </a:tc>
                <a:tc>
                  <a:txBody>
                    <a:bodyPr/>
                    <a:lstStyle/>
                    <a:p>
                      <a:r>
                        <a:rPr lang="en-NZ" sz="800" b="1"/>
                        <a:t>Extend trading conduct rules to hedge market</a:t>
                      </a:r>
                      <a:r>
                        <a:rPr lang="en-NZ" sz="800"/>
                        <a:t> – the current rules require suppliers to makes offers that are consistent with those expected from a party that does not have significant market power.  The rules cover the wholesale market but exclude the hedge (contract) market.  </a:t>
                      </a:r>
                    </a:p>
                  </a:txBody>
                  <a:tcPr/>
                </a:tc>
                <a:tc>
                  <a:txBody>
                    <a:bodyPr/>
                    <a:lstStyle/>
                    <a:p>
                      <a:r>
                        <a:rPr lang="en-NZ" sz="800" b="1" dirty="0"/>
                        <a:t>Yes potentially* </a:t>
                      </a:r>
                      <a:r>
                        <a:rPr lang="en-NZ" sz="800" b="0" dirty="0"/>
                        <a:t>- </a:t>
                      </a:r>
                      <a:r>
                        <a:rPr lang="en-NZ" sz="800" dirty="0"/>
                        <a:t>The rules would need to be modified to cover hedge transactions, but the underlying economic and legal framework would be the same.  This measure would probably require increased transparency (see below) in relation to contract offers and executed deals to be effective.</a:t>
                      </a:r>
                    </a:p>
                  </a:txBody>
                  <a:tcPr/>
                </a:tc>
                <a:tc>
                  <a:txBody>
                    <a:bodyPr/>
                    <a:lstStyle/>
                    <a:p>
                      <a:r>
                        <a:rPr lang="en-NZ" sz="800" b="1" dirty="0"/>
                        <a:t>Unclear</a:t>
                      </a:r>
                      <a:r>
                        <a:rPr lang="en-NZ" sz="800" dirty="0"/>
                        <a:t>  - difficult to assess risks as </a:t>
                      </a:r>
                      <a:r>
                        <a:rPr lang="en-NZ" sz="800" b="0" dirty="0"/>
                        <a:t>t</a:t>
                      </a:r>
                      <a:r>
                        <a:rPr lang="en-NZ" sz="800" dirty="0"/>
                        <a:t>he rules for the spot market are relatively new. </a:t>
                      </a:r>
                    </a:p>
                    <a:p>
                      <a:endParaRPr lang="en-NZ" sz="800" dirty="0"/>
                    </a:p>
                  </a:txBody>
                  <a:tcPr/>
                </a:tc>
                <a:extLst>
                  <a:ext uri="{0D108BD9-81ED-4DB2-BD59-A6C34878D82A}">
                    <a16:rowId xmlns:a16="http://schemas.microsoft.com/office/drawing/2014/main" val="3624263684"/>
                  </a:ext>
                </a:extLst>
              </a:tr>
              <a:tr h="343710">
                <a:tc>
                  <a:txBody>
                    <a:bodyPr/>
                    <a:lstStyle/>
                    <a:p>
                      <a:r>
                        <a:rPr lang="en-NZ" sz="800"/>
                        <a:t>2</a:t>
                      </a:r>
                    </a:p>
                  </a:txBody>
                  <a:tcPr/>
                </a:tc>
                <a:tc>
                  <a:txBody>
                    <a:bodyPr/>
                    <a:lstStyle/>
                    <a:p>
                      <a:r>
                        <a:rPr lang="en-US" sz="800" b="1"/>
                        <a:t>Increase contract price transparency</a:t>
                      </a:r>
                      <a:r>
                        <a:rPr lang="en-US" sz="800"/>
                        <a:t> – parties entering into wholesale contracts are required to disclose certain elements onto a platform, and this platform publishes the  summary information in anonymized form. The extent of disclosure to (and from) the platform could be enhanced. Areas to consider include:</a:t>
                      </a:r>
                    </a:p>
                    <a:p>
                      <a:pPr marL="228600" indent="-228600">
                        <a:buFont typeface="+mj-lt"/>
                        <a:buAutoNum type="arabicPeriod"/>
                      </a:pPr>
                      <a:r>
                        <a:rPr lang="en-US" sz="800"/>
                        <a:t>More information on prices for non-baseload (shaped) products</a:t>
                      </a:r>
                    </a:p>
                    <a:p>
                      <a:pPr marL="228600" indent="-228600">
                        <a:buFont typeface="+mj-lt"/>
                        <a:buAutoNum type="arabicPeriod"/>
                      </a:pPr>
                      <a:r>
                        <a:rPr lang="en-US" sz="800"/>
                        <a:t>Information on prices for contract modifications (e.g. currently excluded)</a:t>
                      </a:r>
                    </a:p>
                    <a:p>
                      <a:pPr marL="228600" indent="-228600">
                        <a:buFont typeface="+mj-lt"/>
                        <a:buAutoNum type="arabicPeriod"/>
                      </a:pPr>
                      <a:r>
                        <a:rPr lang="en-US" sz="800"/>
                        <a:t>Information on prices of executable offers/bids that were declined.</a:t>
                      </a:r>
                      <a:endParaRPr lang="en-NZ" sz="800"/>
                    </a:p>
                  </a:txBody>
                  <a:tcPr/>
                </a:tc>
                <a:tc>
                  <a:txBody>
                    <a:bodyPr/>
                    <a:lstStyle/>
                    <a:p>
                      <a:r>
                        <a:rPr lang="en-NZ" sz="800" b="1" dirty="0"/>
                        <a:t>Yes potentially* </a:t>
                      </a:r>
                      <a:r>
                        <a:rPr lang="en-NZ" sz="800" dirty="0"/>
                        <a:t>- increased transparency by itself is unlikely to significantly restrain market power. However, it could assist other measures to be effective.  </a:t>
                      </a:r>
                    </a:p>
                    <a:p>
                      <a:r>
                        <a:rPr lang="en-NZ" sz="800" dirty="0"/>
                        <a:t>It would also potentially improve the effectiveness of the Commerce Act. In particular, the new test in s.36 prohibits conduct </a:t>
                      </a:r>
                      <a:r>
                        <a:rPr lang="en-NZ" sz="800" i="1" dirty="0"/>
                        <a:t>which has </a:t>
                      </a:r>
                      <a:r>
                        <a:rPr lang="en-US" sz="800" i="1" dirty="0"/>
                        <a:t>purpose, or has or is likely to have the effect, of substantially lessening competition in a market or related market.</a:t>
                      </a:r>
                    </a:p>
                    <a:p>
                      <a:r>
                        <a:rPr lang="en-US" sz="800" i="0" dirty="0"/>
                        <a:t>How generators with flexibility respond to requests for firming contracts appears to have direct relevance to competition in the new generation market.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1"/>
                        <a:t>Low</a:t>
                      </a:r>
                      <a:r>
                        <a:rPr lang="en-NZ" sz="800"/>
                        <a:t> – as measure would not compel any specific action other than information provision. Remaining risks appear to be: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800"/>
                        <a:t>Whether transparency might impede competition by improving suppliers knowledge about competitor actions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800"/>
                        <a:t>Whether parties might adopt less efficient practices to avoid/delay contract disclosure</a:t>
                      </a:r>
                    </a:p>
                  </a:txBody>
                  <a:tcPr/>
                </a:tc>
                <a:extLst>
                  <a:ext uri="{0D108BD9-81ED-4DB2-BD59-A6C34878D82A}">
                    <a16:rowId xmlns:a16="http://schemas.microsoft.com/office/drawing/2014/main" val="2853803704"/>
                  </a:ext>
                </a:extLst>
              </a:tr>
              <a:tr h="542593">
                <a:tc>
                  <a:txBody>
                    <a:bodyPr/>
                    <a:lstStyle/>
                    <a:p>
                      <a:r>
                        <a:rPr lang="en-NZ" sz="800"/>
                        <a:t>3</a:t>
                      </a:r>
                    </a:p>
                  </a:txBody>
                  <a:tcPr/>
                </a:tc>
                <a:tc>
                  <a:txBody>
                    <a:bodyPr/>
                    <a:lstStyle/>
                    <a:p>
                      <a:r>
                        <a:rPr lang="en-US" sz="800" b="1" dirty="0"/>
                        <a:t>Introduce ‘flexibility product access code’</a:t>
                      </a:r>
                      <a:r>
                        <a:rPr lang="en-US" sz="800" dirty="0"/>
                        <a:t> - generators with substantial market power would be required to follow defined processes when dealing with requests for flexibility contracts.  This could include:</a:t>
                      </a:r>
                    </a:p>
                    <a:p>
                      <a:pPr marL="228600" indent="-228600">
                        <a:buFont typeface="+mj-lt"/>
                        <a:buAutoNum type="arabicPeriod"/>
                      </a:pPr>
                      <a:r>
                        <a:rPr lang="en-US" sz="800" dirty="0"/>
                        <a:t>Requirement on relevant parties to specify information they need from parties seeking flexibility contracts.</a:t>
                      </a:r>
                    </a:p>
                    <a:p>
                      <a:pPr marL="228600" indent="-228600">
                        <a:buFont typeface="+mj-lt"/>
                        <a:buAutoNum type="arabicPeriod"/>
                      </a:pPr>
                      <a:r>
                        <a:rPr lang="en-US" sz="800" dirty="0"/>
                        <a:t>Requirement on relevant generators to respond to requests within defined timeframes and in writing, and with reasons if a request is declined.</a:t>
                      </a:r>
                    </a:p>
                    <a:p>
                      <a:pPr marL="228600" indent="-228600">
                        <a:buFont typeface="+mj-lt"/>
                        <a:buAutoNum type="arabicPeriod"/>
                      </a:pPr>
                      <a:r>
                        <a:rPr lang="en-US" sz="800" dirty="0"/>
                        <a:t>Record keeping obligations on relevant parties.</a:t>
                      </a:r>
                      <a:endParaRPr lang="en-NZ" sz="800" dirty="0"/>
                    </a:p>
                  </a:txBody>
                  <a:tcPr/>
                </a:tc>
                <a:tc>
                  <a:txBody>
                    <a:bodyPr/>
                    <a:lstStyle/>
                    <a:p>
                      <a:r>
                        <a:rPr lang="en-NZ" sz="800" b="1" dirty="0"/>
                        <a:t>Yes potentially* </a:t>
                      </a:r>
                      <a:r>
                        <a:rPr lang="en-NZ" sz="800" dirty="0"/>
                        <a:t>- o</a:t>
                      </a:r>
                      <a:r>
                        <a:rPr lang="en-US" sz="800" dirty="0" err="1"/>
                        <a:t>ption</a:t>
                      </a:r>
                      <a:r>
                        <a:rPr lang="en-US" sz="800" dirty="0"/>
                        <a:t> conceptually similar to the proposed access code for supermarket wholesale services. It is intended to make it easier for participants and regulators to detect any abuse of market power in flexibility contracts market.  For example, it should provide information to better identify whether contract capacity is being withheld or priced in an anti-competitive manner.</a:t>
                      </a:r>
                    </a:p>
                    <a:p>
                      <a:r>
                        <a:rPr lang="en-US" sz="800" dirty="0"/>
                        <a:t>Enforcement would rely on Code (trading conduct – see 1) and/or Commerce Act provisions.</a:t>
                      </a:r>
                      <a:endParaRPr lang="en-NZ"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a:t>Low</a:t>
                      </a:r>
                      <a:r>
                        <a:rPr lang="en-US" sz="800"/>
                        <a:t> – would impose additional transaction costs – otherwise appears to be relatively low risk.</a:t>
                      </a:r>
                      <a:endParaRPr lang="en-NZ" sz="800"/>
                    </a:p>
                    <a:p>
                      <a:endParaRPr lang="en-NZ" sz="800"/>
                    </a:p>
                  </a:txBody>
                  <a:tcPr/>
                </a:tc>
                <a:extLst>
                  <a:ext uri="{0D108BD9-81ED-4DB2-BD59-A6C34878D82A}">
                    <a16:rowId xmlns:a16="http://schemas.microsoft.com/office/drawing/2014/main" val="2626474368"/>
                  </a:ext>
                </a:extLst>
              </a:tr>
              <a:tr h="687285">
                <a:tc>
                  <a:txBody>
                    <a:bodyPr/>
                    <a:lstStyle/>
                    <a:p>
                      <a:r>
                        <a:rPr lang="en-US" sz="800"/>
                        <a:t>4</a:t>
                      </a:r>
                    </a:p>
                    <a:p>
                      <a:endParaRPr lang="en-NZ" sz="800"/>
                    </a:p>
                  </a:txBody>
                  <a:tcPr/>
                </a:tc>
                <a:tc>
                  <a:txBody>
                    <a:bodyPr/>
                    <a:lstStyle/>
                    <a:p>
                      <a:r>
                        <a:rPr lang="en-US" sz="800" b="1" dirty="0"/>
                        <a:t>Market making</a:t>
                      </a:r>
                      <a:r>
                        <a:rPr lang="en-US" sz="800" dirty="0"/>
                        <a:t> </a:t>
                      </a:r>
                      <a:r>
                        <a:rPr lang="en-US" sz="800" b="1" dirty="0"/>
                        <a:t>in caps </a:t>
                      </a:r>
                      <a:r>
                        <a:rPr lang="en-US" sz="800" dirty="0"/>
                        <a:t>– market making would be introduced for cap contracts (or similar shaped products such as capped swaps).  Obligations to market-make could be applied to generators with substantial market power, and/or costs of commercial market making could be recovered (wholly or mainly) from these parties..</a:t>
                      </a:r>
                      <a:endParaRPr lang="en-NZ" sz="800" dirty="0"/>
                    </a:p>
                  </a:txBody>
                  <a:tcPr/>
                </a:tc>
                <a:tc>
                  <a:txBody>
                    <a:bodyPr/>
                    <a:lstStyle/>
                    <a:p>
                      <a:r>
                        <a:rPr lang="en-US" sz="800" b="1" dirty="0"/>
                        <a:t>Yes potentially* </a:t>
                      </a:r>
                      <a:r>
                        <a:rPr lang="en-US" sz="800" b="0" dirty="0"/>
                        <a:t>- t</a:t>
                      </a:r>
                      <a:r>
                        <a:rPr lang="en-US" sz="800" dirty="0"/>
                        <a:t>he presence of forward prices for shaped products should assist independent retailers, demand response providers and parties with investment and planning  decisions, such as investment in intermittent generation (see later charts).</a:t>
                      </a:r>
                    </a:p>
                    <a:p>
                      <a:r>
                        <a:rPr lang="en-US" sz="800" dirty="0"/>
                        <a:t>An obligation on generators with substantial market power to market-make or bear the cost of commercial services should reduce the incentive on these generators to increase the volatility of volatility.</a:t>
                      </a:r>
                      <a:endParaRPr lang="en-NZ" sz="800" dirty="0"/>
                    </a:p>
                  </a:txBody>
                  <a:tcPr/>
                </a:tc>
                <a:tc>
                  <a:txBody>
                    <a:bodyPr/>
                    <a:lstStyle/>
                    <a:p>
                      <a:r>
                        <a:rPr lang="en-US" sz="800" b="1" dirty="0"/>
                        <a:t>Unclear </a:t>
                      </a:r>
                      <a:r>
                        <a:rPr lang="en-US" sz="800" dirty="0"/>
                        <a:t>- need to consider the practicality of market-making in shaped products, such as margin requirements for exchange traded caps.</a:t>
                      </a:r>
                      <a:endParaRPr lang="en-NZ" sz="800" dirty="0"/>
                    </a:p>
                  </a:txBody>
                  <a:tcPr/>
                </a:tc>
                <a:extLst>
                  <a:ext uri="{0D108BD9-81ED-4DB2-BD59-A6C34878D82A}">
                    <a16:rowId xmlns:a16="http://schemas.microsoft.com/office/drawing/2014/main" val="254912074"/>
                  </a:ext>
                </a:extLst>
              </a:tr>
            </a:tbl>
          </a:graphicData>
        </a:graphic>
      </p:graphicFrame>
      <p:sp>
        <p:nvSpPr>
          <p:cNvPr id="4" name="TextBox 3">
            <a:extLst>
              <a:ext uri="{FF2B5EF4-FFF2-40B4-BE49-F238E27FC236}">
                <a16:creationId xmlns:a16="http://schemas.microsoft.com/office/drawing/2014/main" id="{CD06B962-B870-60AE-1EE0-291B7B8CB8E1}"/>
              </a:ext>
            </a:extLst>
          </p:cNvPr>
          <p:cNvSpPr txBox="1"/>
          <p:nvPr/>
        </p:nvSpPr>
        <p:spPr>
          <a:xfrm>
            <a:off x="251520" y="5665645"/>
            <a:ext cx="7778091" cy="215444"/>
          </a:xfrm>
          <a:prstGeom prst="rect">
            <a:avLst/>
          </a:prstGeom>
          <a:noFill/>
        </p:spPr>
        <p:txBody>
          <a:bodyPr wrap="none" rtlCol="0">
            <a:spAutoFit/>
          </a:bodyPr>
          <a:lstStyle/>
          <a:p>
            <a:r>
              <a:rPr lang="en-US" sz="800" dirty="0"/>
              <a:t>* Assessment of effectiveness assumes other mutually reinforcing measures would be applied.  Effectiveness of measure on stand-alone basis would be lower than as part of package.</a:t>
            </a:r>
            <a:endParaRPr lang="en-NZ" sz="800" dirty="0"/>
          </a:p>
        </p:txBody>
      </p:sp>
    </p:spTree>
    <p:extLst>
      <p:ext uri="{BB962C8B-B14F-4D97-AF65-F5344CB8AC3E}">
        <p14:creationId xmlns:p14="http://schemas.microsoft.com/office/powerpoint/2010/main" val="3279377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74A8989D-2483-B867-F107-E37F83358DF2}"/>
              </a:ext>
            </a:extLst>
          </p:cNvPr>
          <p:cNvCxnSpPr/>
          <p:nvPr/>
        </p:nvCxnSpPr>
        <p:spPr>
          <a:xfrm>
            <a:off x="452428" y="3063390"/>
            <a:ext cx="82391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698A708-2F50-8329-1900-D81B20607146}"/>
              </a:ext>
            </a:extLst>
          </p:cNvPr>
          <p:cNvCxnSpPr/>
          <p:nvPr/>
        </p:nvCxnSpPr>
        <p:spPr>
          <a:xfrm>
            <a:off x="452428" y="4359242"/>
            <a:ext cx="82391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25</a:t>
            </a:fld>
            <a:endParaRPr lang="en-NZ"/>
          </a:p>
        </p:txBody>
      </p:sp>
      <p:sp>
        <p:nvSpPr>
          <p:cNvPr id="2" name="TextBox 1">
            <a:extLst>
              <a:ext uri="{FF2B5EF4-FFF2-40B4-BE49-F238E27FC236}">
                <a16:creationId xmlns:a16="http://schemas.microsoft.com/office/drawing/2014/main" id="{67057BCC-4DA1-ADE3-A514-BAE4D90A921E}"/>
              </a:ext>
            </a:extLst>
          </p:cNvPr>
          <p:cNvSpPr txBox="1"/>
          <p:nvPr/>
        </p:nvSpPr>
        <p:spPr>
          <a:xfrm>
            <a:off x="304854" y="3552602"/>
            <a:ext cx="1049262" cy="338554"/>
          </a:xfrm>
          <a:prstGeom prst="rect">
            <a:avLst/>
          </a:prstGeom>
          <a:noFill/>
        </p:spPr>
        <p:txBody>
          <a:bodyPr wrap="none" rtlCol="0">
            <a:spAutoFit/>
          </a:bodyPr>
          <a:lstStyle/>
          <a:p>
            <a:r>
              <a:rPr lang="en-NZ" sz="1600" b="1"/>
              <a:t>$500 Caps</a:t>
            </a:r>
            <a:endParaRPr lang="en-NZ" b="1"/>
          </a:p>
        </p:txBody>
      </p:sp>
      <p:sp>
        <p:nvSpPr>
          <p:cNvPr id="3" name="TextBox 2">
            <a:extLst>
              <a:ext uri="{FF2B5EF4-FFF2-40B4-BE49-F238E27FC236}">
                <a16:creationId xmlns:a16="http://schemas.microsoft.com/office/drawing/2014/main" id="{082F1BA7-F820-79AB-BC5C-77622FB47A95}"/>
              </a:ext>
            </a:extLst>
          </p:cNvPr>
          <p:cNvSpPr txBox="1"/>
          <p:nvPr/>
        </p:nvSpPr>
        <p:spPr>
          <a:xfrm>
            <a:off x="249726" y="2239514"/>
            <a:ext cx="1104390" cy="338554"/>
          </a:xfrm>
          <a:prstGeom prst="rect">
            <a:avLst/>
          </a:prstGeom>
          <a:noFill/>
        </p:spPr>
        <p:txBody>
          <a:bodyPr wrap="square" rtlCol="0">
            <a:spAutoFit/>
          </a:bodyPr>
          <a:lstStyle/>
          <a:p>
            <a:pPr algn="ctr"/>
            <a:r>
              <a:rPr lang="en-NZ" sz="1600" b="1"/>
              <a:t>No Caps</a:t>
            </a:r>
          </a:p>
        </p:txBody>
      </p:sp>
      <p:sp>
        <p:nvSpPr>
          <p:cNvPr id="6" name="TextBox 5">
            <a:extLst>
              <a:ext uri="{FF2B5EF4-FFF2-40B4-BE49-F238E27FC236}">
                <a16:creationId xmlns:a16="http://schemas.microsoft.com/office/drawing/2014/main" id="{04F33807-7AA8-DB09-CADC-F62E89026882}"/>
              </a:ext>
            </a:extLst>
          </p:cNvPr>
          <p:cNvSpPr txBox="1"/>
          <p:nvPr/>
        </p:nvSpPr>
        <p:spPr>
          <a:xfrm>
            <a:off x="6523670" y="1459031"/>
            <a:ext cx="1035861" cy="338554"/>
          </a:xfrm>
          <a:prstGeom prst="rect">
            <a:avLst/>
          </a:prstGeom>
          <a:noFill/>
        </p:spPr>
        <p:txBody>
          <a:bodyPr wrap="none" rtlCol="0">
            <a:spAutoFit/>
          </a:bodyPr>
          <a:lstStyle/>
          <a:p>
            <a:pPr algn="ctr"/>
            <a:r>
              <a:rPr lang="en-NZ" sz="1600" b="1"/>
              <a:t>PDC: Base</a:t>
            </a:r>
          </a:p>
        </p:txBody>
      </p:sp>
      <p:sp>
        <p:nvSpPr>
          <p:cNvPr id="8" name="TextBox 7">
            <a:extLst>
              <a:ext uri="{FF2B5EF4-FFF2-40B4-BE49-F238E27FC236}">
                <a16:creationId xmlns:a16="http://schemas.microsoft.com/office/drawing/2014/main" id="{71529B05-4B62-061B-85B5-CB2AAACE2AB8}"/>
              </a:ext>
            </a:extLst>
          </p:cNvPr>
          <p:cNvSpPr txBox="1"/>
          <p:nvPr/>
        </p:nvSpPr>
        <p:spPr>
          <a:xfrm>
            <a:off x="277290" y="4844176"/>
            <a:ext cx="1049262" cy="338554"/>
          </a:xfrm>
          <a:prstGeom prst="rect">
            <a:avLst/>
          </a:prstGeom>
          <a:noFill/>
        </p:spPr>
        <p:txBody>
          <a:bodyPr wrap="none" rtlCol="0">
            <a:spAutoFit/>
          </a:bodyPr>
          <a:lstStyle/>
          <a:p>
            <a:r>
              <a:rPr lang="en-NZ" sz="1600" b="1"/>
              <a:t>$300 Caps</a:t>
            </a:r>
            <a:endParaRPr lang="en-NZ" b="1"/>
          </a:p>
        </p:txBody>
      </p:sp>
      <p:graphicFrame>
        <p:nvGraphicFramePr>
          <p:cNvPr id="9" name="RiskReward_2035_Base">
            <a:extLst>
              <a:ext uri="{FF2B5EF4-FFF2-40B4-BE49-F238E27FC236}">
                <a16:creationId xmlns:a16="http://schemas.microsoft.com/office/drawing/2014/main" id="{8F1A9721-E6B6-4261-9639-6C50C8F88301}"/>
              </a:ext>
            </a:extLst>
          </p:cNvPr>
          <p:cNvGraphicFramePr>
            <a:graphicFrameLocks/>
          </p:cNvGraphicFramePr>
          <p:nvPr/>
        </p:nvGraphicFramePr>
        <p:xfrm>
          <a:off x="5241600" y="1761964"/>
          <a:ext cx="3600000" cy="12921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RiskReward_2035_500Caps">
            <a:extLst>
              <a:ext uri="{FF2B5EF4-FFF2-40B4-BE49-F238E27FC236}">
                <a16:creationId xmlns:a16="http://schemas.microsoft.com/office/drawing/2014/main" id="{FC0991D2-95C3-472C-8889-9021932CEB43}"/>
              </a:ext>
            </a:extLst>
          </p:cNvPr>
          <p:cNvGraphicFramePr>
            <a:graphicFrameLocks/>
          </p:cNvGraphicFramePr>
          <p:nvPr>
            <p:extLst>
              <p:ext uri="{D42A27DB-BD31-4B8C-83A1-F6EECF244321}">
                <p14:modId xmlns:p14="http://schemas.microsoft.com/office/powerpoint/2010/main" val="3180780126"/>
              </p:ext>
            </p:extLst>
          </p:nvPr>
        </p:nvGraphicFramePr>
        <p:xfrm>
          <a:off x="5241600" y="3074832"/>
          <a:ext cx="3603810" cy="12940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RiskReward_2035_300Caps_2">
            <a:extLst>
              <a:ext uri="{FF2B5EF4-FFF2-40B4-BE49-F238E27FC236}">
                <a16:creationId xmlns:a16="http://schemas.microsoft.com/office/drawing/2014/main" id="{6F420709-7414-4870-BAEB-223A7340E8A0}"/>
              </a:ext>
            </a:extLst>
          </p:cNvPr>
          <p:cNvGraphicFramePr>
            <a:graphicFrameLocks/>
          </p:cNvGraphicFramePr>
          <p:nvPr/>
        </p:nvGraphicFramePr>
        <p:xfrm>
          <a:off x="5241600" y="4366406"/>
          <a:ext cx="3603810" cy="12940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RiskReward_2035_500Caps">
            <a:extLst>
              <a:ext uri="{FF2B5EF4-FFF2-40B4-BE49-F238E27FC236}">
                <a16:creationId xmlns:a16="http://schemas.microsoft.com/office/drawing/2014/main" id="{00000000-0008-0000-0100-00001A000000}"/>
              </a:ext>
            </a:extLst>
          </p:cNvPr>
          <p:cNvGraphicFramePr>
            <a:graphicFrameLocks/>
          </p:cNvGraphicFramePr>
          <p:nvPr/>
        </p:nvGraphicFramePr>
        <p:xfrm>
          <a:off x="1440000" y="3073879"/>
          <a:ext cx="3600000" cy="129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5" name="RiskReward_2035_300Caps_2">
            <a:extLst>
              <a:ext uri="{FF2B5EF4-FFF2-40B4-BE49-F238E27FC236}">
                <a16:creationId xmlns:a16="http://schemas.microsoft.com/office/drawing/2014/main" id="{0F7DBA06-5CEF-4ABA-9EB7-8136196203E2}"/>
              </a:ext>
            </a:extLst>
          </p:cNvPr>
          <p:cNvGraphicFramePr>
            <a:graphicFrameLocks/>
          </p:cNvGraphicFramePr>
          <p:nvPr/>
        </p:nvGraphicFramePr>
        <p:xfrm>
          <a:off x="1440000" y="4366406"/>
          <a:ext cx="3603810" cy="129409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6" name="RiskReward_2035_LBB">
            <a:extLst>
              <a:ext uri="{FF2B5EF4-FFF2-40B4-BE49-F238E27FC236}">
                <a16:creationId xmlns:a16="http://schemas.microsoft.com/office/drawing/2014/main" id="{DD541113-05D1-4DDB-B2B6-CF45AB3EA0B9}"/>
              </a:ext>
            </a:extLst>
          </p:cNvPr>
          <p:cNvGraphicFramePr>
            <a:graphicFrameLocks/>
          </p:cNvGraphicFramePr>
          <p:nvPr/>
        </p:nvGraphicFramePr>
        <p:xfrm>
          <a:off x="1440000" y="1761744"/>
          <a:ext cx="3603810" cy="1294095"/>
        </p:xfrm>
        <a:graphic>
          <a:graphicData uri="http://schemas.openxmlformats.org/drawingml/2006/chart">
            <c:chart xmlns:c="http://schemas.openxmlformats.org/drawingml/2006/chart" xmlns:r="http://schemas.openxmlformats.org/officeDocument/2006/relationships" r:id="rId8"/>
          </a:graphicData>
        </a:graphic>
      </p:graphicFrame>
      <p:pic>
        <p:nvPicPr>
          <p:cNvPr id="17" name="Picture 16">
            <a:extLst>
              <a:ext uri="{FF2B5EF4-FFF2-40B4-BE49-F238E27FC236}">
                <a16:creationId xmlns:a16="http://schemas.microsoft.com/office/drawing/2014/main" id="{47123E40-904F-8E8C-1772-B3BA36AA5252}"/>
              </a:ext>
            </a:extLst>
          </p:cNvPr>
          <p:cNvPicPr>
            <a:picLocks noChangeAspect="1"/>
          </p:cNvPicPr>
          <p:nvPr/>
        </p:nvPicPr>
        <p:blipFill rotWithShape="1">
          <a:blip r:embed="rId9"/>
          <a:srcRect t="88008"/>
          <a:stretch/>
        </p:blipFill>
        <p:spPr>
          <a:xfrm>
            <a:off x="5267481" y="5593936"/>
            <a:ext cx="3712786" cy="258808"/>
          </a:xfrm>
          <a:prstGeom prst="rect">
            <a:avLst/>
          </a:prstGeom>
        </p:spPr>
      </p:pic>
      <p:pic>
        <p:nvPicPr>
          <p:cNvPr id="18" name="Picture 17">
            <a:extLst>
              <a:ext uri="{FF2B5EF4-FFF2-40B4-BE49-F238E27FC236}">
                <a16:creationId xmlns:a16="http://schemas.microsoft.com/office/drawing/2014/main" id="{00243BD5-17DB-E1C3-6BFE-0DC47EB990C1}"/>
              </a:ext>
            </a:extLst>
          </p:cNvPr>
          <p:cNvPicPr>
            <a:picLocks noChangeAspect="1"/>
          </p:cNvPicPr>
          <p:nvPr/>
        </p:nvPicPr>
        <p:blipFill rotWithShape="1">
          <a:blip r:embed="rId9"/>
          <a:srcRect t="88008"/>
          <a:stretch/>
        </p:blipFill>
        <p:spPr>
          <a:xfrm>
            <a:off x="1438119" y="5593936"/>
            <a:ext cx="3712786" cy="258808"/>
          </a:xfrm>
          <a:prstGeom prst="rect">
            <a:avLst/>
          </a:prstGeom>
        </p:spPr>
      </p:pic>
      <p:sp>
        <p:nvSpPr>
          <p:cNvPr id="19" name="TextBox 18">
            <a:extLst>
              <a:ext uri="{FF2B5EF4-FFF2-40B4-BE49-F238E27FC236}">
                <a16:creationId xmlns:a16="http://schemas.microsoft.com/office/drawing/2014/main" id="{75EC5C80-07B3-DDE5-3506-0A8149DE82F4}"/>
              </a:ext>
            </a:extLst>
          </p:cNvPr>
          <p:cNvSpPr txBox="1"/>
          <p:nvPr/>
        </p:nvSpPr>
        <p:spPr>
          <a:xfrm>
            <a:off x="2609362" y="1457270"/>
            <a:ext cx="1265090" cy="338554"/>
          </a:xfrm>
          <a:prstGeom prst="rect">
            <a:avLst/>
          </a:prstGeom>
          <a:noFill/>
        </p:spPr>
        <p:txBody>
          <a:bodyPr wrap="none" rtlCol="0">
            <a:spAutoFit/>
          </a:bodyPr>
          <a:lstStyle/>
          <a:p>
            <a:pPr algn="ctr"/>
            <a:r>
              <a:rPr lang="en-NZ" sz="1600" b="1"/>
              <a:t>PDC: Less BB</a:t>
            </a:r>
          </a:p>
        </p:txBody>
      </p:sp>
      <p:sp>
        <p:nvSpPr>
          <p:cNvPr id="20" name="Title 1">
            <a:extLst>
              <a:ext uri="{FF2B5EF4-FFF2-40B4-BE49-F238E27FC236}">
                <a16:creationId xmlns:a16="http://schemas.microsoft.com/office/drawing/2014/main" id="{20D4CA27-BA4A-45D5-6096-0514A460F61E}"/>
              </a:ext>
            </a:extLst>
          </p:cNvPr>
          <p:cNvSpPr>
            <a:spLocks noGrp="1"/>
          </p:cNvSpPr>
          <p:nvPr>
            <p:ph type="title"/>
          </p:nvPr>
        </p:nvSpPr>
        <p:spPr>
          <a:xfrm>
            <a:off x="628650" y="365125"/>
            <a:ext cx="7886700" cy="857449"/>
          </a:xfrm>
        </p:spPr>
        <p:txBody>
          <a:bodyPr>
            <a:normAutofit fontScale="90000"/>
          </a:bodyPr>
          <a:lstStyle/>
          <a:p>
            <a:r>
              <a:rPr lang="en-NZ" sz="2400"/>
              <a:t>How risk/rewards change for solar and wind if they can purchase cap contracts (less bang-bang and base PDC scenarios)</a:t>
            </a:r>
          </a:p>
        </p:txBody>
      </p:sp>
      <p:cxnSp>
        <p:nvCxnSpPr>
          <p:cNvPr id="23" name="Straight Arrow Connector 22">
            <a:extLst>
              <a:ext uri="{FF2B5EF4-FFF2-40B4-BE49-F238E27FC236}">
                <a16:creationId xmlns:a16="http://schemas.microsoft.com/office/drawing/2014/main" id="{A7ED8E41-C092-0990-26E6-4E7B73DDCEB8}"/>
              </a:ext>
            </a:extLst>
          </p:cNvPr>
          <p:cNvCxnSpPr>
            <a:cxnSpLocks/>
          </p:cNvCxnSpPr>
          <p:nvPr/>
        </p:nvCxnSpPr>
        <p:spPr>
          <a:xfrm flipH="1">
            <a:off x="3388281" y="2638113"/>
            <a:ext cx="571336" cy="22516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4858BF0E-5CC3-1675-2C72-FD3D69F6F9A3}"/>
              </a:ext>
            </a:extLst>
          </p:cNvPr>
          <p:cNvSpPr/>
          <p:nvPr/>
        </p:nvSpPr>
        <p:spPr>
          <a:xfrm>
            <a:off x="3980530" y="2802602"/>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reduces if solar/wind can purchase cap contracts</a:t>
            </a:r>
            <a:endParaRPr lang="en-NZ" sz="800">
              <a:solidFill>
                <a:schemeClr val="tx1"/>
              </a:solidFill>
            </a:endParaRPr>
          </a:p>
        </p:txBody>
      </p:sp>
      <p:cxnSp>
        <p:nvCxnSpPr>
          <p:cNvPr id="32" name="Straight Arrow Connector 31">
            <a:extLst>
              <a:ext uri="{FF2B5EF4-FFF2-40B4-BE49-F238E27FC236}">
                <a16:creationId xmlns:a16="http://schemas.microsoft.com/office/drawing/2014/main" id="{774A4C62-3418-C9BE-D869-28ECC4019764}"/>
              </a:ext>
            </a:extLst>
          </p:cNvPr>
          <p:cNvCxnSpPr>
            <a:cxnSpLocks/>
          </p:cNvCxnSpPr>
          <p:nvPr/>
        </p:nvCxnSpPr>
        <p:spPr>
          <a:xfrm flipH="1">
            <a:off x="3311849" y="2596050"/>
            <a:ext cx="575146" cy="832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D7B27231-0B26-901D-3CEB-DB47F6EA7E38}"/>
              </a:ext>
            </a:extLst>
          </p:cNvPr>
          <p:cNvCxnSpPr>
            <a:cxnSpLocks/>
          </p:cNvCxnSpPr>
          <p:nvPr/>
        </p:nvCxnSpPr>
        <p:spPr>
          <a:xfrm flipH="1">
            <a:off x="7396468" y="2646455"/>
            <a:ext cx="571336" cy="22516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39E57E92-64D3-2CB5-59DA-7CA969B2167F}"/>
              </a:ext>
            </a:extLst>
          </p:cNvPr>
          <p:cNvSpPr/>
          <p:nvPr/>
        </p:nvSpPr>
        <p:spPr>
          <a:xfrm>
            <a:off x="7988717" y="2810944"/>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reduces if solar/wind can purchase cap contracts</a:t>
            </a:r>
            <a:endParaRPr lang="en-NZ" sz="800">
              <a:solidFill>
                <a:schemeClr val="tx1"/>
              </a:solidFill>
            </a:endParaRPr>
          </a:p>
        </p:txBody>
      </p:sp>
      <p:cxnSp>
        <p:nvCxnSpPr>
          <p:cNvPr id="36" name="Straight Arrow Connector 35">
            <a:extLst>
              <a:ext uri="{FF2B5EF4-FFF2-40B4-BE49-F238E27FC236}">
                <a16:creationId xmlns:a16="http://schemas.microsoft.com/office/drawing/2014/main" id="{AA8EEE6B-98E3-1DD1-CE72-1B772FB001B4}"/>
              </a:ext>
            </a:extLst>
          </p:cNvPr>
          <p:cNvCxnSpPr>
            <a:cxnSpLocks/>
          </p:cNvCxnSpPr>
          <p:nvPr/>
        </p:nvCxnSpPr>
        <p:spPr>
          <a:xfrm flipH="1">
            <a:off x="7320036" y="2604392"/>
            <a:ext cx="575146" cy="832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7666F5E6-158D-A173-4CBD-3132B99081A6}"/>
              </a:ext>
            </a:extLst>
          </p:cNvPr>
          <p:cNvPicPr>
            <a:picLocks noChangeAspect="1"/>
          </p:cNvPicPr>
          <p:nvPr/>
        </p:nvPicPr>
        <p:blipFill rotWithShape="1">
          <a:blip r:embed="rId10"/>
          <a:srcRect l="38778" t="71548" r="37126" b="6769"/>
          <a:stretch/>
        </p:blipFill>
        <p:spPr>
          <a:xfrm>
            <a:off x="4348848" y="6061707"/>
            <a:ext cx="1766202" cy="284959"/>
          </a:xfrm>
          <a:prstGeom prst="rect">
            <a:avLst/>
          </a:prstGeom>
        </p:spPr>
      </p:pic>
      <p:sp>
        <p:nvSpPr>
          <p:cNvPr id="12" name="TextBox 11">
            <a:extLst>
              <a:ext uri="{FF2B5EF4-FFF2-40B4-BE49-F238E27FC236}">
                <a16:creationId xmlns:a16="http://schemas.microsoft.com/office/drawing/2014/main" id="{496CF719-4D4C-E8F5-A3C6-D44431B5537A}"/>
              </a:ext>
            </a:extLst>
          </p:cNvPr>
          <p:cNvSpPr txBox="1"/>
          <p:nvPr/>
        </p:nvSpPr>
        <p:spPr>
          <a:xfrm>
            <a:off x="3169366" y="5752761"/>
            <a:ext cx="1870634" cy="338554"/>
          </a:xfrm>
          <a:prstGeom prst="rect">
            <a:avLst/>
          </a:prstGeom>
          <a:noFill/>
        </p:spPr>
        <p:txBody>
          <a:bodyPr wrap="square" rtlCol="0">
            <a:spAutoFit/>
          </a:bodyPr>
          <a:lstStyle/>
          <a:p>
            <a:pPr algn="r"/>
            <a:r>
              <a:rPr lang="en-US" sz="800"/>
              <a:t>Cashflow at risk (expected reduction in mean gross margin at 5% risk level)</a:t>
            </a:r>
            <a:endParaRPr lang="en-NZ" sz="800"/>
          </a:p>
        </p:txBody>
      </p:sp>
      <p:sp>
        <p:nvSpPr>
          <p:cNvPr id="13" name="TextBox 12">
            <a:extLst>
              <a:ext uri="{FF2B5EF4-FFF2-40B4-BE49-F238E27FC236}">
                <a16:creationId xmlns:a16="http://schemas.microsoft.com/office/drawing/2014/main" id="{8D75A800-CE89-5EA3-64ED-0BC1A8396556}"/>
              </a:ext>
            </a:extLst>
          </p:cNvPr>
          <p:cNvSpPr txBox="1"/>
          <p:nvPr/>
        </p:nvSpPr>
        <p:spPr>
          <a:xfrm>
            <a:off x="378215" y="3084516"/>
            <a:ext cx="1135998" cy="338554"/>
          </a:xfrm>
          <a:prstGeom prst="rect">
            <a:avLst/>
          </a:prstGeom>
          <a:noFill/>
        </p:spPr>
        <p:txBody>
          <a:bodyPr wrap="square" rtlCol="0">
            <a:spAutoFit/>
          </a:bodyPr>
          <a:lstStyle/>
          <a:p>
            <a:pPr algn="r"/>
            <a:r>
              <a:rPr lang="en-US" sz="800"/>
              <a:t>Mean gross margin </a:t>
            </a:r>
          </a:p>
          <a:p>
            <a:pPr algn="r"/>
            <a:r>
              <a:rPr lang="en-US" sz="800"/>
              <a:t>relative to base PDC</a:t>
            </a:r>
            <a:endParaRPr lang="en-NZ" sz="800"/>
          </a:p>
        </p:txBody>
      </p:sp>
      <p:sp>
        <p:nvSpPr>
          <p:cNvPr id="21" name="TextBox 20">
            <a:extLst>
              <a:ext uri="{FF2B5EF4-FFF2-40B4-BE49-F238E27FC236}">
                <a16:creationId xmlns:a16="http://schemas.microsoft.com/office/drawing/2014/main" id="{4F654D70-E15E-F0B1-5666-88380C9B6FE7}"/>
              </a:ext>
            </a:extLst>
          </p:cNvPr>
          <p:cNvSpPr txBox="1"/>
          <p:nvPr/>
        </p:nvSpPr>
        <p:spPr>
          <a:xfrm>
            <a:off x="6882152" y="5820012"/>
            <a:ext cx="1870634" cy="338554"/>
          </a:xfrm>
          <a:prstGeom prst="rect">
            <a:avLst/>
          </a:prstGeom>
          <a:noFill/>
        </p:spPr>
        <p:txBody>
          <a:bodyPr wrap="square" rtlCol="0">
            <a:spAutoFit/>
          </a:bodyPr>
          <a:lstStyle/>
          <a:p>
            <a:pPr algn="r"/>
            <a:r>
              <a:rPr lang="en-US" sz="800"/>
              <a:t>Cashflow at risk (expected reduction in mean gross margin at 5% risk level)</a:t>
            </a:r>
            <a:endParaRPr lang="en-NZ" sz="800"/>
          </a:p>
        </p:txBody>
      </p:sp>
      <p:sp>
        <p:nvSpPr>
          <p:cNvPr id="22" name="TextBox 21">
            <a:extLst>
              <a:ext uri="{FF2B5EF4-FFF2-40B4-BE49-F238E27FC236}">
                <a16:creationId xmlns:a16="http://schemas.microsoft.com/office/drawing/2014/main" id="{2B91E03B-29D8-F18D-F199-DBCEAE9058E0}"/>
              </a:ext>
            </a:extLst>
          </p:cNvPr>
          <p:cNvSpPr txBox="1"/>
          <p:nvPr/>
        </p:nvSpPr>
        <p:spPr>
          <a:xfrm>
            <a:off x="315200" y="1804428"/>
            <a:ext cx="1135998" cy="338554"/>
          </a:xfrm>
          <a:prstGeom prst="rect">
            <a:avLst/>
          </a:prstGeom>
          <a:noFill/>
        </p:spPr>
        <p:txBody>
          <a:bodyPr wrap="square" rtlCol="0">
            <a:spAutoFit/>
          </a:bodyPr>
          <a:lstStyle/>
          <a:p>
            <a:pPr algn="r"/>
            <a:r>
              <a:rPr lang="en-US" sz="800"/>
              <a:t>Mean gross margin </a:t>
            </a:r>
          </a:p>
          <a:p>
            <a:pPr algn="r"/>
            <a:r>
              <a:rPr lang="en-US" sz="800"/>
              <a:t>relative to base PDC</a:t>
            </a:r>
            <a:endParaRPr lang="en-NZ" sz="800"/>
          </a:p>
        </p:txBody>
      </p:sp>
      <p:sp>
        <p:nvSpPr>
          <p:cNvPr id="25" name="TextBox 24">
            <a:extLst>
              <a:ext uri="{FF2B5EF4-FFF2-40B4-BE49-F238E27FC236}">
                <a16:creationId xmlns:a16="http://schemas.microsoft.com/office/drawing/2014/main" id="{B7B1EA51-9C50-FC74-CEC3-8F6D8AD2004B}"/>
              </a:ext>
            </a:extLst>
          </p:cNvPr>
          <p:cNvSpPr txBox="1"/>
          <p:nvPr/>
        </p:nvSpPr>
        <p:spPr>
          <a:xfrm>
            <a:off x="378215" y="4426045"/>
            <a:ext cx="1135998" cy="338554"/>
          </a:xfrm>
          <a:prstGeom prst="rect">
            <a:avLst/>
          </a:prstGeom>
          <a:noFill/>
        </p:spPr>
        <p:txBody>
          <a:bodyPr wrap="square" rtlCol="0">
            <a:spAutoFit/>
          </a:bodyPr>
          <a:lstStyle/>
          <a:p>
            <a:pPr algn="r"/>
            <a:r>
              <a:rPr lang="en-US" sz="800"/>
              <a:t>Mean gross margin </a:t>
            </a:r>
          </a:p>
          <a:p>
            <a:pPr algn="r"/>
            <a:r>
              <a:rPr lang="en-US" sz="800"/>
              <a:t>relative to base PDC</a:t>
            </a:r>
            <a:endParaRPr lang="en-NZ" sz="800"/>
          </a:p>
        </p:txBody>
      </p:sp>
    </p:spTree>
    <p:extLst>
      <p:ext uri="{BB962C8B-B14F-4D97-AF65-F5344CB8AC3E}">
        <p14:creationId xmlns:p14="http://schemas.microsoft.com/office/powerpoint/2010/main" val="697143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7FB204E6-85DD-2D80-959B-C1F5E0FF276A}"/>
              </a:ext>
            </a:extLst>
          </p:cNvPr>
          <p:cNvCxnSpPr/>
          <p:nvPr/>
        </p:nvCxnSpPr>
        <p:spPr>
          <a:xfrm>
            <a:off x="452428" y="3063390"/>
            <a:ext cx="82391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26</a:t>
            </a:fld>
            <a:endParaRPr lang="en-NZ"/>
          </a:p>
        </p:txBody>
      </p:sp>
      <p:sp>
        <p:nvSpPr>
          <p:cNvPr id="2" name="TextBox 1">
            <a:extLst>
              <a:ext uri="{FF2B5EF4-FFF2-40B4-BE49-F238E27FC236}">
                <a16:creationId xmlns:a16="http://schemas.microsoft.com/office/drawing/2014/main" id="{67057BCC-4DA1-ADE3-A514-BAE4D90A921E}"/>
              </a:ext>
            </a:extLst>
          </p:cNvPr>
          <p:cNvSpPr txBox="1"/>
          <p:nvPr/>
        </p:nvSpPr>
        <p:spPr>
          <a:xfrm>
            <a:off x="304854" y="3545438"/>
            <a:ext cx="1049262" cy="338554"/>
          </a:xfrm>
          <a:prstGeom prst="rect">
            <a:avLst/>
          </a:prstGeom>
          <a:noFill/>
        </p:spPr>
        <p:txBody>
          <a:bodyPr wrap="none" rtlCol="0">
            <a:spAutoFit/>
          </a:bodyPr>
          <a:lstStyle/>
          <a:p>
            <a:r>
              <a:rPr lang="en-NZ" sz="1600" b="1"/>
              <a:t>$500 Caps</a:t>
            </a:r>
            <a:endParaRPr lang="en-NZ" b="1"/>
          </a:p>
        </p:txBody>
      </p:sp>
      <p:sp>
        <p:nvSpPr>
          <p:cNvPr id="3" name="TextBox 2">
            <a:extLst>
              <a:ext uri="{FF2B5EF4-FFF2-40B4-BE49-F238E27FC236}">
                <a16:creationId xmlns:a16="http://schemas.microsoft.com/office/drawing/2014/main" id="{082F1BA7-F820-79AB-BC5C-77622FB47A95}"/>
              </a:ext>
            </a:extLst>
          </p:cNvPr>
          <p:cNvSpPr txBox="1"/>
          <p:nvPr/>
        </p:nvSpPr>
        <p:spPr>
          <a:xfrm>
            <a:off x="249726" y="2231618"/>
            <a:ext cx="1104390" cy="338554"/>
          </a:xfrm>
          <a:prstGeom prst="rect">
            <a:avLst/>
          </a:prstGeom>
          <a:noFill/>
        </p:spPr>
        <p:txBody>
          <a:bodyPr wrap="square" rtlCol="0">
            <a:spAutoFit/>
          </a:bodyPr>
          <a:lstStyle/>
          <a:p>
            <a:pPr algn="ctr"/>
            <a:r>
              <a:rPr lang="en-NZ" sz="1600" b="1"/>
              <a:t>No Caps</a:t>
            </a:r>
          </a:p>
        </p:txBody>
      </p:sp>
      <p:sp>
        <p:nvSpPr>
          <p:cNvPr id="8" name="TextBox 7">
            <a:extLst>
              <a:ext uri="{FF2B5EF4-FFF2-40B4-BE49-F238E27FC236}">
                <a16:creationId xmlns:a16="http://schemas.microsoft.com/office/drawing/2014/main" id="{71529B05-4B62-061B-85B5-CB2AAACE2AB8}"/>
              </a:ext>
            </a:extLst>
          </p:cNvPr>
          <p:cNvSpPr txBox="1"/>
          <p:nvPr/>
        </p:nvSpPr>
        <p:spPr>
          <a:xfrm>
            <a:off x="277290" y="4837012"/>
            <a:ext cx="1049262" cy="338554"/>
          </a:xfrm>
          <a:prstGeom prst="rect">
            <a:avLst/>
          </a:prstGeom>
          <a:noFill/>
        </p:spPr>
        <p:txBody>
          <a:bodyPr wrap="none" rtlCol="0">
            <a:spAutoFit/>
          </a:bodyPr>
          <a:lstStyle/>
          <a:p>
            <a:r>
              <a:rPr lang="en-NZ" sz="1600" b="1"/>
              <a:t>$300 Caps</a:t>
            </a:r>
            <a:endParaRPr lang="en-NZ" b="1"/>
          </a:p>
        </p:txBody>
      </p:sp>
      <p:sp>
        <p:nvSpPr>
          <p:cNvPr id="6" name="TextBox 5">
            <a:extLst>
              <a:ext uri="{FF2B5EF4-FFF2-40B4-BE49-F238E27FC236}">
                <a16:creationId xmlns:a16="http://schemas.microsoft.com/office/drawing/2014/main" id="{04F33807-7AA8-DB09-CADC-F62E89026882}"/>
              </a:ext>
            </a:extLst>
          </p:cNvPr>
          <p:cNvSpPr txBox="1"/>
          <p:nvPr/>
        </p:nvSpPr>
        <p:spPr>
          <a:xfrm>
            <a:off x="2720189" y="1451867"/>
            <a:ext cx="1035861" cy="338554"/>
          </a:xfrm>
          <a:prstGeom prst="rect">
            <a:avLst/>
          </a:prstGeom>
          <a:noFill/>
        </p:spPr>
        <p:txBody>
          <a:bodyPr wrap="none" rtlCol="0">
            <a:spAutoFit/>
          </a:bodyPr>
          <a:lstStyle/>
          <a:p>
            <a:pPr algn="ctr"/>
            <a:r>
              <a:rPr lang="en-NZ" sz="1600" b="1"/>
              <a:t>PDC: Base</a:t>
            </a:r>
          </a:p>
        </p:txBody>
      </p:sp>
      <p:graphicFrame>
        <p:nvGraphicFramePr>
          <p:cNvPr id="9" name="RiskReward_2035_Base">
            <a:extLst>
              <a:ext uri="{FF2B5EF4-FFF2-40B4-BE49-F238E27FC236}">
                <a16:creationId xmlns:a16="http://schemas.microsoft.com/office/drawing/2014/main" id="{8F1A9721-E6B6-4261-9639-6C50C8F88301}"/>
              </a:ext>
            </a:extLst>
          </p:cNvPr>
          <p:cNvGraphicFramePr>
            <a:graphicFrameLocks/>
          </p:cNvGraphicFramePr>
          <p:nvPr/>
        </p:nvGraphicFramePr>
        <p:xfrm>
          <a:off x="1438119" y="1772771"/>
          <a:ext cx="3600000" cy="12921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RiskReward_2035_500Caps">
            <a:extLst>
              <a:ext uri="{FF2B5EF4-FFF2-40B4-BE49-F238E27FC236}">
                <a16:creationId xmlns:a16="http://schemas.microsoft.com/office/drawing/2014/main" id="{FC0991D2-95C3-472C-8889-9021932CEB43}"/>
              </a:ext>
            </a:extLst>
          </p:cNvPr>
          <p:cNvGraphicFramePr>
            <a:graphicFrameLocks/>
          </p:cNvGraphicFramePr>
          <p:nvPr/>
        </p:nvGraphicFramePr>
        <p:xfrm>
          <a:off x="1438119" y="3067668"/>
          <a:ext cx="3603810" cy="12940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RiskReward_2035_300Caps_2">
            <a:extLst>
              <a:ext uri="{FF2B5EF4-FFF2-40B4-BE49-F238E27FC236}">
                <a16:creationId xmlns:a16="http://schemas.microsoft.com/office/drawing/2014/main" id="{6F420709-7414-4870-BAEB-223A7340E8A0}"/>
              </a:ext>
            </a:extLst>
          </p:cNvPr>
          <p:cNvGraphicFramePr>
            <a:graphicFrameLocks/>
          </p:cNvGraphicFramePr>
          <p:nvPr/>
        </p:nvGraphicFramePr>
        <p:xfrm>
          <a:off x="1438119" y="4359242"/>
          <a:ext cx="3603810" cy="1294095"/>
        </p:xfrm>
        <a:graphic>
          <a:graphicData uri="http://schemas.openxmlformats.org/drawingml/2006/chart">
            <c:chart xmlns:c="http://schemas.openxmlformats.org/drawingml/2006/chart" xmlns:r="http://schemas.openxmlformats.org/officeDocument/2006/relationships" r:id="rId5"/>
          </a:graphicData>
        </a:graphic>
      </p:graphicFrame>
      <p:pic>
        <p:nvPicPr>
          <p:cNvPr id="17" name="Picture 16">
            <a:extLst>
              <a:ext uri="{FF2B5EF4-FFF2-40B4-BE49-F238E27FC236}">
                <a16:creationId xmlns:a16="http://schemas.microsoft.com/office/drawing/2014/main" id="{47123E40-904F-8E8C-1772-B3BA36AA5252}"/>
              </a:ext>
            </a:extLst>
          </p:cNvPr>
          <p:cNvPicPr>
            <a:picLocks noChangeAspect="1"/>
          </p:cNvPicPr>
          <p:nvPr/>
        </p:nvPicPr>
        <p:blipFill rotWithShape="1">
          <a:blip r:embed="rId6"/>
          <a:srcRect t="88008"/>
          <a:stretch/>
        </p:blipFill>
        <p:spPr>
          <a:xfrm>
            <a:off x="5267481" y="5593936"/>
            <a:ext cx="3712786" cy="258808"/>
          </a:xfrm>
          <a:prstGeom prst="rect">
            <a:avLst/>
          </a:prstGeom>
        </p:spPr>
      </p:pic>
      <p:pic>
        <p:nvPicPr>
          <p:cNvPr id="18" name="Picture 17">
            <a:extLst>
              <a:ext uri="{FF2B5EF4-FFF2-40B4-BE49-F238E27FC236}">
                <a16:creationId xmlns:a16="http://schemas.microsoft.com/office/drawing/2014/main" id="{00243BD5-17DB-E1C3-6BFE-0DC47EB990C1}"/>
              </a:ext>
            </a:extLst>
          </p:cNvPr>
          <p:cNvPicPr>
            <a:picLocks noChangeAspect="1"/>
          </p:cNvPicPr>
          <p:nvPr/>
        </p:nvPicPr>
        <p:blipFill rotWithShape="1">
          <a:blip r:embed="rId6"/>
          <a:srcRect t="88008"/>
          <a:stretch/>
        </p:blipFill>
        <p:spPr>
          <a:xfrm>
            <a:off x="1438119" y="5593936"/>
            <a:ext cx="3712786" cy="258808"/>
          </a:xfrm>
          <a:prstGeom prst="rect">
            <a:avLst/>
          </a:prstGeom>
        </p:spPr>
      </p:pic>
      <p:graphicFrame>
        <p:nvGraphicFramePr>
          <p:cNvPr id="12" name="RiskReward_2035_300Caps_2">
            <a:extLst>
              <a:ext uri="{FF2B5EF4-FFF2-40B4-BE49-F238E27FC236}">
                <a16:creationId xmlns:a16="http://schemas.microsoft.com/office/drawing/2014/main" id="{7A13FEA2-EF3A-4F78-9E47-065011E7F9CC}"/>
              </a:ext>
            </a:extLst>
          </p:cNvPr>
          <p:cNvGraphicFramePr>
            <a:graphicFrameLocks/>
          </p:cNvGraphicFramePr>
          <p:nvPr/>
        </p:nvGraphicFramePr>
        <p:xfrm>
          <a:off x="5241600" y="4359600"/>
          <a:ext cx="3600000" cy="129409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RiskReward_2035_500Caps">
            <a:extLst>
              <a:ext uri="{FF2B5EF4-FFF2-40B4-BE49-F238E27FC236}">
                <a16:creationId xmlns:a16="http://schemas.microsoft.com/office/drawing/2014/main" id="{AA21B041-087E-40B6-B5C8-D26D40CE4FFF}"/>
              </a:ext>
            </a:extLst>
          </p:cNvPr>
          <p:cNvGraphicFramePr>
            <a:graphicFrameLocks/>
          </p:cNvGraphicFramePr>
          <p:nvPr/>
        </p:nvGraphicFramePr>
        <p:xfrm>
          <a:off x="5241600" y="3067200"/>
          <a:ext cx="3600000" cy="129409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1" name="RiskReward_2035_MBB">
            <a:extLst>
              <a:ext uri="{FF2B5EF4-FFF2-40B4-BE49-F238E27FC236}">
                <a16:creationId xmlns:a16="http://schemas.microsoft.com/office/drawing/2014/main" id="{A9F5C893-80AD-4D11-9AFD-D25EFC31EAB0}"/>
              </a:ext>
            </a:extLst>
          </p:cNvPr>
          <p:cNvGraphicFramePr>
            <a:graphicFrameLocks/>
          </p:cNvGraphicFramePr>
          <p:nvPr/>
        </p:nvGraphicFramePr>
        <p:xfrm>
          <a:off x="5241600" y="1771200"/>
          <a:ext cx="3600000" cy="1292190"/>
        </p:xfrm>
        <a:graphic>
          <a:graphicData uri="http://schemas.openxmlformats.org/drawingml/2006/chart">
            <c:chart xmlns:c="http://schemas.openxmlformats.org/drawingml/2006/chart" xmlns:r="http://schemas.openxmlformats.org/officeDocument/2006/relationships" r:id="rId9"/>
          </a:graphicData>
        </a:graphic>
      </p:graphicFrame>
      <p:sp>
        <p:nvSpPr>
          <p:cNvPr id="22" name="TextBox 21">
            <a:extLst>
              <a:ext uri="{FF2B5EF4-FFF2-40B4-BE49-F238E27FC236}">
                <a16:creationId xmlns:a16="http://schemas.microsoft.com/office/drawing/2014/main" id="{AA3EA074-01FD-1588-DD9F-D8C4E48E3D8F}"/>
              </a:ext>
            </a:extLst>
          </p:cNvPr>
          <p:cNvSpPr txBox="1"/>
          <p:nvPr/>
        </p:nvSpPr>
        <p:spPr>
          <a:xfrm>
            <a:off x="6353303" y="1450800"/>
            <a:ext cx="1376595" cy="338554"/>
          </a:xfrm>
          <a:prstGeom prst="rect">
            <a:avLst/>
          </a:prstGeom>
          <a:noFill/>
        </p:spPr>
        <p:txBody>
          <a:bodyPr wrap="none" rtlCol="0">
            <a:spAutoFit/>
          </a:bodyPr>
          <a:lstStyle/>
          <a:p>
            <a:pPr algn="ctr"/>
            <a:r>
              <a:rPr lang="en-NZ" sz="1600" b="1"/>
              <a:t>PDC: More BB</a:t>
            </a:r>
          </a:p>
        </p:txBody>
      </p:sp>
      <p:sp>
        <p:nvSpPr>
          <p:cNvPr id="23" name="TextBox 22">
            <a:extLst>
              <a:ext uri="{FF2B5EF4-FFF2-40B4-BE49-F238E27FC236}">
                <a16:creationId xmlns:a16="http://schemas.microsoft.com/office/drawing/2014/main" id="{98B0041B-F899-B8F8-2348-DD092D97BC18}"/>
              </a:ext>
            </a:extLst>
          </p:cNvPr>
          <p:cNvSpPr txBox="1"/>
          <p:nvPr/>
        </p:nvSpPr>
        <p:spPr>
          <a:xfrm>
            <a:off x="3028949" y="5881262"/>
            <a:ext cx="5888071" cy="600164"/>
          </a:xfrm>
          <a:prstGeom prst="rect">
            <a:avLst/>
          </a:prstGeom>
          <a:noFill/>
        </p:spPr>
        <p:txBody>
          <a:bodyPr wrap="square" rtlCol="0">
            <a:spAutoFit/>
          </a:bodyPr>
          <a:lstStyle/>
          <a:p>
            <a:r>
              <a:rPr lang="en-NZ" sz="1100"/>
              <a:t>The flats sold and caps purchased are for the minimum </a:t>
            </a:r>
            <a:r>
              <a:rPr lang="en-NZ" sz="1100" err="1"/>
              <a:t>CFaR</a:t>
            </a:r>
            <a:r>
              <a:rPr lang="en-NZ" sz="1100"/>
              <a:t> position in each case. These flats/caps volumes differ between the $500 and $300 Caps, hence results reflect changes in swap sale volumes and types of caps being purchased.</a:t>
            </a:r>
          </a:p>
        </p:txBody>
      </p:sp>
      <p:graphicFrame>
        <p:nvGraphicFramePr>
          <p:cNvPr id="24" name="Table 23">
            <a:extLst>
              <a:ext uri="{FF2B5EF4-FFF2-40B4-BE49-F238E27FC236}">
                <a16:creationId xmlns:a16="http://schemas.microsoft.com/office/drawing/2014/main" id="{52CF57D4-D8F9-93B0-5BE7-BE714535A8EC}"/>
              </a:ext>
            </a:extLst>
          </p:cNvPr>
          <p:cNvGraphicFramePr>
            <a:graphicFrameLocks noGrp="1"/>
          </p:cNvGraphicFramePr>
          <p:nvPr/>
        </p:nvGraphicFramePr>
        <p:xfrm>
          <a:off x="477773" y="5852712"/>
          <a:ext cx="2379727" cy="826126"/>
        </p:xfrm>
        <a:graphic>
          <a:graphicData uri="http://schemas.openxmlformats.org/drawingml/2006/table">
            <a:tbl>
              <a:tblPr>
                <a:tableStyleId>{5940675A-B579-460E-94D1-54222C63F5DA}</a:tableStyleId>
              </a:tblPr>
              <a:tblGrid>
                <a:gridCol w="742769">
                  <a:extLst>
                    <a:ext uri="{9D8B030D-6E8A-4147-A177-3AD203B41FA5}">
                      <a16:colId xmlns:a16="http://schemas.microsoft.com/office/drawing/2014/main" val="1312537096"/>
                    </a:ext>
                  </a:extLst>
                </a:gridCol>
                <a:gridCol w="476431">
                  <a:extLst>
                    <a:ext uri="{9D8B030D-6E8A-4147-A177-3AD203B41FA5}">
                      <a16:colId xmlns:a16="http://schemas.microsoft.com/office/drawing/2014/main" val="2623043751"/>
                    </a:ext>
                  </a:extLst>
                </a:gridCol>
                <a:gridCol w="548640">
                  <a:extLst>
                    <a:ext uri="{9D8B030D-6E8A-4147-A177-3AD203B41FA5}">
                      <a16:colId xmlns:a16="http://schemas.microsoft.com/office/drawing/2014/main" val="2744168150"/>
                    </a:ext>
                  </a:extLst>
                </a:gridCol>
                <a:gridCol w="611887">
                  <a:extLst>
                    <a:ext uri="{9D8B030D-6E8A-4147-A177-3AD203B41FA5}">
                      <a16:colId xmlns:a16="http://schemas.microsoft.com/office/drawing/2014/main" val="4011311864"/>
                    </a:ext>
                  </a:extLst>
                </a:gridCol>
              </a:tblGrid>
              <a:tr h="216526">
                <a:tc>
                  <a:txBody>
                    <a:bodyPr/>
                    <a:lstStyle/>
                    <a:p>
                      <a:pPr algn="ctr" fontAlgn="b"/>
                      <a:r>
                        <a:rPr lang="en-NZ" sz="800" b="1" u="none" strike="noStrike">
                          <a:effectLst/>
                        </a:rPr>
                        <a:t>Portfolio</a:t>
                      </a:r>
                      <a:endParaRPr lang="en-NZ" sz="800" b="0" i="0" u="none" strike="noStrike">
                        <a:effectLst/>
                        <a:latin typeface="Arial" panose="020B0604020202020204" pitchFamily="34" charset="0"/>
                      </a:endParaRPr>
                    </a:p>
                  </a:txBody>
                  <a:tcPr marL="0" marR="0" marT="0" marB="0" anchor="ctr"/>
                </a:tc>
                <a:tc>
                  <a:txBody>
                    <a:bodyPr/>
                    <a:lstStyle/>
                    <a:p>
                      <a:pPr algn="ctr" fontAlgn="b"/>
                      <a:r>
                        <a:rPr lang="en-NZ" sz="800" b="1" u="none" strike="noStrike">
                          <a:effectLst/>
                        </a:rPr>
                        <a:t>Caps</a:t>
                      </a:r>
                      <a:endParaRPr lang="en-NZ" sz="800" b="1" i="0" u="none" strike="noStrike">
                        <a:effectLst/>
                        <a:latin typeface="Arial" panose="020B0604020202020204" pitchFamily="34" charset="0"/>
                      </a:endParaRPr>
                    </a:p>
                  </a:txBody>
                  <a:tcPr marL="0" marR="0" marT="0" marB="0" anchor="ctr"/>
                </a:tc>
                <a:tc>
                  <a:txBody>
                    <a:bodyPr/>
                    <a:lstStyle/>
                    <a:p>
                      <a:pPr algn="ctr" fontAlgn="b"/>
                      <a:r>
                        <a:rPr lang="en-NZ" sz="800" b="1" u="none" strike="noStrike">
                          <a:effectLst/>
                        </a:rPr>
                        <a:t>Flats (MW)</a:t>
                      </a:r>
                      <a:endParaRPr lang="en-NZ" sz="800" b="1" i="0" u="none" strike="noStrike">
                        <a:effectLst/>
                        <a:latin typeface="Arial" panose="020B0604020202020204" pitchFamily="34" charset="0"/>
                      </a:endParaRPr>
                    </a:p>
                  </a:txBody>
                  <a:tcPr marL="0" marR="0" marT="0" marB="0" anchor="ctr"/>
                </a:tc>
                <a:tc>
                  <a:txBody>
                    <a:bodyPr/>
                    <a:lstStyle/>
                    <a:p>
                      <a:pPr algn="ctr" fontAlgn="b"/>
                      <a:r>
                        <a:rPr lang="en-NZ" sz="800" b="1" u="none" strike="noStrike">
                          <a:effectLst/>
                        </a:rPr>
                        <a:t>Caps (MW)</a:t>
                      </a:r>
                      <a:endParaRPr lang="en-NZ" sz="800" b="1" i="0" u="none" strike="noStrike">
                        <a:effectLst/>
                        <a:latin typeface="Arial" panose="020B0604020202020204" pitchFamily="34" charset="0"/>
                      </a:endParaRPr>
                    </a:p>
                  </a:txBody>
                  <a:tcPr marL="0" marR="0" marT="0" marB="0" anchor="ctr"/>
                </a:tc>
                <a:extLst>
                  <a:ext uri="{0D108BD9-81ED-4DB2-BD59-A6C34878D82A}">
                    <a16:rowId xmlns:a16="http://schemas.microsoft.com/office/drawing/2014/main" val="2352498473"/>
                  </a:ext>
                </a:extLst>
              </a:tr>
              <a:tr h="115029">
                <a:tc rowSpan="2">
                  <a:txBody>
                    <a:bodyPr/>
                    <a:lstStyle/>
                    <a:p>
                      <a:pPr algn="ctr" fontAlgn="ctr"/>
                      <a:r>
                        <a:rPr lang="en-NZ" sz="800" b="1" u="none" strike="noStrike">
                          <a:effectLst/>
                        </a:rPr>
                        <a:t>Wind</a:t>
                      </a:r>
                      <a:endParaRPr lang="en-NZ" sz="800" b="1" i="0" u="none" strike="noStrike">
                        <a:effectLst/>
                        <a:latin typeface="Arial" panose="020B0604020202020204" pitchFamily="34" charset="0"/>
                      </a:endParaRPr>
                    </a:p>
                  </a:txBody>
                  <a:tcPr marL="0" marR="0" marT="0" marB="0" anchor="ctr"/>
                </a:tc>
                <a:tc>
                  <a:txBody>
                    <a:bodyPr/>
                    <a:lstStyle/>
                    <a:p>
                      <a:pPr algn="ctr" fontAlgn="b"/>
                      <a:r>
                        <a:rPr lang="en-NZ" sz="800" b="1" u="none" strike="noStrike">
                          <a:effectLst/>
                        </a:rPr>
                        <a:t>$500</a:t>
                      </a:r>
                      <a:endParaRPr lang="en-NZ" sz="800" b="1"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225 </a:t>
                      </a:r>
                      <a:endParaRPr lang="en-NZ" sz="800" b="0"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200 </a:t>
                      </a:r>
                      <a:endParaRPr lang="en-NZ" sz="8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30993300"/>
                  </a:ext>
                </a:extLst>
              </a:tr>
              <a:tr h="115029">
                <a:tc vMerge="1">
                  <a:txBody>
                    <a:bodyPr/>
                    <a:lstStyle/>
                    <a:p>
                      <a:endParaRPr lang="en-NZ"/>
                    </a:p>
                  </a:txBody>
                  <a:tcPr/>
                </a:tc>
                <a:tc>
                  <a:txBody>
                    <a:bodyPr/>
                    <a:lstStyle/>
                    <a:p>
                      <a:pPr algn="ctr" fontAlgn="b"/>
                      <a:r>
                        <a:rPr lang="en-NZ" sz="800" b="1" u="none" strike="noStrike">
                          <a:effectLst/>
                        </a:rPr>
                        <a:t>$300</a:t>
                      </a:r>
                      <a:endParaRPr lang="en-NZ" sz="800" b="1"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75 </a:t>
                      </a:r>
                      <a:endParaRPr lang="en-NZ" sz="800" b="0"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50 </a:t>
                      </a:r>
                      <a:endParaRPr lang="en-NZ" sz="8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893655288"/>
                  </a:ext>
                </a:extLst>
              </a:tr>
              <a:tr h="115029">
                <a:tc>
                  <a:txBody>
                    <a:bodyPr/>
                    <a:lstStyle/>
                    <a:p>
                      <a:pPr algn="ctr" fontAlgn="b"/>
                      <a:r>
                        <a:rPr lang="en-NZ" sz="800" b="0" u="none" strike="noStrike">
                          <a:effectLst/>
                        </a:rPr>
                        <a:t> </a:t>
                      </a:r>
                      <a:endParaRPr lang="en-NZ" sz="800" b="0"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 </a:t>
                      </a:r>
                      <a:endParaRPr lang="en-NZ" sz="800" b="0"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 </a:t>
                      </a:r>
                      <a:endParaRPr lang="en-NZ" sz="800" b="0"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 </a:t>
                      </a:r>
                      <a:endParaRPr lang="en-NZ" sz="8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430802161"/>
                  </a:ext>
                </a:extLst>
              </a:tr>
              <a:tr h="115029">
                <a:tc rowSpan="2">
                  <a:txBody>
                    <a:bodyPr/>
                    <a:lstStyle/>
                    <a:p>
                      <a:pPr algn="ctr" fontAlgn="ctr"/>
                      <a:r>
                        <a:rPr lang="en-NZ" sz="800" b="1" u="none" strike="noStrike">
                          <a:effectLst/>
                        </a:rPr>
                        <a:t>Solar</a:t>
                      </a:r>
                      <a:endParaRPr lang="en-NZ" sz="800" b="1" i="0" u="none" strike="noStrike">
                        <a:effectLst/>
                        <a:latin typeface="Arial" panose="020B0604020202020204" pitchFamily="34" charset="0"/>
                      </a:endParaRPr>
                    </a:p>
                  </a:txBody>
                  <a:tcPr marL="0" marR="0" marT="0" marB="0" anchor="ctr"/>
                </a:tc>
                <a:tc>
                  <a:txBody>
                    <a:bodyPr/>
                    <a:lstStyle/>
                    <a:p>
                      <a:pPr algn="ctr" fontAlgn="b"/>
                      <a:r>
                        <a:rPr lang="en-NZ" sz="800" b="1" u="none" strike="noStrike">
                          <a:effectLst/>
                        </a:rPr>
                        <a:t>$500</a:t>
                      </a:r>
                      <a:endParaRPr lang="en-NZ" sz="800" b="1"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200 </a:t>
                      </a:r>
                      <a:endParaRPr lang="en-NZ" sz="800" b="0"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175 </a:t>
                      </a:r>
                      <a:endParaRPr lang="en-NZ" sz="8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193072118"/>
                  </a:ext>
                </a:extLst>
              </a:tr>
              <a:tr h="115029">
                <a:tc vMerge="1">
                  <a:txBody>
                    <a:bodyPr/>
                    <a:lstStyle/>
                    <a:p>
                      <a:endParaRPr lang="en-NZ"/>
                    </a:p>
                  </a:txBody>
                  <a:tcPr/>
                </a:tc>
                <a:tc>
                  <a:txBody>
                    <a:bodyPr/>
                    <a:lstStyle/>
                    <a:p>
                      <a:pPr algn="ctr" fontAlgn="b"/>
                      <a:r>
                        <a:rPr lang="en-NZ" sz="800" b="1" u="none" strike="noStrike">
                          <a:effectLst/>
                        </a:rPr>
                        <a:t>$300</a:t>
                      </a:r>
                      <a:endParaRPr lang="en-NZ" sz="800" b="1"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100 </a:t>
                      </a:r>
                      <a:endParaRPr lang="en-NZ" sz="800" b="0" i="0" u="none" strike="noStrike">
                        <a:effectLst/>
                        <a:latin typeface="Arial" panose="020B0604020202020204" pitchFamily="34" charset="0"/>
                      </a:endParaRPr>
                    </a:p>
                  </a:txBody>
                  <a:tcPr marL="0" marR="0" marT="0" marB="0" anchor="b"/>
                </a:tc>
                <a:tc>
                  <a:txBody>
                    <a:bodyPr/>
                    <a:lstStyle/>
                    <a:p>
                      <a:pPr algn="ctr" fontAlgn="b"/>
                      <a:r>
                        <a:rPr lang="en-NZ" sz="800" b="0" u="none" strike="noStrike">
                          <a:effectLst/>
                        </a:rPr>
                        <a:t>50 </a:t>
                      </a:r>
                      <a:endParaRPr lang="en-NZ" sz="8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434034918"/>
                  </a:ext>
                </a:extLst>
              </a:tr>
            </a:tbl>
          </a:graphicData>
        </a:graphic>
      </p:graphicFrame>
      <p:cxnSp>
        <p:nvCxnSpPr>
          <p:cNvPr id="19" name="Straight Arrow Connector 18">
            <a:extLst>
              <a:ext uri="{FF2B5EF4-FFF2-40B4-BE49-F238E27FC236}">
                <a16:creationId xmlns:a16="http://schemas.microsoft.com/office/drawing/2014/main" id="{0B734C93-2DCB-4D67-7F67-5714752AA46D}"/>
              </a:ext>
            </a:extLst>
          </p:cNvPr>
          <p:cNvCxnSpPr>
            <a:cxnSpLocks/>
          </p:cNvCxnSpPr>
          <p:nvPr/>
        </p:nvCxnSpPr>
        <p:spPr>
          <a:xfrm flipH="1">
            <a:off x="3388281" y="2620930"/>
            <a:ext cx="744272" cy="2268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61790D6D-823F-3771-E0FD-D6B635354F77}"/>
              </a:ext>
            </a:extLst>
          </p:cNvPr>
          <p:cNvSpPr/>
          <p:nvPr/>
        </p:nvSpPr>
        <p:spPr>
          <a:xfrm>
            <a:off x="3974044" y="3504727"/>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reduces if solar/wind can purchase cap contracts</a:t>
            </a:r>
            <a:endParaRPr lang="en-NZ" sz="800">
              <a:solidFill>
                <a:schemeClr val="tx1"/>
              </a:solidFill>
            </a:endParaRPr>
          </a:p>
        </p:txBody>
      </p:sp>
      <p:cxnSp>
        <p:nvCxnSpPr>
          <p:cNvPr id="26" name="Straight Arrow Connector 25">
            <a:extLst>
              <a:ext uri="{FF2B5EF4-FFF2-40B4-BE49-F238E27FC236}">
                <a16:creationId xmlns:a16="http://schemas.microsoft.com/office/drawing/2014/main" id="{45F8F485-17BB-3A09-0E0C-6355BE6F2C93}"/>
              </a:ext>
            </a:extLst>
          </p:cNvPr>
          <p:cNvCxnSpPr>
            <a:cxnSpLocks/>
          </p:cNvCxnSpPr>
          <p:nvPr/>
        </p:nvCxnSpPr>
        <p:spPr>
          <a:xfrm flipH="1">
            <a:off x="3311849" y="2638580"/>
            <a:ext cx="818799" cy="7904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68E9896-7D4B-6647-E86E-954ED13AAFAB}"/>
              </a:ext>
            </a:extLst>
          </p:cNvPr>
          <p:cNvCxnSpPr>
            <a:cxnSpLocks/>
          </p:cNvCxnSpPr>
          <p:nvPr/>
        </p:nvCxnSpPr>
        <p:spPr>
          <a:xfrm flipH="1">
            <a:off x="8222926" y="2801040"/>
            <a:ext cx="309337" cy="2325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Rounded Corners 27">
            <a:extLst>
              <a:ext uri="{FF2B5EF4-FFF2-40B4-BE49-F238E27FC236}">
                <a16:creationId xmlns:a16="http://schemas.microsoft.com/office/drawing/2014/main" id="{EC396660-BE0C-7D06-39FE-7760B4C7AFBD}"/>
              </a:ext>
            </a:extLst>
          </p:cNvPr>
          <p:cNvSpPr/>
          <p:nvPr/>
        </p:nvSpPr>
        <p:spPr>
          <a:xfrm>
            <a:off x="6684877" y="2370507"/>
            <a:ext cx="877993" cy="79240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reduces if solar/wind can purchase cap contracts</a:t>
            </a:r>
            <a:endParaRPr lang="en-NZ" sz="800">
              <a:solidFill>
                <a:schemeClr val="tx1"/>
              </a:solidFill>
            </a:endParaRPr>
          </a:p>
        </p:txBody>
      </p:sp>
      <p:cxnSp>
        <p:nvCxnSpPr>
          <p:cNvPr id="29" name="Straight Arrow Connector 28">
            <a:extLst>
              <a:ext uri="{FF2B5EF4-FFF2-40B4-BE49-F238E27FC236}">
                <a16:creationId xmlns:a16="http://schemas.microsoft.com/office/drawing/2014/main" id="{27EB59E1-C921-3C7B-5116-D8A9C75334F2}"/>
              </a:ext>
            </a:extLst>
          </p:cNvPr>
          <p:cNvCxnSpPr>
            <a:cxnSpLocks/>
          </p:cNvCxnSpPr>
          <p:nvPr/>
        </p:nvCxnSpPr>
        <p:spPr>
          <a:xfrm flipH="1">
            <a:off x="8146494" y="2802602"/>
            <a:ext cx="368856" cy="8631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860D58D2-2D06-0633-7122-D468074B4A17}"/>
              </a:ext>
            </a:extLst>
          </p:cNvPr>
          <p:cNvSpPr>
            <a:spLocks noGrp="1"/>
          </p:cNvSpPr>
          <p:nvPr>
            <p:ph type="title"/>
          </p:nvPr>
        </p:nvSpPr>
        <p:spPr>
          <a:xfrm>
            <a:off x="628650" y="365125"/>
            <a:ext cx="7886700" cy="857449"/>
          </a:xfrm>
        </p:spPr>
        <p:txBody>
          <a:bodyPr>
            <a:normAutofit fontScale="90000"/>
          </a:bodyPr>
          <a:lstStyle/>
          <a:p>
            <a:r>
              <a:rPr lang="en-NZ" sz="2400"/>
              <a:t>How risk/rewards change for solar and wind if they can purchase cap contracts (base and more bang-bang PDC scenarios)</a:t>
            </a:r>
          </a:p>
        </p:txBody>
      </p:sp>
      <p:cxnSp>
        <p:nvCxnSpPr>
          <p:cNvPr id="39" name="Straight Connector 38">
            <a:extLst>
              <a:ext uri="{FF2B5EF4-FFF2-40B4-BE49-F238E27FC236}">
                <a16:creationId xmlns:a16="http://schemas.microsoft.com/office/drawing/2014/main" id="{D944034D-D634-42BA-B596-B850C22327BB}"/>
              </a:ext>
            </a:extLst>
          </p:cNvPr>
          <p:cNvCxnSpPr/>
          <p:nvPr/>
        </p:nvCxnSpPr>
        <p:spPr>
          <a:xfrm>
            <a:off x="452428" y="4359242"/>
            <a:ext cx="82391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D1DAC146-2342-47FB-2264-AD79DB05F4AB}"/>
              </a:ext>
            </a:extLst>
          </p:cNvPr>
          <p:cNvPicPr>
            <a:picLocks noChangeAspect="1"/>
          </p:cNvPicPr>
          <p:nvPr/>
        </p:nvPicPr>
        <p:blipFill rotWithShape="1">
          <a:blip r:embed="rId10"/>
          <a:srcRect l="38778" t="71548" r="37126" b="6769"/>
          <a:stretch/>
        </p:blipFill>
        <p:spPr>
          <a:xfrm>
            <a:off x="122936" y="1343194"/>
            <a:ext cx="1766202" cy="284959"/>
          </a:xfrm>
          <a:prstGeom prst="rect">
            <a:avLst/>
          </a:prstGeom>
        </p:spPr>
      </p:pic>
    </p:spTree>
    <p:extLst>
      <p:ext uri="{BB962C8B-B14F-4D97-AF65-F5344CB8AC3E}">
        <p14:creationId xmlns:p14="http://schemas.microsoft.com/office/powerpoint/2010/main" val="3077006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C6E2F56-EA58-E6D8-C310-35898EE484D2}"/>
              </a:ext>
            </a:extLst>
          </p:cNvPr>
          <p:cNvSpPr>
            <a:spLocks noGrp="1"/>
          </p:cNvSpPr>
          <p:nvPr>
            <p:ph type="sldNum" sz="quarter" idx="12"/>
          </p:nvPr>
        </p:nvSpPr>
        <p:spPr/>
        <p:txBody>
          <a:bodyPr/>
          <a:lstStyle/>
          <a:p>
            <a:fld id="{0208391B-698F-4AF9-AF17-7387518F8135}" type="slidenum">
              <a:rPr lang="en-NZ" smtClean="0"/>
              <a:t>27</a:t>
            </a:fld>
            <a:endParaRPr lang="en-NZ"/>
          </a:p>
        </p:txBody>
      </p:sp>
      <p:sp>
        <p:nvSpPr>
          <p:cNvPr id="2" name="TextBox 1">
            <a:extLst>
              <a:ext uri="{FF2B5EF4-FFF2-40B4-BE49-F238E27FC236}">
                <a16:creationId xmlns:a16="http://schemas.microsoft.com/office/drawing/2014/main" id="{67057BCC-4DA1-ADE3-A514-BAE4D90A921E}"/>
              </a:ext>
            </a:extLst>
          </p:cNvPr>
          <p:cNvSpPr txBox="1"/>
          <p:nvPr/>
        </p:nvSpPr>
        <p:spPr>
          <a:xfrm>
            <a:off x="1637815" y="3244763"/>
            <a:ext cx="1049262" cy="338554"/>
          </a:xfrm>
          <a:prstGeom prst="rect">
            <a:avLst/>
          </a:prstGeom>
          <a:noFill/>
        </p:spPr>
        <p:txBody>
          <a:bodyPr wrap="none" rtlCol="0">
            <a:spAutoFit/>
          </a:bodyPr>
          <a:lstStyle/>
          <a:p>
            <a:r>
              <a:rPr lang="en-NZ" sz="1600" b="1"/>
              <a:t>$500 Caps</a:t>
            </a:r>
            <a:endParaRPr lang="en-NZ" b="1"/>
          </a:p>
        </p:txBody>
      </p:sp>
      <p:sp>
        <p:nvSpPr>
          <p:cNvPr id="3" name="TextBox 2">
            <a:extLst>
              <a:ext uri="{FF2B5EF4-FFF2-40B4-BE49-F238E27FC236}">
                <a16:creationId xmlns:a16="http://schemas.microsoft.com/office/drawing/2014/main" id="{082F1BA7-F820-79AB-BC5C-77622FB47A95}"/>
              </a:ext>
            </a:extLst>
          </p:cNvPr>
          <p:cNvSpPr txBox="1"/>
          <p:nvPr/>
        </p:nvSpPr>
        <p:spPr>
          <a:xfrm>
            <a:off x="1582687" y="2170723"/>
            <a:ext cx="1104390" cy="338554"/>
          </a:xfrm>
          <a:prstGeom prst="rect">
            <a:avLst/>
          </a:prstGeom>
          <a:noFill/>
        </p:spPr>
        <p:txBody>
          <a:bodyPr wrap="square" rtlCol="0">
            <a:spAutoFit/>
          </a:bodyPr>
          <a:lstStyle/>
          <a:p>
            <a:pPr algn="ctr"/>
            <a:r>
              <a:rPr lang="en-NZ" sz="1600" b="1"/>
              <a:t>No Caps</a:t>
            </a:r>
          </a:p>
        </p:txBody>
      </p:sp>
      <p:sp>
        <p:nvSpPr>
          <p:cNvPr id="8" name="TextBox 7">
            <a:extLst>
              <a:ext uri="{FF2B5EF4-FFF2-40B4-BE49-F238E27FC236}">
                <a16:creationId xmlns:a16="http://schemas.microsoft.com/office/drawing/2014/main" id="{71529B05-4B62-061B-85B5-CB2AAACE2AB8}"/>
              </a:ext>
            </a:extLst>
          </p:cNvPr>
          <p:cNvSpPr txBox="1"/>
          <p:nvPr/>
        </p:nvSpPr>
        <p:spPr>
          <a:xfrm>
            <a:off x="1610251" y="4320755"/>
            <a:ext cx="1049262" cy="338554"/>
          </a:xfrm>
          <a:prstGeom prst="rect">
            <a:avLst/>
          </a:prstGeom>
          <a:noFill/>
        </p:spPr>
        <p:txBody>
          <a:bodyPr wrap="none" rtlCol="0">
            <a:spAutoFit/>
          </a:bodyPr>
          <a:lstStyle/>
          <a:p>
            <a:r>
              <a:rPr lang="en-NZ" sz="1600" b="1"/>
              <a:t>$300 Caps</a:t>
            </a:r>
            <a:endParaRPr lang="en-NZ" b="1"/>
          </a:p>
        </p:txBody>
      </p:sp>
      <p:sp>
        <p:nvSpPr>
          <p:cNvPr id="6" name="TextBox 5">
            <a:extLst>
              <a:ext uri="{FF2B5EF4-FFF2-40B4-BE49-F238E27FC236}">
                <a16:creationId xmlns:a16="http://schemas.microsoft.com/office/drawing/2014/main" id="{04F33807-7AA8-DB09-CADC-F62E89026882}"/>
              </a:ext>
            </a:extLst>
          </p:cNvPr>
          <p:cNvSpPr txBox="1"/>
          <p:nvPr/>
        </p:nvSpPr>
        <p:spPr>
          <a:xfrm>
            <a:off x="3772934" y="1451867"/>
            <a:ext cx="1499128" cy="338554"/>
          </a:xfrm>
          <a:prstGeom prst="rect">
            <a:avLst/>
          </a:prstGeom>
          <a:noFill/>
        </p:spPr>
        <p:txBody>
          <a:bodyPr wrap="none" rtlCol="0">
            <a:spAutoFit/>
          </a:bodyPr>
          <a:lstStyle/>
          <a:p>
            <a:pPr algn="ctr"/>
            <a:r>
              <a:rPr lang="en-NZ" sz="1600" b="1"/>
              <a:t>PDC: Base 2035</a:t>
            </a:r>
          </a:p>
        </p:txBody>
      </p:sp>
      <p:pic>
        <p:nvPicPr>
          <p:cNvPr id="18" name="Picture 17">
            <a:extLst>
              <a:ext uri="{FF2B5EF4-FFF2-40B4-BE49-F238E27FC236}">
                <a16:creationId xmlns:a16="http://schemas.microsoft.com/office/drawing/2014/main" id="{00243BD5-17DB-E1C3-6BFE-0DC47EB990C1}"/>
              </a:ext>
            </a:extLst>
          </p:cNvPr>
          <p:cNvPicPr>
            <a:picLocks noChangeAspect="1"/>
          </p:cNvPicPr>
          <p:nvPr/>
        </p:nvPicPr>
        <p:blipFill rotWithShape="1">
          <a:blip r:embed="rId3"/>
          <a:srcRect t="88008"/>
          <a:stretch/>
        </p:blipFill>
        <p:spPr>
          <a:xfrm>
            <a:off x="2722498" y="6039984"/>
            <a:ext cx="3712786" cy="258808"/>
          </a:xfrm>
          <a:prstGeom prst="rect">
            <a:avLst/>
          </a:prstGeom>
        </p:spPr>
      </p:pic>
      <p:sp>
        <p:nvSpPr>
          <p:cNvPr id="14" name="TextBox 13">
            <a:extLst>
              <a:ext uri="{FF2B5EF4-FFF2-40B4-BE49-F238E27FC236}">
                <a16:creationId xmlns:a16="http://schemas.microsoft.com/office/drawing/2014/main" id="{B72FBBFF-CB5F-15B3-785E-1D3373184B8E}"/>
              </a:ext>
            </a:extLst>
          </p:cNvPr>
          <p:cNvSpPr txBox="1"/>
          <p:nvPr/>
        </p:nvSpPr>
        <p:spPr>
          <a:xfrm>
            <a:off x="1610251" y="5398751"/>
            <a:ext cx="1049262" cy="338554"/>
          </a:xfrm>
          <a:prstGeom prst="rect">
            <a:avLst/>
          </a:prstGeom>
          <a:noFill/>
        </p:spPr>
        <p:txBody>
          <a:bodyPr wrap="none" rtlCol="0">
            <a:spAutoFit/>
          </a:bodyPr>
          <a:lstStyle/>
          <a:p>
            <a:r>
              <a:rPr lang="en-NZ" sz="1600" b="1"/>
              <a:t>$200 Caps</a:t>
            </a:r>
            <a:endParaRPr lang="en-NZ" b="1"/>
          </a:p>
        </p:txBody>
      </p:sp>
      <p:sp>
        <p:nvSpPr>
          <p:cNvPr id="22" name="TextBox 21">
            <a:extLst>
              <a:ext uri="{FF2B5EF4-FFF2-40B4-BE49-F238E27FC236}">
                <a16:creationId xmlns:a16="http://schemas.microsoft.com/office/drawing/2014/main" id="{E1B3DA54-3D83-2AF2-D5B3-7B728F246269}"/>
              </a:ext>
            </a:extLst>
          </p:cNvPr>
          <p:cNvSpPr txBox="1"/>
          <p:nvPr/>
        </p:nvSpPr>
        <p:spPr>
          <a:xfrm>
            <a:off x="6476268" y="1956098"/>
            <a:ext cx="2170090" cy="830997"/>
          </a:xfrm>
          <a:prstGeom prst="rect">
            <a:avLst/>
          </a:prstGeom>
          <a:noFill/>
        </p:spPr>
        <p:txBody>
          <a:bodyPr wrap="square" rtlCol="0">
            <a:spAutoFit/>
          </a:bodyPr>
          <a:lstStyle/>
          <a:p>
            <a:r>
              <a:rPr lang="en-NZ" sz="800"/>
              <a:t>MRC and MRD are assumed to have sold ~250 MW of caps as part of their contract books.  Results show minimum risk position for each participant (i.e. where aggregate sale volume of retail, swaps, caps) has lowest cashflow at risk at 5%ile level.</a:t>
            </a:r>
          </a:p>
        </p:txBody>
      </p:sp>
      <p:sp>
        <p:nvSpPr>
          <p:cNvPr id="16" name="Title 1">
            <a:extLst>
              <a:ext uri="{FF2B5EF4-FFF2-40B4-BE49-F238E27FC236}">
                <a16:creationId xmlns:a16="http://schemas.microsoft.com/office/drawing/2014/main" id="{9B144CC3-3238-CB99-FDD5-09439AE6A41C}"/>
              </a:ext>
            </a:extLst>
          </p:cNvPr>
          <p:cNvSpPr>
            <a:spLocks noGrp="1"/>
          </p:cNvSpPr>
          <p:nvPr>
            <p:ph type="title"/>
          </p:nvPr>
        </p:nvSpPr>
        <p:spPr>
          <a:xfrm>
            <a:off x="628650" y="365125"/>
            <a:ext cx="7886700" cy="857449"/>
          </a:xfrm>
        </p:spPr>
        <p:txBody>
          <a:bodyPr>
            <a:normAutofit/>
          </a:bodyPr>
          <a:lstStyle/>
          <a:p>
            <a:r>
              <a:rPr lang="en-NZ" sz="2400"/>
              <a:t>How risk/rewards change for participants depending on availability of caps at different prices</a:t>
            </a:r>
          </a:p>
        </p:txBody>
      </p:sp>
      <p:sp>
        <p:nvSpPr>
          <p:cNvPr id="21" name="TextBox 20">
            <a:extLst>
              <a:ext uri="{FF2B5EF4-FFF2-40B4-BE49-F238E27FC236}">
                <a16:creationId xmlns:a16="http://schemas.microsoft.com/office/drawing/2014/main" id="{3D94500A-A335-D467-772A-2688A1424E1D}"/>
              </a:ext>
            </a:extLst>
          </p:cNvPr>
          <p:cNvSpPr txBox="1"/>
          <p:nvPr/>
        </p:nvSpPr>
        <p:spPr>
          <a:xfrm>
            <a:off x="6447161" y="5078677"/>
            <a:ext cx="2170090" cy="584775"/>
          </a:xfrm>
          <a:prstGeom prst="rect">
            <a:avLst/>
          </a:prstGeom>
          <a:noFill/>
        </p:spPr>
        <p:txBody>
          <a:bodyPr wrap="square" rtlCol="0">
            <a:spAutoFit/>
          </a:bodyPr>
          <a:lstStyle/>
          <a:p>
            <a:r>
              <a:rPr lang="en-NZ" sz="800" dirty="0"/>
              <a:t>Results for $200 caps assume some running of gas-fired peakers using $12/GJ gas and incurring carbon charge of $140/t – i.e. not 100% renewable unlike all other scenarios. </a:t>
            </a:r>
          </a:p>
        </p:txBody>
      </p:sp>
      <p:cxnSp>
        <p:nvCxnSpPr>
          <p:cNvPr id="23" name="Straight Connector 22">
            <a:extLst>
              <a:ext uri="{FF2B5EF4-FFF2-40B4-BE49-F238E27FC236}">
                <a16:creationId xmlns:a16="http://schemas.microsoft.com/office/drawing/2014/main" id="{BFECF887-0F2C-5FE2-22A2-002CDC16A422}"/>
              </a:ext>
            </a:extLst>
          </p:cNvPr>
          <p:cNvCxnSpPr/>
          <p:nvPr/>
        </p:nvCxnSpPr>
        <p:spPr>
          <a:xfrm>
            <a:off x="407214" y="5028028"/>
            <a:ext cx="82391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3" name="RiskReward_2035_Base">
            <a:extLst>
              <a:ext uri="{FF2B5EF4-FFF2-40B4-BE49-F238E27FC236}">
                <a16:creationId xmlns:a16="http://schemas.microsoft.com/office/drawing/2014/main" id="{00000000-0008-0000-0100-000020000000}"/>
              </a:ext>
            </a:extLst>
          </p:cNvPr>
          <p:cNvGraphicFramePr>
            <a:graphicFrameLocks/>
          </p:cNvGraphicFramePr>
          <p:nvPr>
            <p:extLst>
              <p:ext uri="{D42A27DB-BD31-4B8C-83A1-F6EECF244321}">
                <p14:modId xmlns:p14="http://schemas.microsoft.com/office/powerpoint/2010/main" val="1895412585"/>
              </p:ext>
            </p:extLst>
          </p:nvPr>
        </p:nvGraphicFramePr>
        <p:xfrm>
          <a:off x="2700000" y="1800000"/>
          <a:ext cx="3600000" cy="10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RiskReward_2035_500Caps">
            <a:extLst>
              <a:ext uri="{FF2B5EF4-FFF2-40B4-BE49-F238E27FC236}">
                <a16:creationId xmlns:a16="http://schemas.microsoft.com/office/drawing/2014/main" id="{00000000-0008-0000-0100-000026000000}"/>
              </a:ext>
            </a:extLst>
          </p:cNvPr>
          <p:cNvGraphicFramePr>
            <a:graphicFrameLocks/>
          </p:cNvGraphicFramePr>
          <p:nvPr>
            <p:extLst>
              <p:ext uri="{D42A27DB-BD31-4B8C-83A1-F6EECF244321}">
                <p14:modId xmlns:p14="http://schemas.microsoft.com/office/powerpoint/2010/main" val="1962097634"/>
              </p:ext>
            </p:extLst>
          </p:nvPr>
        </p:nvGraphicFramePr>
        <p:xfrm>
          <a:off x="2700000" y="2880000"/>
          <a:ext cx="3600000" cy="10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RiskReward_2035_300Caps_2">
            <a:extLst>
              <a:ext uri="{FF2B5EF4-FFF2-40B4-BE49-F238E27FC236}">
                <a16:creationId xmlns:a16="http://schemas.microsoft.com/office/drawing/2014/main" id="{00000000-0008-0000-0100-000013000000}"/>
              </a:ext>
            </a:extLst>
          </p:cNvPr>
          <p:cNvGraphicFramePr>
            <a:graphicFrameLocks/>
          </p:cNvGraphicFramePr>
          <p:nvPr>
            <p:extLst>
              <p:ext uri="{D42A27DB-BD31-4B8C-83A1-F6EECF244321}">
                <p14:modId xmlns:p14="http://schemas.microsoft.com/office/powerpoint/2010/main" val="3390717451"/>
              </p:ext>
            </p:extLst>
          </p:nvPr>
        </p:nvGraphicFramePr>
        <p:xfrm>
          <a:off x="2700000" y="3960000"/>
          <a:ext cx="3600000" cy="1080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RiskReward_2035_200Caps">
            <a:extLst>
              <a:ext uri="{FF2B5EF4-FFF2-40B4-BE49-F238E27FC236}">
                <a16:creationId xmlns:a16="http://schemas.microsoft.com/office/drawing/2014/main" id="{00000000-0008-0000-0100-00001F000000}"/>
              </a:ext>
            </a:extLst>
          </p:cNvPr>
          <p:cNvGraphicFramePr>
            <a:graphicFrameLocks/>
          </p:cNvGraphicFramePr>
          <p:nvPr>
            <p:extLst>
              <p:ext uri="{D42A27DB-BD31-4B8C-83A1-F6EECF244321}">
                <p14:modId xmlns:p14="http://schemas.microsoft.com/office/powerpoint/2010/main" val="944602361"/>
              </p:ext>
            </p:extLst>
          </p:nvPr>
        </p:nvGraphicFramePr>
        <p:xfrm>
          <a:off x="2700000" y="5040000"/>
          <a:ext cx="3600000" cy="1080000"/>
        </p:xfrm>
        <a:graphic>
          <a:graphicData uri="http://schemas.openxmlformats.org/drawingml/2006/chart">
            <c:chart xmlns:c="http://schemas.openxmlformats.org/drawingml/2006/chart" xmlns:r="http://schemas.openxmlformats.org/officeDocument/2006/relationships" r:id="rId7"/>
          </a:graphicData>
        </a:graphic>
      </p:graphicFrame>
      <p:cxnSp>
        <p:nvCxnSpPr>
          <p:cNvPr id="9" name="Straight Arrow Connector 8">
            <a:extLst>
              <a:ext uri="{FF2B5EF4-FFF2-40B4-BE49-F238E27FC236}">
                <a16:creationId xmlns:a16="http://schemas.microsoft.com/office/drawing/2014/main" id="{7DB790D3-678E-2844-3370-F50D874A9AB6}"/>
              </a:ext>
            </a:extLst>
          </p:cNvPr>
          <p:cNvCxnSpPr>
            <a:cxnSpLocks/>
          </p:cNvCxnSpPr>
          <p:nvPr/>
        </p:nvCxnSpPr>
        <p:spPr>
          <a:xfrm flipH="1">
            <a:off x="4932186" y="2487168"/>
            <a:ext cx="481062" cy="970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D410187-A85D-6F08-585F-C5CB72832C1E}"/>
              </a:ext>
            </a:extLst>
          </p:cNvPr>
          <p:cNvCxnSpPr>
            <a:cxnSpLocks/>
          </p:cNvCxnSpPr>
          <p:nvPr/>
        </p:nvCxnSpPr>
        <p:spPr>
          <a:xfrm flipH="1">
            <a:off x="4848355" y="2481550"/>
            <a:ext cx="550392" cy="2043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E55FA50F-4401-01C2-D737-8561F87C82B0}"/>
              </a:ext>
            </a:extLst>
          </p:cNvPr>
          <p:cNvCxnSpPr>
            <a:cxnSpLocks/>
          </p:cNvCxnSpPr>
          <p:nvPr/>
        </p:nvCxnSpPr>
        <p:spPr>
          <a:xfrm flipH="1">
            <a:off x="4818576" y="2487168"/>
            <a:ext cx="594672" cy="30052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240338C2-E3B6-C223-AD92-2B4BF535B90B}"/>
              </a:ext>
            </a:extLst>
          </p:cNvPr>
          <p:cNvSpPr/>
          <p:nvPr/>
        </p:nvSpPr>
        <p:spPr>
          <a:xfrm>
            <a:off x="5281258" y="3345498"/>
            <a:ext cx="877993" cy="88627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Cashflow at risk reduces if solar/wind can purchase cap contracts</a:t>
            </a:r>
            <a:endParaRPr lang="en-NZ" sz="800">
              <a:solidFill>
                <a:schemeClr val="tx1"/>
              </a:solidFill>
            </a:endParaRPr>
          </a:p>
        </p:txBody>
      </p:sp>
      <p:sp>
        <p:nvSpPr>
          <p:cNvPr id="39" name="Rectangle: Rounded Corners 38">
            <a:extLst>
              <a:ext uri="{FF2B5EF4-FFF2-40B4-BE49-F238E27FC236}">
                <a16:creationId xmlns:a16="http://schemas.microsoft.com/office/drawing/2014/main" id="{B0222566-A253-1406-5768-8E73E4668CBF}"/>
              </a:ext>
            </a:extLst>
          </p:cNvPr>
          <p:cNvSpPr/>
          <p:nvPr/>
        </p:nvSpPr>
        <p:spPr>
          <a:xfrm>
            <a:off x="319950" y="2570181"/>
            <a:ext cx="1101413" cy="886277"/>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For MRC and MRD, selling caps tends to increase cashflow at risk – but effects are relatively modest in scenario</a:t>
            </a:r>
            <a:endParaRPr lang="en-NZ" sz="800">
              <a:solidFill>
                <a:schemeClr val="tx1"/>
              </a:solidFill>
            </a:endParaRPr>
          </a:p>
        </p:txBody>
      </p:sp>
      <p:pic>
        <p:nvPicPr>
          <p:cNvPr id="40" name="Picture 39">
            <a:extLst>
              <a:ext uri="{FF2B5EF4-FFF2-40B4-BE49-F238E27FC236}">
                <a16:creationId xmlns:a16="http://schemas.microsoft.com/office/drawing/2014/main" id="{89B5DF6A-AADE-C6C8-C281-23C972258CEE}"/>
              </a:ext>
            </a:extLst>
          </p:cNvPr>
          <p:cNvPicPr>
            <a:picLocks noChangeAspect="1"/>
          </p:cNvPicPr>
          <p:nvPr/>
        </p:nvPicPr>
        <p:blipFill rotWithShape="1">
          <a:blip r:embed="rId8"/>
          <a:srcRect l="16708" t="70728" r="14866" b="4862"/>
          <a:stretch/>
        </p:blipFill>
        <p:spPr>
          <a:xfrm>
            <a:off x="1935365" y="6207374"/>
            <a:ext cx="4555382" cy="291352"/>
          </a:xfrm>
          <a:prstGeom prst="rect">
            <a:avLst/>
          </a:prstGeom>
        </p:spPr>
      </p:pic>
      <p:sp>
        <p:nvSpPr>
          <p:cNvPr id="41" name="Rectangle 40">
            <a:extLst>
              <a:ext uri="{FF2B5EF4-FFF2-40B4-BE49-F238E27FC236}">
                <a16:creationId xmlns:a16="http://schemas.microsoft.com/office/drawing/2014/main" id="{9ADED7AB-A53E-FC62-F879-521FAD1C4A2B}"/>
              </a:ext>
            </a:extLst>
          </p:cNvPr>
          <p:cNvSpPr/>
          <p:nvPr/>
        </p:nvSpPr>
        <p:spPr>
          <a:xfrm>
            <a:off x="1973421" y="6242016"/>
            <a:ext cx="510820" cy="3353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2" name="Rectangle 41">
            <a:extLst>
              <a:ext uri="{FF2B5EF4-FFF2-40B4-BE49-F238E27FC236}">
                <a16:creationId xmlns:a16="http://schemas.microsoft.com/office/drawing/2014/main" id="{34558498-A33A-9C7C-DDBA-58999563EF25}"/>
              </a:ext>
            </a:extLst>
          </p:cNvPr>
          <p:cNvSpPr/>
          <p:nvPr/>
        </p:nvSpPr>
        <p:spPr>
          <a:xfrm>
            <a:off x="5892331" y="6207374"/>
            <a:ext cx="510820" cy="3353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43" name="Picture 42">
            <a:extLst>
              <a:ext uri="{FF2B5EF4-FFF2-40B4-BE49-F238E27FC236}">
                <a16:creationId xmlns:a16="http://schemas.microsoft.com/office/drawing/2014/main" id="{F9C3DC8A-C0F0-0089-1841-BEEDE153B991}"/>
              </a:ext>
            </a:extLst>
          </p:cNvPr>
          <p:cNvPicPr>
            <a:picLocks noChangeAspect="1"/>
          </p:cNvPicPr>
          <p:nvPr/>
        </p:nvPicPr>
        <p:blipFill rotWithShape="1">
          <a:blip r:embed="rId8"/>
          <a:srcRect l="16708" t="70728" r="71204" b="4862"/>
          <a:stretch/>
        </p:blipFill>
        <p:spPr>
          <a:xfrm>
            <a:off x="2740849" y="6207374"/>
            <a:ext cx="804749" cy="291352"/>
          </a:xfrm>
          <a:prstGeom prst="rect">
            <a:avLst/>
          </a:prstGeom>
        </p:spPr>
      </p:pic>
      <p:sp>
        <p:nvSpPr>
          <p:cNvPr id="44" name="TextBox 43">
            <a:extLst>
              <a:ext uri="{FF2B5EF4-FFF2-40B4-BE49-F238E27FC236}">
                <a16:creationId xmlns:a16="http://schemas.microsoft.com/office/drawing/2014/main" id="{E5F73687-019F-E8E4-4D15-3AD53B6304CA}"/>
              </a:ext>
            </a:extLst>
          </p:cNvPr>
          <p:cNvSpPr txBox="1"/>
          <p:nvPr/>
        </p:nvSpPr>
        <p:spPr>
          <a:xfrm>
            <a:off x="75388" y="6187617"/>
            <a:ext cx="2427204" cy="338554"/>
          </a:xfrm>
          <a:prstGeom prst="rect">
            <a:avLst/>
          </a:prstGeom>
          <a:noFill/>
        </p:spPr>
        <p:txBody>
          <a:bodyPr wrap="square" rtlCol="0">
            <a:spAutoFit/>
          </a:bodyPr>
          <a:lstStyle/>
          <a:p>
            <a:r>
              <a:rPr lang="en-US" sz="800" dirty="0"/>
              <a:t>X-axes: Cashflow at risk (expected reduction in mean gross margin at 5% risk level)</a:t>
            </a:r>
            <a:endParaRPr lang="en-NZ" sz="800" dirty="0"/>
          </a:p>
        </p:txBody>
      </p:sp>
      <p:sp>
        <p:nvSpPr>
          <p:cNvPr id="45" name="TextBox 44">
            <a:extLst>
              <a:ext uri="{FF2B5EF4-FFF2-40B4-BE49-F238E27FC236}">
                <a16:creationId xmlns:a16="http://schemas.microsoft.com/office/drawing/2014/main" id="{D5C0F4E3-632B-4A0E-5B34-7A2DB6D71378}"/>
              </a:ext>
            </a:extLst>
          </p:cNvPr>
          <p:cNvSpPr txBox="1"/>
          <p:nvPr/>
        </p:nvSpPr>
        <p:spPr>
          <a:xfrm>
            <a:off x="75388" y="5824282"/>
            <a:ext cx="1712816" cy="338554"/>
          </a:xfrm>
          <a:prstGeom prst="rect">
            <a:avLst/>
          </a:prstGeom>
          <a:noFill/>
        </p:spPr>
        <p:txBody>
          <a:bodyPr wrap="square" rtlCol="0">
            <a:spAutoFit/>
          </a:bodyPr>
          <a:lstStyle/>
          <a:p>
            <a:r>
              <a:rPr lang="en-US" sz="800"/>
              <a:t>Y-axes: Mean gross margin </a:t>
            </a:r>
          </a:p>
          <a:p>
            <a:r>
              <a:rPr lang="en-US" sz="800"/>
              <a:t>relative to base PDC</a:t>
            </a:r>
            <a:endParaRPr lang="en-NZ" sz="800"/>
          </a:p>
        </p:txBody>
      </p:sp>
    </p:spTree>
    <p:extLst>
      <p:ext uri="{BB962C8B-B14F-4D97-AF65-F5344CB8AC3E}">
        <p14:creationId xmlns:p14="http://schemas.microsoft.com/office/powerpoint/2010/main" val="1460557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396359-ED9F-2351-3C6F-E76CB4B42239}"/>
              </a:ext>
            </a:extLst>
          </p:cNvPr>
          <p:cNvSpPr>
            <a:spLocks noGrp="1"/>
          </p:cNvSpPr>
          <p:nvPr>
            <p:ph type="title"/>
          </p:nvPr>
        </p:nvSpPr>
        <p:spPr/>
        <p:txBody>
          <a:bodyPr>
            <a:normAutofit/>
          </a:bodyPr>
          <a:lstStyle/>
          <a:p>
            <a:r>
              <a:rPr lang="en-US" sz="4000">
                <a:solidFill>
                  <a:schemeClr val="tx1">
                    <a:lumMod val="75000"/>
                    <a:lumOff val="25000"/>
                  </a:schemeClr>
                </a:solidFill>
              </a:rPr>
              <a:t>High-level </a:t>
            </a:r>
            <a:r>
              <a:rPr lang="en-US" sz="4000" i="1">
                <a:solidFill>
                  <a:schemeClr val="tx1">
                    <a:lumMod val="75000"/>
                    <a:lumOff val="25000"/>
                  </a:schemeClr>
                </a:solidFill>
              </a:rPr>
              <a:t>conduct</a:t>
            </a:r>
            <a:r>
              <a:rPr lang="en-US" sz="4000">
                <a:solidFill>
                  <a:schemeClr val="tx1">
                    <a:lumMod val="75000"/>
                    <a:lumOff val="25000"/>
                  </a:schemeClr>
                </a:solidFill>
              </a:rPr>
              <a:t> options (cont’d)</a:t>
            </a:r>
            <a:endParaRPr lang="en-NZ" sz="4000">
              <a:solidFill>
                <a:schemeClr val="tx1">
                  <a:lumMod val="75000"/>
                  <a:lumOff val="25000"/>
                </a:schemeClr>
              </a:solidFill>
            </a:endParaRPr>
          </a:p>
        </p:txBody>
      </p:sp>
      <p:pic>
        <p:nvPicPr>
          <p:cNvPr id="8" name="Picture 7">
            <a:extLst>
              <a:ext uri="{FF2B5EF4-FFF2-40B4-BE49-F238E27FC236}">
                <a16:creationId xmlns:a16="http://schemas.microsoft.com/office/drawing/2014/main" id="{19F3FA57-AC21-8E0B-FD21-0ACB4EE2FD20}"/>
              </a:ext>
            </a:extLst>
          </p:cNvPr>
          <p:cNvPicPr>
            <a:picLocks noChangeAspect="1"/>
          </p:cNvPicPr>
          <p:nvPr/>
        </p:nvPicPr>
        <p:blipFill>
          <a:blip r:embed="rId3"/>
          <a:stretch>
            <a:fillRect/>
          </a:stretch>
        </p:blipFill>
        <p:spPr>
          <a:xfrm>
            <a:off x="3383868" y="6150427"/>
            <a:ext cx="2376264" cy="558487"/>
          </a:xfrm>
          <a:prstGeom prst="rect">
            <a:avLst/>
          </a:prstGeom>
        </p:spPr>
      </p:pic>
      <p:sp>
        <p:nvSpPr>
          <p:cNvPr id="5" name="Slide Number Placeholder 4">
            <a:extLst>
              <a:ext uri="{FF2B5EF4-FFF2-40B4-BE49-F238E27FC236}">
                <a16:creationId xmlns:a16="http://schemas.microsoft.com/office/drawing/2014/main" id="{24CFFEED-FFE1-27B9-1A14-C6CE11FB0C43}"/>
              </a:ext>
            </a:extLst>
          </p:cNvPr>
          <p:cNvSpPr>
            <a:spLocks noGrp="1"/>
          </p:cNvSpPr>
          <p:nvPr>
            <p:ph type="sldNum" sz="quarter" idx="12"/>
          </p:nvPr>
        </p:nvSpPr>
        <p:spPr/>
        <p:txBody>
          <a:bodyPr/>
          <a:lstStyle/>
          <a:p>
            <a:fld id="{5EA50F9E-02B1-41EA-A360-431CDE7DE4BD}" type="slidenum">
              <a:rPr lang="en-NZ" smtClean="0"/>
              <a:t>28</a:t>
            </a:fld>
            <a:endParaRPr lang="en-NZ"/>
          </a:p>
        </p:txBody>
      </p:sp>
      <p:graphicFrame>
        <p:nvGraphicFramePr>
          <p:cNvPr id="7" name="Table 8">
            <a:extLst>
              <a:ext uri="{FF2B5EF4-FFF2-40B4-BE49-F238E27FC236}">
                <a16:creationId xmlns:a16="http://schemas.microsoft.com/office/drawing/2014/main" id="{793572D7-D623-BF4B-DD1D-C17398AFC9B9}"/>
              </a:ext>
            </a:extLst>
          </p:cNvPr>
          <p:cNvGraphicFramePr>
            <a:graphicFrameLocks noGrp="1"/>
          </p:cNvGraphicFramePr>
          <p:nvPr>
            <p:ph sz="quarter" idx="10"/>
            <p:extLst>
              <p:ext uri="{D42A27DB-BD31-4B8C-83A1-F6EECF244321}">
                <p14:modId xmlns:p14="http://schemas.microsoft.com/office/powerpoint/2010/main" val="4091681005"/>
              </p:ext>
            </p:extLst>
          </p:nvPr>
        </p:nvGraphicFramePr>
        <p:xfrm>
          <a:off x="251520" y="1185350"/>
          <a:ext cx="8775467" cy="3122344"/>
        </p:xfrm>
        <a:graphic>
          <a:graphicData uri="http://schemas.openxmlformats.org/drawingml/2006/table">
            <a:tbl>
              <a:tblPr firstRow="1" bandRow="1">
                <a:tableStyleId>{5C22544A-7EE6-4342-B048-85BDC9FD1C3A}</a:tableStyleId>
              </a:tblPr>
              <a:tblGrid>
                <a:gridCol w="306705">
                  <a:extLst>
                    <a:ext uri="{9D8B030D-6E8A-4147-A177-3AD203B41FA5}">
                      <a16:colId xmlns:a16="http://schemas.microsoft.com/office/drawing/2014/main" val="4130530736"/>
                    </a:ext>
                  </a:extLst>
                </a:gridCol>
                <a:gridCol w="3216107">
                  <a:extLst>
                    <a:ext uri="{9D8B030D-6E8A-4147-A177-3AD203B41FA5}">
                      <a16:colId xmlns:a16="http://schemas.microsoft.com/office/drawing/2014/main" val="3438093461"/>
                    </a:ext>
                  </a:extLst>
                </a:gridCol>
                <a:gridCol w="3333345">
                  <a:extLst>
                    <a:ext uri="{9D8B030D-6E8A-4147-A177-3AD203B41FA5}">
                      <a16:colId xmlns:a16="http://schemas.microsoft.com/office/drawing/2014/main" val="465102727"/>
                    </a:ext>
                  </a:extLst>
                </a:gridCol>
                <a:gridCol w="1919310">
                  <a:extLst>
                    <a:ext uri="{9D8B030D-6E8A-4147-A177-3AD203B41FA5}">
                      <a16:colId xmlns:a16="http://schemas.microsoft.com/office/drawing/2014/main" val="3994509207"/>
                    </a:ext>
                  </a:extLst>
                </a:gridCol>
              </a:tblGrid>
              <a:tr h="440104">
                <a:tc>
                  <a:txBody>
                    <a:bodyPr/>
                    <a:lstStyle/>
                    <a:p>
                      <a:endParaRPr lang="en-NZ" sz="800"/>
                    </a:p>
                  </a:txBody>
                  <a:tcPr/>
                </a:tc>
                <a:tc>
                  <a:txBody>
                    <a:bodyPr/>
                    <a:lstStyle/>
                    <a:p>
                      <a:r>
                        <a:rPr lang="en-US" sz="800"/>
                        <a:t>Option and rationale</a:t>
                      </a:r>
                      <a:endParaRPr lang="en-NZ" sz="800"/>
                    </a:p>
                  </a:txBody>
                  <a:tcPr/>
                </a:tc>
                <a:tc>
                  <a:txBody>
                    <a:bodyPr/>
                    <a:lstStyle/>
                    <a:p>
                      <a:r>
                        <a:rPr lang="en-US" sz="800"/>
                        <a:t>Would it restrain market power?</a:t>
                      </a:r>
                      <a:endParaRPr lang="en-NZ" sz="800"/>
                    </a:p>
                  </a:txBody>
                  <a:tcPr/>
                </a:tc>
                <a:tc>
                  <a:txBody>
                    <a:bodyPr/>
                    <a:lstStyle/>
                    <a:p>
                      <a:r>
                        <a:rPr lang="en-US" sz="800"/>
                        <a:t>How significant are the risks and why?</a:t>
                      </a:r>
                      <a:endParaRPr lang="en-NZ" sz="800"/>
                    </a:p>
                  </a:txBody>
                  <a:tcPr/>
                </a:tc>
                <a:extLst>
                  <a:ext uri="{0D108BD9-81ED-4DB2-BD59-A6C34878D82A}">
                    <a16:rowId xmlns:a16="http://schemas.microsoft.com/office/drawing/2014/main" val="670560431"/>
                  </a:ext>
                </a:extLst>
              </a:tr>
              <a:tr h="542593">
                <a:tc>
                  <a:txBody>
                    <a:bodyPr/>
                    <a:lstStyle/>
                    <a:p>
                      <a:r>
                        <a:rPr lang="en-US" sz="800"/>
                        <a:t>5</a:t>
                      </a:r>
                    </a:p>
                  </a:txBody>
                  <a:tcPr/>
                </a:tc>
                <a:tc>
                  <a:txBody>
                    <a:bodyPr/>
                    <a:lstStyle/>
                    <a:p>
                      <a:r>
                        <a:rPr lang="en-US" sz="800" b="1"/>
                        <a:t>Minimum level of forward contracting or offers </a:t>
                      </a:r>
                      <a:r>
                        <a:rPr lang="en-US" sz="800"/>
                        <a:t>- generators with substantial market power would be required to offer additional contracts for sale if actual contract sales were below a minimum level. </a:t>
                      </a:r>
                      <a:endParaRPr lang="en-NZ" sz="800"/>
                    </a:p>
                  </a:txBody>
                  <a:tcPr/>
                </a:tc>
                <a:tc>
                  <a:txBody>
                    <a:bodyPr/>
                    <a:lstStyle/>
                    <a:p>
                      <a:r>
                        <a:rPr lang="en-US" sz="800" b="1"/>
                        <a:t>Seems unlikely</a:t>
                      </a:r>
                      <a:r>
                        <a:rPr lang="en-US" sz="800"/>
                        <a:t> – forward contracting obligations can reduce incentives to exercise market power in spot market. However, there would be no mechanism to ensure that contracts being offered are available on reasonable terms.</a:t>
                      </a:r>
                      <a:endParaRPr lang="en-NZ" sz="800"/>
                    </a:p>
                  </a:txBody>
                  <a:tcPr/>
                </a:tc>
                <a:tc>
                  <a:txBody>
                    <a:bodyPr/>
                    <a:lstStyle/>
                    <a:p>
                      <a:r>
                        <a:rPr lang="en-NZ" sz="800" b="1"/>
                        <a:t>Possibly significant</a:t>
                      </a:r>
                      <a:r>
                        <a:rPr lang="en-NZ" sz="800"/>
                        <a:t> - contracting obligation could unintentionally undermine investment incentives for applicable participants.</a:t>
                      </a:r>
                    </a:p>
                  </a:txBody>
                  <a:tcPr/>
                </a:tc>
                <a:extLst>
                  <a:ext uri="{0D108BD9-81ED-4DB2-BD59-A6C34878D82A}">
                    <a16:rowId xmlns:a16="http://schemas.microsoft.com/office/drawing/2014/main" val="3089464336"/>
                  </a:ext>
                </a:extLst>
              </a:tr>
              <a:tr h="687285">
                <a:tc>
                  <a:txBody>
                    <a:bodyPr/>
                    <a:lstStyle/>
                    <a:p>
                      <a:r>
                        <a:rPr lang="en-NZ" sz="800"/>
                        <a:t>6</a:t>
                      </a:r>
                    </a:p>
                    <a:p>
                      <a:endParaRPr lang="en-NZ" sz="800"/>
                    </a:p>
                  </a:txBody>
                  <a:tcPr/>
                </a:tc>
                <a:tc>
                  <a:txBody>
                    <a:bodyPr/>
                    <a:lstStyle/>
                    <a:p>
                      <a:r>
                        <a:rPr lang="en-US" sz="800" b="1"/>
                        <a:t>Spot market price cap</a:t>
                      </a:r>
                      <a:r>
                        <a:rPr lang="en-US" sz="800"/>
                        <a:t> – a formal price cap would apply in the spot market.</a:t>
                      </a:r>
                      <a:endParaRPr lang="en-NZ" sz="800"/>
                    </a:p>
                  </a:txBody>
                  <a:tcPr/>
                </a:tc>
                <a:tc>
                  <a:txBody>
                    <a:bodyPr/>
                    <a:lstStyle/>
                    <a:p>
                      <a:r>
                        <a:rPr lang="en-US" sz="800" b="1"/>
                        <a:t>Seems unlikely</a:t>
                      </a:r>
                      <a:r>
                        <a:rPr lang="en-US" sz="800"/>
                        <a:t> – the principal concern in this instance relates to the </a:t>
                      </a:r>
                      <a:r>
                        <a:rPr lang="en-US" sz="800" i="1"/>
                        <a:t>shape </a:t>
                      </a:r>
                      <a:r>
                        <a:rPr lang="en-US" sz="800"/>
                        <a:t>of the price duration curve, and the scope for generators with significant hydro flexibility to alter that structure in a way that increases the volatility of volatility. A spot price cap is unlikely to substantially reduce that scope.</a:t>
                      </a:r>
                      <a:endParaRPr lang="en-NZ" sz="800"/>
                    </a:p>
                  </a:txBody>
                  <a:tcPr/>
                </a:tc>
                <a:tc>
                  <a:txBody>
                    <a:bodyPr/>
                    <a:lstStyle/>
                    <a:p>
                      <a:r>
                        <a:rPr lang="en-NZ" sz="800" b="1"/>
                        <a:t>Possibly significant</a:t>
                      </a:r>
                      <a:r>
                        <a:rPr lang="en-NZ" sz="800"/>
                        <a:t> - d</a:t>
                      </a:r>
                      <a:r>
                        <a:rPr lang="en-US" sz="800" err="1"/>
                        <a:t>epending</a:t>
                      </a:r>
                      <a:r>
                        <a:rPr lang="en-US" sz="800"/>
                        <a:t> on its level, a spot price cap could suppress incentives for efficient demand response, use of storage, forward contracting, and investment.</a:t>
                      </a:r>
                      <a:endParaRPr lang="en-NZ" sz="800"/>
                    </a:p>
                  </a:txBody>
                  <a:tcPr/>
                </a:tc>
                <a:extLst>
                  <a:ext uri="{0D108BD9-81ED-4DB2-BD59-A6C34878D82A}">
                    <a16:rowId xmlns:a16="http://schemas.microsoft.com/office/drawing/2014/main" val="254912074"/>
                  </a:ext>
                </a:extLst>
              </a:tr>
              <a:tr h="687285">
                <a:tc>
                  <a:txBody>
                    <a:bodyPr/>
                    <a:lstStyle/>
                    <a:p>
                      <a:r>
                        <a:rPr lang="en-US" sz="800"/>
                        <a:t>7</a:t>
                      </a:r>
                      <a:endParaRPr lang="en-NZ" sz="800"/>
                    </a:p>
                  </a:txBody>
                  <a:tcPr/>
                </a:tc>
                <a:tc>
                  <a:txBody>
                    <a:bodyPr/>
                    <a:lstStyle/>
                    <a:p>
                      <a:r>
                        <a:rPr lang="en-US" sz="800" b="1"/>
                        <a:t>Selective offer price cap</a:t>
                      </a:r>
                      <a:r>
                        <a:rPr lang="en-US" sz="800"/>
                        <a:t> – generators with substantial market power would be subject to a cap on their offer prices. This approach is used in parts of the US.  It means that high spot prices can only emerge if a smaller player (generation, battery or demand response) offers its capacity at a high price.</a:t>
                      </a:r>
                      <a:endParaRPr lang="en-NZ" sz="800"/>
                    </a:p>
                  </a:txBody>
                  <a:tcPr/>
                </a:tc>
                <a:tc>
                  <a:txBody>
                    <a:bodyPr/>
                    <a:lstStyle/>
                    <a:p>
                      <a:r>
                        <a:rPr lang="en-US" sz="800" b="1"/>
                        <a:t>Unclear</a:t>
                      </a:r>
                      <a:r>
                        <a:rPr lang="en-US" sz="800"/>
                        <a:t> - relies on assumption that there will be smaller parties active in the spot market who do not have substantial market power.  That may not be realistic given the relatively small size of the NZ market, especially in periods/regions where supply is tight on a transitory basis.</a:t>
                      </a:r>
                      <a:endParaRPr lang="en-NZ" sz="8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800" b="1"/>
                        <a:t>Possibly significant</a:t>
                      </a:r>
                      <a:r>
                        <a:rPr lang="en-NZ" sz="800"/>
                        <a:t> - s</a:t>
                      </a:r>
                      <a:r>
                        <a:rPr lang="en-US" sz="800" err="1"/>
                        <a:t>hort</a:t>
                      </a:r>
                      <a:r>
                        <a:rPr lang="en-US" sz="800"/>
                        <a:t>-term market power changes every ½ hour. Mechanism may be difficult to properly implement in practice.</a:t>
                      </a:r>
                      <a:endParaRPr lang="en-NZ" sz="800"/>
                    </a:p>
                  </a:txBody>
                  <a:tcPr/>
                </a:tc>
                <a:extLst>
                  <a:ext uri="{0D108BD9-81ED-4DB2-BD59-A6C34878D82A}">
                    <a16:rowId xmlns:a16="http://schemas.microsoft.com/office/drawing/2014/main" val="3687033563"/>
                  </a:ext>
                </a:extLst>
              </a:tr>
              <a:tr h="438228">
                <a:tc>
                  <a:txBody>
                    <a:bodyPr/>
                    <a:lstStyle/>
                    <a:p>
                      <a:r>
                        <a:rPr lang="en-NZ" sz="800"/>
                        <a:t>8</a:t>
                      </a:r>
                    </a:p>
                  </a:txBody>
                  <a:tcPr/>
                </a:tc>
                <a:tc>
                  <a:txBody>
                    <a:bodyPr/>
                    <a:lstStyle/>
                    <a:p>
                      <a:r>
                        <a:rPr lang="en-US" sz="800" b="1"/>
                        <a:t>Contract price cap</a:t>
                      </a:r>
                      <a:r>
                        <a:rPr lang="en-US" sz="800"/>
                        <a:t> – generators with substantial market power would be subject to a cap of prices charged for their contracts.</a:t>
                      </a:r>
                      <a:endParaRPr lang="en-NZ" sz="800"/>
                    </a:p>
                  </a:txBody>
                  <a:tcPr/>
                </a:tc>
                <a:tc>
                  <a:txBody>
                    <a:bodyPr/>
                    <a:lstStyle/>
                    <a:p>
                      <a:r>
                        <a:rPr lang="en-US" sz="800" b="1" dirty="0"/>
                        <a:t>Unclear</a:t>
                      </a:r>
                      <a:r>
                        <a:rPr lang="en-US" sz="800" dirty="0"/>
                        <a:t> – relevant generators would be deterred from market abuse in spot market because wholesale buyers could purchase contracts to reduce their spot exposure. </a:t>
                      </a:r>
                      <a:endParaRPr lang="en-NZ" sz="800" dirty="0"/>
                    </a:p>
                  </a:txBody>
                  <a:tcPr/>
                </a:tc>
                <a:tc>
                  <a:txBody>
                    <a:bodyPr/>
                    <a:lstStyle/>
                    <a:p>
                      <a:r>
                        <a:rPr lang="en-NZ" sz="800" b="1" dirty="0"/>
                        <a:t>Possibly significant</a:t>
                      </a:r>
                      <a:r>
                        <a:rPr lang="en-NZ" sz="800" dirty="0"/>
                        <a:t> - d</a:t>
                      </a:r>
                      <a:r>
                        <a:rPr lang="en-US" sz="800" dirty="0" err="1"/>
                        <a:t>ifficult</a:t>
                      </a:r>
                      <a:r>
                        <a:rPr lang="en-US" sz="800" dirty="0"/>
                        <a:t> to set correct price, especially for shaped products. Setting cap too low would  suppress incentives to invest in DR, storage and flex gen</a:t>
                      </a:r>
                      <a:endParaRPr lang="en-NZ" sz="800" dirty="0"/>
                    </a:p>
                  </a:txBody>
                  <a:tcPr/>
                </a:tc>
                <a:extLst>
                  <a:ext uri="{0D108BD9-81ED-4DB2-BD59-A6C34878D82A}">
                    <a16:rowId xmlns:a16="http://schemas.microsoft.com/office/drawing/2014/main" val="4109192692"/>
                  </a:ext>
                </a:extLst>
              </a:tr>
            </a:tbl>
          </a:graphicData>
        </a:graphic>
      </p:graphicFrame>
    </p:spTree>
    <p:extLst>
      <p:ext uri="{BB962C8B-B14F-4D97-AF65-F5344CB8AC3E}">
        <p14:creationId xmlns:p14="http://schemas.microsoft.com/office/powerpoint/2010/main" val="3714287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396359-ED9F-2351-3C6F-E76CB4B42239}"/>
              </a:ext>
            </a:extLst>
          </p:cNvPr>
          <p:cNvSpPr>
            <a:spLocks noGrp="1"/>
          </p:cNvSpPr>
          <p:nvPr>
            <p:ph type="title"/>
          </p:nvPr>
        </p:nvSpPr>
        <p:spPr/>
        <p:txBody>
          <a:bodyPr>
            <a:normAutofit/>
          </a:bodyPr>
          <a:lstStyle/>
          <a:p>
            <a:r>
              <a:rPr lang="en-US" sz="4000">
                <a:solidFill>
                  <a:schemeClr val="tx1">
                    <a:lumMod val="75000"/>
                    <a:lumOff val="25000"/>
                  </a:schemeClr>
                </a:solidFill>
              </a:rPr>
              <a:t>High-level </a:t>
            </a:r>
            <a:r>
              <a:rPr lang="en-US" sz="4000" i="1">
                <a:solidFill>
                  <a:schemeClr val="tx1">
                    <a:lumMod val="75000"/>
                    <a:lumOff val="25000"/>
                  </a:schemeClr>
                </a:solidFill>
              </a:rPr>
              <a:t>structural </a:t>
            </a:r>
            <a:r>
              <a:rPr lang="en-US" sz="4000">
                <a:solidFill>
                  <a:schemeClr val="tx1">
                    <a:lumMod val="75000"/>
                    <a:lumOff val="25000"/>
                  </a:schemeClr>
                </a:solidFill>
              </a:rPr>
              <a:t>options</a:t>
            </a:r>
            <a:endParaRPr lang="en-NZ" sz="4000">
              <a:solidFill>
                <a:schemeClr val="tx1">
                  <a:lumMod val="75000"/>
                  <a:lumOff val="25000"/>
                </a:schemeClr>
              </a:solidFill>
            </a:endParaRPr>
          </a:p>
        </p:txBody>
      </p:sp>
      <p:pic>
        <p:nvPicPr>
          <p:cNvPr id="8" name="Picture 7">
            <a:extLst>
              <a:ext uri="{FF2B5EF4-FFF2-40B4-BE49-F238E27FC236}">
                <a16:creationId xmlns:a16="http://schemas.microsoft.com/office/drawing/2014/main" id="{19F3FA57-AC21-8E0B-FD21-0ACB4EE2FD20}"/>
              </a:ext>
            </a:extLst>
          </p:cNvPr>
          <p:cNvPicPr>
            <a:picLocks noChangeAspect="1"/>
          </p:cNvPicPr>
          <p:nvPr/>
        </p:nvPicPr>
        <p:blipFill>
          <a:blip r:embed="rId3"/>
          <a:stretch>
            <a:fillRect/>
          </a:stretch>
        </p:blipFill>
        <p:spPr>
          <a:xfrm>
            <a:off x="3383868" y="6150427"/>
            <a:ext cx="2376264" cy="558487"/>
          </a:xfrm>
          <a:prstGeom prst="rect">
            <a:avLst/>
          </a:prstGeom>
        </p:spPr>
      </p:pic>
      <p:sp>
        <p:nvSpPr>
          <p:cNvPr id="5" name="Slide Number Placeholder 4">
            <a:extLst>
              <a:ext uri="{FF2B5EF4-FFF2-40B4-BE49-F238E27FC236}">
                <a16:creationId xmlns:a16="http://schemas.microsoft.com/office/drawing/2014/main" id="{24CFFEED-FFE1-27B9-1A14-C6CE11FB0C43}"/>
              </a:ext>
            </a:extLst>
          </p:cNvPr>
          <p:cNvSpPr>
            <a:spLocks noGrp="1"/>
          </p:cNvSpPr>
          <p:nvPr>
            <p:ph type="sldNum" sz="quarter" idx="12"/>
          </p:nvPr>
        </p:nvSpPr>
        <p:spPr/>
        <p:txBody>
          <a:bodyPr/>
          <a:lstStyle/>
          <a:p>
            <a:fld id="{5EA50F9E-02B1-41EA-A360-431CDE7DE4BD}" type="slidenum">
              <a:rPr lang="en-NZ" smtClean="0"/>
              <a:t>29</a:t>
            </a:fld>
            <a:endParaRPr lang="en-NZ"/>
          </a:p>
        </p:txBody>
      </p:sp>
      <p:graphicFrame>
        <p:nvGraphicFramePr>
          <p:cNvPr id="7" name="Table 8">
            <a:extLst>
              <a:ext uri="{FF2B5EF4-FFF2-40B4-BE49-F238E27FC236}">
                <a16:creationId xmlns:a16="http://schemas.microsoft.com/office/drawing/2014/main" id="{793572D7-D623-BF4B-DD1D-C17398AFC9B9}"/>
              </a:ext>
            </a:extLst>
          </p:cNvPr>
          <p:cNvGraphicFramePr>
            <a:graphicFrameLocks noGrp="1"/>
          </p:cNvGraphicFramePr>
          <p:nvPr>
            <p:ph sz="quarter" idx="10"/>
            <p:extLst>
              <p:ext uri="{D42A27DB-BD31-4B8C-83A1-F6EECF244321}">
                <p14:modId xmlns:p14="http://schemas.microsoft.com/office/powerpoint/2010/main" val="2392185398"/>
              </p:ext>
            </p:extLst>
          </p:nvPr>
        </p:nvGraphicFramePr>
        <p:xfrm>
          <a:off x="251520" y="1185350"/>
          <a:ext cx="8775467" cy="3144520"/>
        </p:xfrm>
        <a:graphic>
          <a:graphicData uri="http://schemas.openxmlformats.org/drawingml/2006/table">
            <a:tbl>
              <a:tblPr firstRow="1" bandRow="1">
                <a:tableStyleId>{5C22544A-7EE6-4342-B048-85BDC9FD1C3A}</a:tableStyleId>
              </a:tblPr>
              <a:tblGrid>
                <a:gridCol w="306705">
                  <a:extLst>
                    <a:ext uri="{9D8B030D-6E8A-4147-A177-3AD203B41FA5}">
                      <a16:colId xmlns:a16="http://schemas.microsoft.com/office/drawing/2014/main" val="4130530736"/>
                    </a:ext>
                  </a:extLst>
                </a:gridCol>
                <a:gridCol w="3203137">
                  <a:extLst>
                    <a:ext uri="{9D8B030D-6E8A-4147-A177-3AD203B41FA5}">
                      <a16:colId xmlns:a16="http://schemas.microsoft.com/office/drawing/2014/main" val="3438093461"/>
                    </a:ext>
                  </a:extLst>
                </a:gridCol>
                <a:gridCol w="3339829">
                  <a:extLst>
                    <a:ext uri="{9D8B030D-6E8A-4147-A177-3AD203B41FA5}">
                      <a16:colId xmlns:a16="http://schemas.microsoft.com/office/drawing/2014/main" val="465102727"/>
                    </a:ext>
                  </a:extLst>
                </a:gridCol>
                <a:gridCol w="1925796">
                  <a:extLst>
                    <a:ext uri="{9D8B030D-6E8A-4147-A177-3AD203B41FA5}">
                      <a16:colId xmlns:a16="http://schemas.microsoft.com/office/drawing/2014/main" val="3994509207"/>
                    </a:ext>
                  </a:extLst>
                </a:gridCol>
              </a:tblGrid>
              <a:tr h="370840">
                <a:tc>
                  <a:txBody>
                    <a:bodyPr/>
                    <a:lstStyle/>
                    <a:p>
                      <a:endParaRPr lang="en-NZ" sz="800"/>
                    </a:p>
                  </a:txBody>
                  <a:tcPr/>
                </a:tc>
                <a:tc>
                  <a:txBody>
                    <a:bodyPr/>
                    <a:lstStyle/>
                    <a:p>
                      <a:r>
                        <a:rPr lang="en-US" sz="800"/>
                        <a:t>Option and rationale</a:t>
                      </a:r>
                      <a:endParaRPr lang="en-NZ" sz="800"/>
                    </a:p>
                  </a:txBody>
                  <a:tcPr/>
                </a:tc>
                <a:tc>
                  <a:txBody>
                    <a:bodyPr/>
                    <a:lstStyle/>
                    <a:p>
                      <a:r>
                        <a:rPr lang="en-US" sz="800"/>
                        <a:t>Would it restrain market power?</a:t>
                      </a:r>
                      <a:endParaRPr lang="en-NZ" sz="800"/>
                    </a:p>
                  </a:txBody>
                  <a:tcPr/>
                </a:tc>
                <a:tc>
                  <a:txBody>
                    <a:bodyPr/>
                    <a:lstStyle/>
                    <a:p>
                      <a:r>
                        <a:rPr lang="en-US" sz="800"/>
                        <a:t>How significant are the risks and why?</a:t>
                      </a:r>
                      <a:endParaRPr lang="en-NZ" sz="800"/>
                    </a:p>
                  </a:txBody>
                  <a:tcPr/>
                </a:tc>
                <a:extLst>
                  <a:ext uri="{0D108BD9-81ED-4DB2-BD59-A6C34878D82A}">
                    <a16:rowId xmlns:a16="http://schemas.microsoft.com/office/drawing/2014/main" val="670560431"/>
                  </a:ext>
                </a:extLst>
              </a:tr>
              <a:tr h="370840">
                <a:tc>
                  <a:txBody>
                    <a:bodyPr/>
                    <a:lstStyle/>
                    <a:p>
                      <a:r>
                        <a:rPr lang="en-US" sz="800"/>
                        <a:t>9</a:t>
                      </a:r>
                    </a:p>
                    <a:p>
                      <a:endParaRPr lang="en-NZ" sz="800"/>
                    </a:p>
                  </a:txBody>
                  <a:tcPr/>
                </a:tc>
                <a:tc>
                  <a:txBody>
                    <a:bodyPr/>
                    <a:lstStyle/>
                    <a:p>
                      <a:r>
                        <a:rPr lang="en-NZ" sz="800" b="1"/>
                        <a:t>Ringfencing </a:t>
                      </a:r>
                      <a:r>
                        <a:rPr lang="en-NZ" sz="800"/>
                        <a:t>-  generators with substantial market power would be required to undertake generation developments in a ring-fenced entity. </a:t>
                      </a:r>
                    </a:p>
                  </a:txBody>
                  <a:tcPr/>
                </a:tc>
                <a:tc>
                  <a:txBody>
                    <a:bodyPr/>
                    <a:lstStyle/>
                    <a:p>
                      <a:r>
                        <a:rPr lang="en-NZ" sz="800" b="1"/>
                        <a:t>Unclear</a:t>
                      </a:r>
                      <a:r>
                        <a:rPr lang="en-NZ" sz="800"/>
                        <a:t> – the treatment of ringfenced development affiliates could provide a reference point for assessing major generators contracting interactions with independent generation/developers. However, there may not be any useful transfer price data produced by a ringfence.</a:t>
                      </a:r>
                    </a:p>
                  </a:txBody>
                  <a:tcPr/>
                </a:tc>
                <a:tc>
                  <a:txBody>
                    <a:bodyPr/>
                    <a:lstStyle/>
                    <a:p>
                      <a:r>
                        <a:rPr lang="en-NZ" sz="800" b="1"/>
                        <a:t>Possibly significant </a:t>
                      </a:r>
                      <a:r>
                        <a:rPr lang="en-NZ" sz="800"/>
                        <a:t>– may undermine incentive for major generators to develop new generation.</a:t>
                      </a:r>
                    </a:p>
                  </a:txBody>
                  <a:tcPr/>
                </a:tc>
                <a:extLst>
                  <a:ext uri="{0D108BD9-81ED-4DB2-BD59-A6C34878D82A}">
                    <a16:rowId xmlns:a16="http://schemas.microsoft.com/office/drawing/2014/main" val="2853803704"/>
                  </a:ext>
                </a:extLst>
              </a:tr>
              <a:tr h="370840">
                <a:tc>
                  <a:txBody>
                    <a:bodyPr/>
                    <a:lstStyle/>
                    <a:p>
                      <a:r>
                        <a:rPr lang="en-NZ" sz="800"/>
                        <a:t>10</a:t>
                      </a:r>
                    </a:p>
                    <a:p>
                      <a:endParaRPr lang="en-NZ" sz="800"/>
                    </a:p>
                  </a:txBody>
                  <a:tcPr/>
                </a:tc>
                <a:tc>
                  <a:txBody>
                    <a:bodyPr/>
                    <a:lstStyle/>
                    <a:p>
                      <a:r>
                        <a:rPr lang="en-NZ" sz="800" b="1"/>
                        <a:t>Extend virtual asset swap provisions</a:t>
                      </a:r>
                      <a:r>
                        <a:rPr lang="en-NZ" sz="800"/>
                        <a:t> – Meridian has entered into baseload swaps between the islands with Genesis and Mercury. Public sources indicate these will expire in 2023.</a:t>
                      </a:r>
                    </a:p>
                  </a:txBody>
                  <a:tcPr/>
                </a:tc>
                <a:tc>
                  <a:txBody>
                    <a:bodyPr/>
                    <a:lstStyle/>
                    <a:p>
                      <a:r>
                        <a:rPr lang="en-NZ" sz="800" b="1"/>
                        <a:t>Unlikely </a:t>
                      </a:r>
                      <a:r>
                        <a:rPr lang="en-NZ" sz="800"/>
                        <a:t>– because these are locational baseload swaps, they appear unlikely to have any material effect on incentives to alter the shape of spot prices.</a:t>
                      </a:r>
                    </a:p>
                  </a:txBody>
                  <a:tcPr/>
                </a:tc>
                <a:tc>
                  <a:txBody>
                    <a:bodyPr/>
                    <a:lstStyle/>
                    <a:p>
                      <a:r>
                        <a:rPr lang="en-NZ" sz="800" b="1"/>
                        <a:t>Unclear</a:t>
                      </a:r>
                      <a:r>
                        <a:rPr lang="en-NZ" sz="800"/>
                        <a:t> – hard to assess because there is almost no information available on the effects of the existing swaps.</a:t>
                      </a:r>
                    </a:p>
                  </a:txBody>
                  <a:tcPr/>
                </a:tc>
                <a:extLst>
                  <a:ext uri="{0D108BD9-81ED-4DB2-BD59-A6C34878D82A}">
                    <a16:rowId xmlns:a16="http://schemas.microsoft.com/office/drawing/2014/main" val="1502339750"/>
                  </a:ext>
                </a:extLst>
              </a:tr>
              <a:tr h="370840">
                <a:tc>
                  <a:txBody>
                    <a:bodyPr/>
                    <a:lstStyle/>
                    <a:p>
                      <a:r>
                        <a:rPr lang="en-NZ" sz="800"/>
                        <a:t>11</a:t>
                      </a:r>
                    </a:p>
                    <a:p>
                      <a:endParaRPr lang="en-NZ" sz="800"/>
                    </a:p>
                  </a:txBody>
                  <a:tcPr/>
                </a:tc>
                <a:tc>
                  <a:txBody>
                    <a:bodyPr/>
                    <a:lstStyle/>
                    <a:p>
                      <a:r>
                        <a:rPr lang="en-US" sz="800" b="1"/>
                        <a:t>Virtual break-up</a:t>
                      </a:r>
                      <a:r>
                        <a:rPr lang="en-US" sz="800"/>
                        <a:t> – some capacity of dominant generators would be reassigned via long-term contracts. Ownership and generation dispatch rights would remain unchanged. The capacity transfer should reduce the incentives on dominant generators to exercise market power.</a:t>
                      </a:r>
                      <a:endParaRPr lang="en-NZ" sz="800"/>
                    </a:p>
                  </a:txBody>
                  <a:tcPr/>
                </a:tc>
                <a:tc>
                  <a:txBody>
                    <a:bodyPr/>
                    <a:lstStyle/>
                    <a:p>
                      <a:r>
                        <a:rPr lang="en-US" sz="800" b="1"/>
                        <a:t>Yes</a:t>
                      </a:r>
                      <a:r>
                        <a:rPr lang="en-US" sz="800"/>
                        <a:t> </a:t>
                      </a:r>
                      <a:r>
                        <a:rPr lang="en-US" sz="800" b="1"/>
                        <a:t>in principle</a:t>
                      </a:r>
                      <a:r>
                        <a:rPr lang="en-US" sz="800"/>
                        <a:t> – if sufficient capacity is transferred and held among multiple parties.</a:t>
                      </a:r>
                      <a:endParaRPr lang="en-NZ" sz="800"/>
                    </a:p>
                  </a:txBody>
                  <a:tcPr/>
                </a:tc>
                <a:tc>
                  <a:txBody>
                    <a:bodyPr/>
                    <a:lstStyle/>
                    <a:p>
                      <a:r>
                        <a:rPr lang="en-US" sz="800" b="1"/>
                        <a:t>Potentially significant</a:t>
                      </a:r>
                      <a:r>
                        <a:rPr lang="en-US" sz="800"/>
                        <a:t> – implementation could take some time including a possible transition. Investment incentives may be reduced in the meantime.</a:t>
                      </a:r>
                      <a:endParaRPr lang="en-NZ" sz="800"/>
                    </a:p>
                  </a:txBody>
                  <a:tcPr/>
                </a:tc>
                <a:extLst>
                  <a:ext uri="{0D108BD9-81ED-4DB2-BD59-A6C34878D82A}">
                    <a16:rowId xmlns:a16="http://schemas.microsoft.com/office/drawing/2014/main" val="2021979250"/>
                  </a:ext>
                </a:extLst>
              </a:tr>
              <a:tr h="370840">
                <a:tc>
                  <a:txBody>
                    <a:bodyPr/>
                    <a:lstStyle/>
                    <a:p>
                      <a:r>
                        <a:rPr lang="en-NZ" sz="800"/>
                        <a:t>12</a:t>
                      </a:r>
                    </a:p>
                    <a:p>
                      <a:endParaRPr lang="en-NZ" sz="800"/>
                    </a:p>
                  </a:txBody>
                  <a:tcPr/>
                </a:tc>
                <a:tc>
                  <a:txBody>
                    <a:bodyPr/>
                    <a:lstStyle/>
                    <a:p>
                      <a:r>
                        <a:rPr lang="en-US" sz="800" b="1"/>
                        <a:t>Physical break-up</a:t>
                      </a:r>
                      <a:r>
                        <a:rPr lang="en-US" sz="800"/>
                        <a:t> – some capacity of dominant generators would be reassigned via sale (including dispatch rights). </a:t>
                      </a:r>
                      <a:endParaRPr lang="en-NZ" sz="800"/>
                    </a:p>
                  </a:txBody>
                  <a:tcPr/>
                </a:tc>
                <a:tc>
                  <a:txBody>
                    <a:bodyPr/>
                    <a:lstStyle/>
                    <a:p>
                      <a:r>
                        <a:rPr lang="en-US" sz="800" b="1"/>
                        <a:t>Unclear</a:t>
                      </a:r>
                      <a:r>
                        <a:rPr lang="en-US" sz="800"/>
                        <a:t> – there are limited options available unless disaggregation of stations on single river chains are considered. Unclear how much competition benefit would arise from physical break-up that avoided disaggregation of stations on single river chains.</a:t>
                      </a:r>
                      <a:endParaRPr lang="en-NZ" sz="800"/>
                    </a:p>
                  </a:txBody>
                  <a:tcPr/>
                </a:tc>
                <a:tc>
                  <a:txBody>
                    <a:bodyPr/>
                    <a:lstStyle/>
                    <a:p>
                      <a:r>
                        <a:rPr lang="en-US" sz="800" b="1"/>
                        <a:t>Likely significant</a:t>
                      </a:r>
                      <a:r>
                        <a:rPr lang="en-US" sz="800"/>
                        <a:t> – ownership changes can be disruptive and any disaggregation  of stations on single river chains may lead to coordination inefficiencies.</a:t>
                      </a:r>
                      <a:endParaRPr lang="en-NZ" sz="800"/>
                    </a:p>
                  </a:txBody>
                  <a:tcPr/>
                </a:tc>
                <a:extLst>
                  <a:ext uri="{0D108BD9-81ED-4DB2-BD59-A6C34878D82A}">
                    <a16:rowId xmlns:a16="http://schemas.microsoft.com/office/drawing/2014/main" val="4044571977"/>
                  </a:ext>
                </a:extLst>
              </a:tr>
              <a:tr h="370840">
                <a:tc>
                  <a:txBody>
                    <a:bodyPr/>
                    <a:lstStyle/>
                    <a:p>
                      <a:r>
                        <a:rPr lang="en-NZ" sz="800"/>
                        <a:t>13</a:t>
                      </a:r>
                    </a:p>
                    <a:p>
                      <a:endParaRPr lang="en-NZ" sz="800"/>
                    </a:p>
                  </a:txBody>
                  <a:tcPr/>
                </a:tc>
                <a:tc>
                  <a:txBody>
                    <a:bodyPr/>
                    <a:lstStyle/>
                    <a:p>
                      <a:r>
                        <a:rPr lang="en-US" sz="800" b="1" dirty="0"/>
                        <a:t>Centrally procure new flexible capacity</a:t>
                      </a:r>
                      <a:r>
                        <a:rPr lang="en-US" sz="800" dirty="0"/>
                        <a:t> – new flexibility sources (storage, DR, or flex gen) could be procured or underwritten via central support mechanism such as long-term contracts with costs recovered via levy.</a:t>
                      </a:r>
                      <a:endParaRPr lang="en-NZ" sz="800" dirty="0"/>
                    </a:p>
                  </a:txBody>
                  <a:tcPr/>
                </a:tc>
                <a:tc>
                  <a:txBody>
                    <a:bodyPr/>
                    <a:lstStyle/>
                    <a:p>
                      <a:r>
                        <a:rPr lang="en-US" sz="800" b="1"/>
                        <a:t>Yes</a:t>
                      </a:r>
                      <a:r>
                        <a:rPr lang="en-US" sz="800"/>
                        <a:t> </a:t>
                      </a:r>
                      <a:r>
                        <a:rPr lang="en-US" sz="800" b="1"/>
                        <a:t>in principle</a:t>
                      </a:r>
                      <a:r>
                        <a:rPr lang="en-US" sz="800"/>
                        <a:t> – if sufficient capacity is created and held among multiple parties.</a:t>
                      </a:r>
                      <a:endParaRPr lang="en-NZ" sz="800"/>
                    </a:p>
                  </a:txBody>
                  <a:tcPr/>
                </a:tc>
                <a:tc>
                  <a:txBody>
                    <a:bodyPr/>
                    <a:lstStyle/>
                    <a:p>
                      <a:r>
                        <a:rPr lang="en-US" sz="800" b="1" dirty="0"/>
                        <a:t>Potentially significant</a:t>
                      </a:r>
                      <a:r>
                        <a:rPr lang="en-US" sz="800" dirty="0"/>
                        <a:t> – implementation would likely take some time. Investment incentives may be reduced in the meantime.</a:t>
                      </a:r>
                      <a:endParaRPr lang="en-NZ" sz="800" dirty="0"/>
                    </a:p>
                  </a:txBody>
                  <a:tcPr/>
                </a:tc>
                <a:extLst>
                  <a:ext uri="{0D108BD9-81ED-4DB2-BD59-A6C34878D82A}">
                    <a16:rowId xmlns:a16="http://schemas.microsoft.com/office/drawing/2014/main" val="2496999323"/>
                  </a:ext>
                </a:extLst>
              </a:tr>
            </a:tbl>
          </a:graphicData>
        </a:graphic>
      </p:graphicFrame>
    </p:spTree>
    <p:extLst>
      <p:ext uri="{BB962C8B-B14F-4D97-AF65-F5344CB8AC3E}">
        <p14:creationId xmlns:p14="http://schemas.microsoft.com/office/powerpoint/2010/main" val="147185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83B6AF-0385-E96A-6DCF-B313AEEA8A4C}"/>
              </a:ext>
            </a:extLst>
          </p:cNvPr>
          <p:cNvSpPr>
            <a:spLocks noGrp="1"/>
          </p:cNvSpPr>
          <p:nvPr>
            <p:ph sz="quarter" idx="10"/>
          </p:nvPr>
        </p:nvSpPr>
        <p:spPr/>
        <p:txBody>
          <a:bodyPr>
            <a:normAutofit lnSpcReduction="10000"/>
          </a:bodyPr>
          <a:lstStyle/>
          <a:p>
            <a:r>
              <a:rPr lang="en-NZ" dirty="0"/>
              <a:t>The slide deck also explores options to address competition concerns. These options may be applied ex ante or ex post and fall into two broad categories:</a:t>
            </a:r>
          </a:p>
          <a:p>
            <a:pPr marL="638175" lvl="1" indent="-180975"/>
            <a:r>
              <a:rPr lang="en-NZ" b="1" dirty="0"/>
              <a:t>Conduct measures</a:t>
            </a:r>
            <a:r>
              <a:rPr lang="en-NZ" dirty="0"/>
              <a:t> – these seek to deter or mitigate the exercise of market power.  They can be modified over time, but require active and ongoing monitoring and enforcement.</a:t>
            </a:r>
          </a:p>
          <a:p>
            <a:pPr marL="638175" lvl="1" indent="-180975"/>
            <a:r>
              <a:rPr lang="en-NZ" b="1" dirty="0"/>
              <a:t>Structural measures</a:t>
            </a:r>
            <a:r>
              <a:rPr lang="en-NZ" dirty="0"/>
              <a:t> – these seek to reduce market power at its source. They require little monitoring once in place, but need careful consideration beforehand to avoid unintended consequences. </a:t>
            </a:r>
          </a:p>
          <a:p>
            <a:pPr marL="180975" indent="-180975">
              <a:buFont typeface="Arial" panose="020B0604020202020204" pitchFamily="34" charset="0"/>
              <a:buChar char="•"/>
            </a:pPr>
            <a:r>
              <a:rPr lang="en-NZ" dirty="0"/>
              <a:t>Slides 23-29 discuss a broad range of options with a high level of assessment of pros and cons of each option.</a:t>
            </a:r>
          </a:p>
          <a:p>
            <a:pPr marL="0" indent="0">
              <a:buNone/>
            </a:pPr>
            <a:r>
              <a:rPr lang="en-US" sz="1400" b="1" dirty="0"/>
              <a:t>Proposed competition measures</a:t>
            </a:r>
          </a:p>
          <a:p>
            <a:pPr marL="180975" lvl="1" indent="-180975">
              <a:spcBef>
                <a:spcPts val="1000"/>
              </a:spcBef>
            </a:pPr>
            <a:r>
              <a:rPr lang="en-US" sz="1400" dirty="0"/>
              <a:t>Based on current information, propose that policy attention should focus on:</a:t>
            </a:r>
          </a:p>
          <a:p>
            <a:pPr marL="638175" lvl="1" indent="-180975">
              <a:tabLst>
                <a:tab pos="90488" algn="l"/>
              </a:tabLst>
            </a:pPr>
            <a:r>
              <a:rPr lang="en-US" dirty="0"/>
              <a:t>Extending trading conduct rules to contract market transactions</a:t>
            </a:r>
          </a:p>
          <a:p>
            <a:pPr marL="638175" lvl="1" indent="-180975">
              <a:tabLst>
                <a:tab pos="90488" algn="l"/>
              </a:tabLst>
            </a:pPr>
            <a:r>
              <a:rPr lang="en-US" dirty="0"/>
              <a:t>Improving transparency of contract prices (especially shaped products)</a:t>
            </a:r>
          </a:p>
          <a:p>
            <a:pPr marL="638175" lvl="1" indent="-180975">
              <a:tabLst>
                <a:tab pos="90488" algn="l"/>
              </a:tabLst>
            </a:pPr>
            <a:r>
              <a:rPr lang="en-US" dirty="0"/>
              <a:t>Flexibility access code</a:t>
            </a:r>
          </a:p>
          <a:p>
            <a:pPr marL="638175" lvl="1" indent="-180975">
              <a:tabLst>
                <a:tab pos="90488" algn="l"/>
              </a:tabLst>
            </a:pPr>
            <a:r>
              <a:rPr lang="en-US" dirty="0"/>
              <a:t>Market making in caps</a:t>
            </a:r>
            <a:endParaRPr lang="en-NZ" dirty="0"/>
          </a:p>
          <a:p>
            <a:r>
              <a:rPr lang="en-US" sz="1400" dirty="0"/>
              <a:t>However, conduct measures may ultimately not provide sufficient competition. For this reason, structural measures may be required at a later point. If that is the case, the conduct measures above should provide a strong information base for designing and applying future structural measures.</a:t>
            </a:r>
          </a:p>
          <a:p>
            <a:pPr marL="0" indent="0">
              <a:buNone/>
            </a:pPr>
            <a:r>
              <a:rPr lang="en-NZ" sz="1400" b="1" dirty="0"/>
              <a:t>Proposed timetable</a:t>
            </a:r>
          </a:p>
          <a:p>
            <a:r>
              <a:rPr lang="en-NZ" sz="1400" dirty="0"/>
              <a:t>Propose that work on pro-competition conduct measures would commence immediately upon conclusion of 100%RE project given that transition is already underway, and confidence in competition is a foundational element of a 100%RE system.</a:t>
            </a:r>
            <a:endParaRPr lang="en-NZ" dirty="0"/>
          </a:p>
          <a:p>
            <a:pPr marL="0" indent="0">
              <a:buNone/>
            </a:pPr>
            <a:endParaRPr lang="en-NZ" dirty="0"/>
          </a:p>
          <a:p>
            <a:pPr lvl="1"/>
            <a:endParaRPr lang="en-NZ" dirty="0"/>
          </a:p>
        </p:txBody>
      </p:sp>
      <p:sp>
        <p:nvSpPr>
          <p:cNvPr id="3" name="Title 2">
            <a:extLst>
              <a:ext uri="{FF2B5EF4-FFF2-40B4-BE49-F238E27FC236}">
                <a16:creationId xmlns:a16="http://schemas.microsoft.com/office/drawing/2014/main" id="{10F9E1C5-0B52-CCB8-60D4-5B4E22C15EBE}"/>
              </a:ext>
            </a:extLst>
          </p:cNvPr>
          <p:cNvSpPr>
            <a:spLocks noGrp="1"/>
          </p:cNvSpPr>
          <p:nvPr>
            <p:ph type="title"/>
          </p:nvPr>
        </p:nvSpPr>
        <p:spPr/>
        <p:txBody>
          <a:bodyPr/>
          <a:lstStyle/>
          <a:p>
            <a:r>
              <a:rPr lang="en-NZ" dirty="0"/>
              <a:t>Executive summary (cont’d)</a:t>
            </a:r>
          </a:p>
        </p:txBody>
      </p:sp>
      <p:sp>
        <p:nvSpPr>
          <p:cNvPr id="5" name="Slide Number Placeholder 4">
            <a:extLst>
              <a:ext uri="{FF2B5EF4-FFF2-40B4-BE49-F238E27FC236}">
                <a16:creationId xmlns:a16="http://schemas.microsoft.com/office/drawing/2014/main" id="{A201E986-C792-8302-C421-6136335955C7}"/>
              </a:ext>
            </a:extLst>
          </p:cNvPr>
          <p:cNvSpPr>
            <a:spLocks noGrp="1"/>
          </p:cNvSpPr>
          <p:nvPr>
            <p:ph type="sldNum" sz="quarter" idx="12"/>
          </p:nvPr>
        </p:nvSpPr>
        <p:spPr/>
        <p:txBody>
          <a:bodyPr/>
          <a:lstStyle/>
          <a:p>
            <a:fld id="{5EA50F9E-02B1-41EA-A360-431CDE7DE4BD}" type="slidenum">
              <a:rPr lang="en-NZ" smtClean="0"/>
              <a:t>3</a:t>
            </a:fld>
            <a:endParaRPr lang="en-NZ"/>
          </a:p>
        </p:txBody>
      </p:sp>
    </p:spTree>
    <p:extLst>
      <p:ext uri="{BB962C8B-B14F-4D97-AF65-F5344CB8AC3E}">
        <p14:creationId xmlns:p14="http://schemas.microsoft.com/office/powerpoint/2010/main" val="3099630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D885F6A5-35BF-9828-B99B-9FFC260AC019}"/>
              </a:ext>
            </a:extLst>
          </p:cNvPr>
          <p:cNvCxnSpPr>
            <a:cxnSpLocks/>
          </p:cNvCxnSpPr>
          <p:nvPr/>
        </p:nvCxnSpPr>
        <p:spPr>
          <a:xfrm flipV="1">
            <a:off x="6329464" y="1587095"/>
            <a:ext cx="0" cy="3678538"/>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14B64593-119E-1162-D97B-5F818F113343}"/>
              </a:ext>
            </a:extLst>
          </p:cNvPr>
          <p:cNvSpPr>
            <a:spLocks noGrp="1"/>
          </p:cNvSpPr>
          <p:nvPr>
            <p:ph type="title"/>
          </p:nvPr>
        </p:nvSpPr>
        <p:spPr>
          <a:xfrm>
            <a:off x="457200" y="110282"/>
            <a:ext cx="8229600" cy="1143000"/>
          </a:xfrm>
        </p:spPr>
        <p:txBody>
          <a:bodyPr/>
          <a:lstStyle/>
          <a:p>
            <a:r>
              <a:rPr lang="en-US" dirty="0"/>
              <a:t>Overall assessment of options</a:t>
            </a:r>
            <a:endParaRPr lang="en-NZ" dirty="0"/>
          </a:p>
        </p:txBody>
      </p:sp>
      <p:sp>
        <p:nvSpPr>
          <p:cNvPr id="5" name="Slide Number Placeholder 4">
            <a:extLst>
              <a:ext uri="{FF2B5EF4-FFF2-40B4-BE49-F238E27FC236}">
                <a16:creationId xmlns:a16="http://schemas.microsoft.com/office/drawing/2014/main" id="{8F6261DA-4970-157A-F344-88EE15C953A7}"/>
              </a:ext>
            </a:extLst>
          </p:cNvPr>
          <p:cNvSpPr>
            <a:spLocks noGrp="1"/>
          </p:cNvSpPr>
          <p:nvPr>
            <p:ph type="sldNum" sz="quarter" idx="12"/>
          </p:nvPr>
        </p:nvSpPr>
        <p:spPr/>
        <p:txBody>
          <a:bodyPr/>
          <a:lstStyle/>
          <a:p>
            <a:fld id="{5EA50F9E-02B1-41EA-A360-431CDE7DE4BD}" type="slidenum">
              <a:rPr lang="en-NZ" smtClean="0"/>
              <a:t>30</a:t>
            </a:fld>
            <a:endParaRPr lang="en-NZ"/>
          </a:p>
        </p:txBody>
      </p:sp>
      <p:cxnSp>
        <p:nvCxnSpPr>
          <p:cNvPr id="9" name="Straight Arrow Connector 8">
            <a:extLst>
              <a:ext uri="{FF2B5EF4-FFF2-40B4-BE49-F238E27FC236}">
                <a16:creationId xmlns:a16="http://schemas.microsoft.com/office/drawing/2014/main" id="{21C2094F-CEF1-569E-72B2-9E52923AAB17}"/>
              </a:ext>
            </a:extLst>
          </p:cNvPr>
          <p:cNvCxnSpPr/>
          <p:nvPr/>
        </p:nvCxnSpPr>
        <p:spPr>
          <a:xfrm flipV="1">
            <a:off x="4131013" y="1517245"/>
            <a:ext cx="0" cy="37548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E4FAB7D-9200-7A42-E529-D8F3E6A71559}"/>
              </a:ext>
            </a:extLst>
          </p:cNvPr>
          <p:cNvCxnSpPr>
            <a:cxnSpLocks/>
          </p:cNvCxnSpPr>
          <p:nvPr/>
        </p:nvCxnSpPr>
        <p:spPr>
          <a:xfrm>
            <a:off x="4131013" y="5272121"/>
            <a:ext cx="422180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83CEB6C-4501-1AE4-C764-7DFB832A920E}"/>
              </a:ext>
            </a:extLst>
          </p:cNvPr>
          <p:cNvSpPr txBox="1"/>
          <p:nvPr/>
        </p:nvSpPr>
        <p:spPr>
          <a:xfrm>
            <a:off x="3660842" y="1079394"/>
            <a:ext cx="911158" cy="461665"/>
          </a:xfrm>
          <a:prstGeom prst="rect">
            <a:avLst/>
          </a:prstGeom>
          <a:noFill/>
        </p:spPr>
        <p:txBody>
          <a:bodyPr wrap="square" rtlCol="0">
            <a:spAutoFit/>
          </a:bodyPr>
          <a:lstStyle/>
          <a:p>
            <a:pPr algn="ctr"/>
            <a:r>
              <a:rPr lang="en-US" sz="800" b="1" dirty="0"/>
              <a:t>Expected competition benefits</a:t>
            </a:r>
            <a:endParaRPr lang="en-NZ" sz="800" b="1" dirty="0"/>
          </a:p>
        </p:txBody>
      </p:sp>
      <p:sp>
        <p:nvSpPr>
          <p:cNvPr id="14" name="TextBox 13">
            <a:extLst>
              <a:ext uri="{FF2B5EF4-FFF2-40B4-BE49-F238E27FC236}">
                <a16:creationId xmlns:a16="http://schemas.microsoft.com/office/drawing/2014/main" id="{7C7465D1-E380-06EB-5B00-2AE23C531DFC}"/>
              </a:ext>
            </a:extLst>
          </p:cNvPr>
          <p:cNvSpPr txBox="1"/>
          <p:nvPr/>
        </p:nvSpPr>
        <p:spPr>
          <a:xfrm>
            <a:off x="8270116" y="4762880"/>
            <a:ext cx="792409" cy="461665"/>
          </a:xfrm>
          <a:prstGeom prst="rect">
            <a:avLst/>
          </a:prstGeom>
          <a:noFill/>
        </p:spPr>
        <p:txBody>
          <a:bodyPr wrap="square" rtlCol="0">
            <a:spAutoFit/>
          </a:bodyPr>
          <a:lstStyle/>
          <a:p>
            <a:pPr algn="ctr"/>
            <a:r>
              <a:rPr lang="en-US" sz="800" b="1" dirty="0"/>
              <a:t>Risk of unintended harm or costs</a:t>
            </a:r>
            <a:endParaRPr lang="en-NZ" sz="800" b="1" dirty="0"/>
          </a:p>
        </p:txBody>
      </p:sp>
      <p:sp>
        <p:nvSpPr>
          <p:cNvPr id="15" name="TextBox 14">
            <a:extLst>
              <a:ext uri="{FF2B5EF4-FFF2-40B4-BE49-F238E27FC236}">
                <a16:creationId xmlns:a16="http://schemas.microsoft.com/office/drawing/2014/main" id="{06319E4F-C43A-83C4-5EF6-EDB10018688A}"/>
              </a:ext>
            </a:extLst>
          </p:cNvPr>
          <p:cNvSpPr txBox="1"/>
          <p:nvPr/>
        </p:nvSpPr>
        <p:spPr>
          <a:xfrm>
            <a:off x="5033406" y="2236726"/>
            <a:ext cx="1236862" cy="584775"/>
          </a:xfrm>
          <a:prstGeom prst="rect">
            <a:avLst/>
          </a:prstGeom>
          <a:solidFill>
            <a:schemeClr val="accent6">
              <a:lumMod val="40000"/>
              <a:lumOff val="60000"/>
            </a:schemeClr>
          </a:solidFill>
        </p:spPr>
        <p:txBody>
          <a:bodyPr wrap="square" rtlCol="0">
            <a:spAutoFit/>
          </a:bodyPr>
          <a:lstStyle/>
          <a:p>
            <a:pPr marL="90488" indent="-90488">
              <a:buFont typeface="+mj-lt"/>
              <a:buAutoNum type="arabicPeriod"/>
              <a:tabLst>
                <a:tab pos="90488" algn="l"/>
              </a:tabLst>
            </a:pPr>
            <a:r>
              <a:rPr lang="en-US" sz="800" dirty="0"/>
              <a:t>Extend conduct rules</a:t>
            </a:r>
          </a:p>
          <a:p>
            <a:pPr marL="90488" indent="-90488">
              <a:buFont typeface="+mj-lt"/>
              <a:buAutoNum type="arabicPeriod"/>
              <a:tabLst>
                <a:tab pos="90488" algn="l"/>
              </a:tabLst>
            </a:pPr>
            <a:r>
              <a:rPr lang="en-US" sz="800" dirty="0"/>
              <a:t>Greater transparency</a:t>
            </a:r>
          </a:p>
          <a:p>
            <a:pPr marL="90488" indent="-90488">
              <a:buFont typeface="+mj-lt"/>
              <a:buAutoNum type="arabicPeriod"/>
              <a:tabLst>
                <a:tab pos="90488" algn="l"/>
              </a:tabLst>
            </a:pPr>
            <a:r>
              <a:rPr lang="en-US" sz="800" dirty="0"/>
              <a:t>Flexibility access code</a:t>
            </a:r>
          </a:p>
          <a:p>
            <a:pPr marL="90488" indent="-90488">
              <a:buFont typeface="+mj-lt"/>
              <a:buAutoNum type="arabicPeriod"/>
              <a:tabLst>
                <a:tab pos="90488" algn="l"/>
              </a:tabLst>
            </a:pPr>
            <a:r>
              <a:rPr lang="en-US" sz="800" dirty="0"/>
              <a:t>Market making in caps</a:t>
            </a:r>
            <a:endParaRPr lang="en-NZ" sz="800" dirty="0"/>
          </a:p>
        </p:txBody>
      </p:sp>
      <p:sp>
        <p:nvSpPr>
          <p:cNvPr id="16" name="TextBox 15">
            <a:extLst>
              <a:ext uri="{FF2B5EF4-FFF2-40B4-BE49-F238E27FC236}">
                <a16:creationId xmlns:a16="http://schemas.microsoft.com/office/drawing/2014/main" id="{830D8E04-3993-E7FF-37C5-B7AE9EA223FF}"/>
              </a:ext>
            </a:extLst>
          </p:cNvPr>
          <p:cNvSpPr txBox="1"/>
          <p:nvPr/>
        </p:nvSpPr>
        <p:spPr>
          <a:xfrm>
            <a:off x="6702969" y="4640051"/>
            <a:ext cx="1527974" cy="584775"/>
          </a:xfrm>
          <a:prstGeom prst="rect">
            <a:avLst/>
          </a:prstGeom>
          <a:solidFill>
            <a:schemeClr val="tx2">
              <a:lumMod val="20000"/>
              <a:lumOff val="80000"/>
            </a:schemeClr>
          </a:solidFill>
        </p:spPr>
        <p:txBody>
          <a:bodyPr wrap="square" rtlCol="0">
            <a:spAutoFit/>
          </a:bodyPr>
          <a:lstStyle>
            <a:defPPr>
              <a:defRPr lang="en-US"/>
            </a:defPPr>
            <a:lvl1pPr marL="90488" indent="-90488">
              <a:buFont typeface="+mj-lt"/>
              <a:buAutoNum type="arabicPeriod"/>
              <a:tabLst>
                <a:tab pos="90488" algn="l"/>
              </a:tabLst>
              <a:defRPr sz="800"/>
            </a:lvl1pPr>
          </a:lstStyle>
          <a:p>
            <a:pPr>
              <a:buFont typeface="+mj-lt"/>
              <a:buAutoNum type="arabicPeriod" startAt="5"/>
            </a:pPr>
            <a:r>
              <a:rPr lang="en-US" dirty="0"/>
              <a:t>Minimum contract obligation</a:t>
            </a:r>
          </a:p>
          <a:p>
            <a:pPr>
              <a:buAutoNum type="arabicPeriod" startAt="5"/>
            </a:pPr>
            <a:r>
              <a:rPr lang="en-US" dirty="0"/>
              <a:t>Spot market price or offer cap</a:t>
            </a:r>
          </a:p>
          <a:p>
            <a:pPr>
              <a:buAutoNum type="arabicPeriod" startAt="5"/>
            </a:pPr>
            <a:r>
              <a:rPr lang="en-US" dirty="0"/>
              <a:t>Selective offer price caps</a:t>
            </a:r>
          </a:p>
          <a:p>
            <a:pPr>
              <a:buAutoNum type="arabicPeriod" startAt="5"/>
            </a:pPr>
            <a:r>
              <a:rPr lang="en-US" dirty="0"/>
              <a:t>Contract price caps</a:t>
            </a:r>
            <a:endParaRPr lang="en-NZ" dirty="0"/>
          </a:p>
        </p:txBody>
      </p:sp>
      <p:sp>
        <p:nvSpPr>
          <p:cNvPr id="17" name="TextBox 16">
            <a:extLst>
              <a:ext uri="{FF2B5EF4-FFF2-40B4-BE49-F238E27FC236}">
                <a16:creationId xmlns:a16="http://schemas.microsoft.com/office/drawing/2014/main" id="{B321082A-417F-55D8-C4FD-0CC873877883}"/>
              </a:ext>
            </a:extLst>
          </p:cNvPr>
          <p:cNvSpPr txBox="1"/>
          <p:nvPr/>
        </p:nvSpPr>
        <p:spPr>
          <a:xfrm>
            <a:off x="7048022" y="1541059"/>
            <a:ext cx="1058359" cy="215444"/>
          </a:xfrm>
          <a:prstGeom prst="rect">
            <a:avLst/>
          </a:prstGeom>
          <a:solidFill>
            <a:schemeClr val="tx2">
              <a:lumMod val="20000"/>
              <a:lumOff val="80000"/>
            </a:schemeClr>
          </a:solidFill>
        </p:spPr>
        <p:txBody>
          <a:bodyPr wrap="square" rtlCol="0">
            <a:spAutoFit/>
          </a:bodyPr>
          <a:lstStyle>
            <a:defPPr>
              <a:defRPr lang="en-US"/>
            </a:defPPr>
            <a:lvl1pPr marL="90488" indent="-90488">
              <a:buFont typeface="+mj-lt"/>
              <a:buAutoNum type="arabicPeriod" startAt="10"/>
              <a:tabLst>
                <a:tab pos="90488" algn="l"/>
              </a:tabLst>
              <a:defRPr sz="800"/>
            </a:lvl1pPr>
          </a:lstStyle>
          <a:p>
            <a:pPr>
              <a:buFont typeface="+mj-lt"/>
              <a:buAutoNum type="arabicPeriod" startAt="11"/>
            </a:pPr>
            <a:r>
              <a:rPr lang="en-US" dirty="0"/>
              <a:t>Virtual break-up</a:t>
            </a:r>
          </a:p>
        </p:txBody>
      </p:sp>
      <p:sp>
        <p:nvSpPr>
          <p:cNvPr id="18" name="TextBox 17">
            <a:extLst>
              <a:ext uri="{FF2B5EF4-FFF2-40B4-BE49-F238E27FC236}">
                <a16:creationId xmlns:a16="http://schemas.microsoft.com/office/drawing/2014/main" id="{7C09922E-0555-CBBF-75DF-5604BA216E6B}"/>
              </a:ext>
            </a:extLst>
          </p:cNvPr>
          <p:cNvSpPr txBox="1"/>
          <p:nvPr/>
        </p:nvSpPr>
        <p:spPr>
          <a:xfrm>
            <a:off x="7398717" y="3470330"/>
            <a:ext cx="1056242" cy="215444"/>
          </a:xfrm>
          <a:prstGeom prst="rect">
            <a:avLst/>
          </a:prstGeom>
          <a:solidFill>
            <a:schemeClr val="tx2">
              <a:lumMod val="20000"/>
              <a:lumOff val="80000"/>
            </a:schemeClr>
          </a:solidFill>
        </p:spPr>
        <p:txBody>
          <a:bodyPr wrap="square" rtlCol="0">
            <a:spAutoFit/>
          </a:bodyPr>
          <a:lstStyle>
            <a:defPPr>
              <a:defRPr lang="en-US"/>
            </a:defPPr>
            <a:lvl1pPr marL="90488" indent="-90488">
              <a:buFont typeface="+mj-lt"/>
              <a:buAutoNum type="arabicPeriod" startAt="11"/>
              <a:tabLst>
                <a:tab pos="90488" algn="l"/>
              </a:tabLst>
              <a:defRPr sz="800"/>
            </a:lvl1pPr>
          </a:lstStyle>
          <a:p>
            <a:pPr>
              <a:buFont typeface="+mj-lt"/>
              <a:buAutoNum type="arabicPeriod" startAt="12"/>
            </a:pPr>
            <a:r>
              <a:rPr lang="en-US" dirty="0"/>
              <a:t>Physical break-up</a:t>
            </a:r>
            <a:endParaRPr lang="en-NZ" dirty="0"/>
          </a:p>
        </p:txBody>
      </p:sp>
      <p:sp>
        <p:nvSpPr>
          <p:cNvPr id="19" name="TextBox 18">
            <a:extLst>
              <a:ext uri="{FF2B5EF4-FFF2-40B4-BE49-F238E27FC236}">
                <a16:creationId xmlns:a16="http://schemas.microsoft.com/office/drawing/2014/main" id="{51D984E6-4ADD-7F75-123F-BEAB7D9E3AEF}"/>
              </a:ext>
            </a:extLst>
          </p:cNvPr>
          <p:cNvSpPr txBox="1"/>
          <p:nvPr/>
        </p:nvSpPr>
        <p:spPr>
          <a:xfrm>
            <a:off x="6969227" y="2370129"/>
            <a:ext cx="1638771" cy="338554"/>
          </a:xfrm>
          <a:prstGeom prst="rect">
            <a:avLst/>
          </a:prstGeom>
          <a:solidFill>
            <a:schemeClr val="tx2">
              <a:lumMod val="20000"/>
              <a:lumOff val="80000"/>
            </a:schemeClr>
          </a:solidFill>
        </p:spPr>
        <p:txBody>
          <a:bodyPr wrap="square" rtlCol="0">
            <a:spAutoFit/>
          </a:bodyPr>
          <a:lstStyle>
            <a:defPPr>
              <a:defRPr lang="en-US"/>
            </a:defPPr>
            <a:lvl1pPr marL="90488" indent="-90488">
              <a:buFont typeface="+mj-lt"/>
              <a:buAutoNum type="arabicPeriod" startAt="12"/>
              <a:tabLst>
                <a:tab pos="90488" algn="l"/>
              </a:tabLst>
              <a:defRPr sz="800"/>
            </a:lvl1pPr>
          </a:lstStyle>
          <a:p>
            <a:pPr>
              <a:buFont typeface="+mj-lt"/>
              <a:buAutoNum type="arabicPeriod" startAt="13"/>
            </a:pPr>
            <a:r>
              <a:rPr lang="en-US" dirty="0"/>
              <a:t>Centrally procure new flexible capacity</a:t>
            </a:r>
            <a:endParaRPr lang="en-NZ" dirty="0"/>
          </a:p>
        </p:txBody>
      </p:sp>
      <p:sp>
        <p:nvSpPr>
          <p:cNvPr id="20" name="TextBox 19">
            <a:extLst>
              <a:ext uri="{FF2B5EF4-FFF2-40B4-BE49-F238E27FC236}">
                <a16:creationId xmlns:a16="http://schemas.microsoft.com/office/drawing/2014/main" id="{53E3D024-480B-3118-9F9E-B41C254BE4AD}"/>
              </a:ext>
            </a:extLst>
          </p:cNvPr>
          <p:cNvSpPr txBox="1"/>
          <p:nvPr/>
        </p:nvSpPr>
        <p:spPr>
          <a:xfrm>
            <a:off x="6438529" y="3769855"/>
            <a:ext cx="1720685" cy="215444"/>
          </a:xfrm>
          <a:prstGeom prst="rect">
            <a:avLst/>
          </a:prstGeom>
          <a:solidFill>
            <a:schemeClr val="tx2">
              <a:lumMod val="20000"/>
              <a:lumOff val="80000"/>
            </a:schemeClr>
          </a:solidFill>
        </p:spPr>
        <p:txBody>
          <a:bodyPr wrap="square" rtlCol="0">
            <a:spAutoFit/>
          </a:bodyPr>
          <a:lstStyle>
            <a:defPPr>
              <a:defRPr lang="en-US"/>
            </a:defPPr>
            <a:lvl1pPr marL="90488" indent="-90488">
              <a:buFont typeface="+mj-lt"/>
              <a:buAutoNum type="arabicPeriod" startAt="5"/>
              <a:tabLst>
                <a:tab pos="90488" algn="l"/>
              </a:tabLst>
              <a:defRPr sz="800"/>
            </a:lvl1pPr>
          </a:lstStyle>
          <a:p>
            <a:pPr>
              <a:buFont typeface="+mj-lt"/>
              <a:buAutoNum type="arabicPeriod" startAt="9"/>
            </a:pPr>
            <a:r>
              <a:rPr lang="en-US" dirty="0"/>
              <a:t>Ring fencing for new development</a:t>
            </a:r>
            <a:endParaRPr lang="en-NZ" dirty="0"/>
          </a:p>
        </p:txBody>
      </p:sp>
      <p:cxnSp>
        <p:nvCxnSpPr>
          <p:cNvPr id="22" name="Straight Connector 21">
            <a:extLst>
              <a:ext uri="{FF2B5EF4-FFF2-40B4-BE49-F238E27FC236}">
                <a16:creationId xmlns:a16="http://schemas.microsoft.com/office/drawing/2014/main" id="{17B60244-FD5F-48E3-5BCA-B8759AF7CB49}"/>
              </a:ext>
            </a:extLst>
          </p:cNvPr>
          <p:cNvCxnSpPr/>
          <p:nvPr/>
        </p:nvCxnSpPr>
        <p:spPr>
          <a:xfrm>
            <a:off x="4203970" y="3287679"/>
            <a:ext cx="4400478"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3660F6B6-A2A1-A2C6-99E7-964113439672}"/>
              </a:ext>
            </a:extLst>
          </p:cNvPr>
          <p:cNvSpPr txBox="1"/>
          <p:nvPr/>
        </p:nvSpPr>
        <p:spPr>
          <a:xfrm>
            <a:off x="4271918" y="1552251"/>
            <a:ext cx="300082" cy="369332"/>
          </a:xfrm>
          <a:prstGeom prst="rect">
            <a:avLst/>
          </a:prstGeom>
          <a:noFill/>
        </p:spPr>
        <p:txBody>
          <a:bodyPr wrap="none" rtlCol="0">
            <a:spAutoFit/>
          </a:bodyPr>
          <a:lstStyle/>
          <a:p>
            <a:r>
              <a:rPr lang="en-US" dirty="0"/>
              <a:t>I.</a:t>
            </a:r>
            <a:endParaRPr lang="en-NZ" dirty="0"/>
          </a:p>
        </p:txBody>
      </p:sp>
      <p:sp>
        <p:nvSpPr>
          <p:cNvPr id="29" name="TextBox 28">
            <a:extLst>
              <a:ext uri="{FF2B5EF4-FFF2-40B4-BE49-F238E27FC236}">
                <a16:creationId xmlns:a16="http://schemas.microsoft.com/office/drawing/2014/main" id="{7B5B98CE-9C8E-9627-33E5-D8A105D63B3D}"/>
              </a:ext>
            </a:extLst>
          </p:cNvPr>
          <p:cNvSpPr txBox="1"/>
          <p:nvPr/>
        </p:nvSpPr>
        <p:spPr>
          <a:xfrm>
            <a:off x="6388661" y="1523085"/>
            <a:ext cx="357790" cy="369332"/>
          </a:xfrm>
          <a:prstGeom prst="rect">
            <a:avLst/>
          </a:prstGeom>
          <a:noFill/>
        </p:spPr>
        <p:txBody>
          <a:bodyPr wrap="none" rtlCol="0">
            <a:spAutoFit/>
          </a:bodyPr>
          <a:lstStyle/>
          <a:p>
            <a:r>
              <a:rPr lang="en-US" dirty="0"/>
              <a:t>II.</a:t>
            </a:r>
            <a:endParaRPr lang="en-NZ" dirty="0"/>
          </a:p>
        </p:txBody>
      </p:sp>
      <p:sp>
        <p:nvSpPr>
          <p:cNvPr id="30" name="TextBox 29">
            <a:extLst>
              <a:ext uri="{FF2B5EF4-FFF2-40B4-BE49-F238E27FC236}">
                <a16:creationId xmlns:a16="http://schemas.microsoft.com/office/drawing/2014/main" id="{9A530ADA-8733-A953-5DEE-2311E3452C7D}"/>
              </a:ext>
            </a:extLst>
          </p:cNvPr>
          <p:cNvSpPr txBox="1"/>
          <p:nvPr/>
        </p:nvSpPr>
        <p:spPr>
          <a:xfrm>
            <a:off x="4257927" y="3364018"/>
            <a:ext cx="415498" cy="369332"/>
          </a:xfrm>
          <a:prstGeom prst="rect">
            <a:avLst/>
          </a:prstGeom>
          <a:noFill/>
        </p:spPr>
        <p:txBody>
          <a:bodyPr wrap="none" rtlCol="0">
            <a:spAutoFit/>
          </a:bodyPr>
          <a:lstStyle/>
          <a:p>
            <a:r>
              <a:rPr lang="en-US" dirty="0"/>
              <a:t>III.</a:t>
            </a:r>
            <a:endParaRPr lang="en-NZ" dirty="0"/>
          </a:p>
        </p:txBody>
      </p:sp>
      <p:sp>
        <p:nvSpPr>
          <p:cNvPr id="31" name="TextBox 30">
            <a:extLst>
              <a:ext uri="{FF2B5EF4-FFF2-40B4-BE49-F238E27FC236}">
                <a16:creationId xmlns:a16="http://schemas.microsoft.com/office/drawing/2014/main" id="{09A3E4F1-B27B-2AD1-C445-9EDD59478C08}"/>
              </a:ext>
            </a:extLst>
          </p:cNvPr>
          <p:cNvSpPr txBox="1"/>
          <p:nvPr/>
        </p:nvSpPr>
        <p:spPr>
          <a:xfrm>
            <a:off x="6350408" y="3324185"/>
            <a:ext cx="408445" cy="369332"/>
          </a:xfrm>
          <a:prstGeom prst="rect">
            <a:avLst/>
          </a:prstGeom>
          <a:noFill/>
        </p:spPr>
        <p:txBody>
          <a:bodyPr wrap="none" rtlCol="0">
            <a:spAutoFit/>
          </a:bodyPr>
          <a:lstStyle/>
          <a:p>
            <a:r>
              <a:rPr lang="en-US" dirty="0"/>
              <a:t>IV.</a:t>
            </a:r>
            <a:endParaRPr lang="en-NZ" dirty="0"/>
          </a:p>
        </p:txBody>
      </p:sp>
      <p:sp>
        <p:nvSpPr>
          <p:cNvPr id="32" name="TextBox 31">
            <a:extLst>
              <a:ext uri="{FF2B5EF4-FFF2-40B4-BE49-F238E27FC236}">
                <a16:creationId xmlns:a16="http://schemas.microsoft.com/office/drawing/2014/main" id="{C949432C-A3F3-1C19-0F72-31E840EEF602}"/>
              </a:ext>
            </a:extLst>
          </p:cNvPr>
          <p:cNvSpPr txBox="1"/>
          <p:nvPr/>
        </p:nvSpPr>
        <p:spPr>
          <a:xfrm>
            <a:off x="4498863" y="4652900"/>
            <a:ext cx="1425892" cy="215444"/>
          </a:xfrm>
          <a:prstGeom prst="rect">
            <a:avLst/>
          </a:prstGeom>
          <a:solidFill>
            <a:schemeClr val="tx2">
              <a:lumMod val="20000"/>
              <a:lumOff val="80000"/>
            </a:schemeClr>
          </a:solidFill>
        </p:spPr>
        <p:txBody>
          <a:bodyPr wrap="square" rtlCol="0">
            <a:spAutoFit/>
          </a:bodyPr>
          <a:lstStyle>
            <a:defPPr>
              <a:defRPr lang="en-US"/>
            </a:defPPr>
            <a:lvl1pPr marL="90488" indent="-90488">
              <a:buFont typeface="+mj-lt"/>
              <a:buAutoNum type="arabicPeriod" startAt="5"/>
              <a:tabLst>
                <a:tab pos="90488" algn="l"/>
              </a:tabLst>
              <a:defRPr sz="800"/>
            </a:lvl1pPr>
          </a:lstStyle>
          <a:p>
            <a:pPr>
              <a:buFont typeface="+mj-lt"/>
              <a:buAutoNum type="arabicPeriod" startAt="10"/>
            </a:pPr>
            <a:r>
              <a:rPr lang="en-US" dirty="0"/>
              <a:t>Extend virtual asset swaps</a:t>
            </a:r>
            <a:endParaRPr lang="en-NZ" dirty="0"/>
          </a:p>
        </p:txBody>
      </p:sp>
      <p:sp>
        <p:nvSpPr>
          <p:cNvPr id="33" name="Content Placeholder 1">
            <a:extLst>
              <a:ext uri="{FF2B5EF4-FFF2-40B4-BE49-F238E27FC236}">
                <a16:creationId xmlns:a16="http://schemas.microsoft.com/office/drawing/2014/main" id="{645890F0-46DF-50F5-C80B-A860670D506A}"/>
              </a:ext>
            </a:extLst>
          </p:cNvPr>
          <p:cNvSpPr txBox="1">
            <a:spLocks/>
          </p:cNvSpPr>
          <p:nvPr/>
        </p:nvSpPr>
        <p:spPr>
          <a:xfrm>
            <a:off x="514000" y="5386697"/>
            <a:ext cx="8318850" cy="12027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1950" lvl="1" indent="-180975"/>
            <a:r>
              <a:rPr lang="en-NZ" sz="1050" dirty="0"/>
              <a:t>the transition to 100%RE is underway and there are strong indications that increased price volatility is already manifesting in the spot market</a:t>
            </a:r>
          </a:p>
          <a:p>
            <a:pPr marL="361950" lvl="1" indent="-180975"/>
            <a:r>
              <a:rPr lang="en-NZ" sz="1050" dirty="0"/>
              <a:t>while the competition modelling was for 2035 demand levels, it assumed the Tiwai smelter will close. If the smelter remains open, the modelled outcomes would come forward in time by around five years (i.e. to ~2030)</a:t>
            </a:r>
          </a:p>
          <a:p>
            <a:pPr marL="361950" lvl="1" indent="-180975"/>
            <a:r>
              <a:rPr lang="en-NZ" sz="1050" dirty="0"/>
              <a:t>it will take significant time to design and implement the proposed measures </a:t>
            </a:r>
          </a:p>
          <a:p>
            <a:pPr marL="361950" lvl="1" indent="-180975"/>
            <a:r>
              <a:rPr lang="en-NZ" sz="1050" dirty="0"/>
              <a:t>confidence in competition is a foundational “must have” element for a 100%RE system to provide reliable and affordable power.</a:t>
            </a:r>
          </a:p>
          <a:p>
            <a:pPr marL="361950" lvl="1" indent="-180975"/>
            <a:endParaRPr lang="en-NZ" sz="1050" dirty="0"/>
          </a:p>
        </p:txBody>
      </p:sp>
      <p:sp>
        <p:nvSpPr>
          <p:cNvPr id="2" name="Content Placeholder 1">
            <a:extLst>
              <a:ext uri="{FF2B5EF4-FFF2-40B4-BE49-F238E27FC236}">
                <a16:creationId xmlns:a16="http://schemas.microsoft.com/office/drawing/2014/main" id="{65C387AE-B8A3-7FA3-C8A2-C79AFBB54A35}"/>
              </a:ext>
            </a:extLst>
          </p:cNvPr>
          <p:cNvSpPr>
            <a:spLocks noGrp="1"/>
          </p:cNvSpPr>
          <p:nvPr>
            <p:ph sz="quarter" idx="10"/>
          </p:nvPr>
        </p:nvSpPr>
        <p:spPr>
          <a:xfrm>
            <a:off x="477679" y="1175259"/>
            <a:ext cx="3255038" cy="4389940"/>
          </a:xfrm>
        </p:spPr>
        <p:txBody>
          <a:bodyPr>
            <a:noAutofit/>
          </a:bodyPr>
          <a:lstStyle/>
          <a:p>
            <a:pPr marL="0" indent="0">
              <a:buNone/>
            </a:pPr>
            <a:r>
              <a:rPr lang="en-US" sz="1100" b="1" dirty="0"/>
              <a:t>Preferred options</a:t>
            </a:r>
          </a:p>
          <a:p>
            <a:r>
              <a:rPr lang="en-US" sz="1100" dirty="0"/>
              <a:t>Based on current information, propose that policy attention should focus on conduct measures in green box as they offer appreciable potential competition benefits but have significantly lower risk of unintended harm than options in quadrants II. &amp; IV.</a:t>
            </a:r>
          </a:p>
          <a:p>
            <a:r>
              <a:rPr lang="en-US" sz="1100" dirty="0"/>
              <a:t>These conduct measures would need to be pursued together as they are mutually supporting.</a:t>
            </a:r>
          </a:p>
          <a:p>
            <a:r>
              <a:rPr lang="en-US" sz="1100" dirty="0"/>
              <a:t>However, also need to recognise that conduct measures may ultimately not provide sufficient competition. For this reason, structural measures may be required at a later point. </a:t>
            </a:r>
          </a:p>
          <a:p>
            <a:r>
              <a:rPr lang="en-US" sz="1100" dirty="0"/>
              <a:t>If that is the case, the conduct measures in quadrant I should provide a strong information base for designing and applying future structural measures.</a:t>
            </a:r>
          </a:p>
          <a:p>
            <a:pPr marL="0" indent="0">
              <a:buNone/>
            </a:pPr>
            <a:r>
              <a:rPr lang="en-NZ" sz="1100" b="1" dirty="0"/>
              <a:t>Proposed timetable</a:t>
            </a:r>
          </a:p>
          <a:p>
            <a:r>
              <a:rPr lang="en-NZ" sz="1100" dirty="0"/>
              <a:t>Propose that work on pro-competition measures in green box would commence immediately upon conclusion of 100%RE project. This is because:</a:t>
            </a:r>
          </a:p>
          <a:p>
            <a:endParaRPr lang="en-NZ" sz="1100" dirty="0"/>
          </a:p>
        </p:txBody>
      </p:sp>
    </p:spTree>
    <p:extLst>
      <p:ext uri="{BB962C8B-B14F-4D97-AF65-F5344CB8AC3E}">
        <p14:creationId xmlns:p14="http://schemas.microsoft.com/office/powerpoint/2010/main" val="3876660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680E4-09F2-AC59-94BF-35042BE59546}"/>
              </a:ext>
            </a:extLst>
          </p:cNvPr>
          <p:cNvSpPr>
            <a:spLocks noGrp="1"/>
          </p:cNvSpPr>
          <p:nvPr>
            <p:ph sz="quarter" idx="10"/>
          </p:nvPr>
        </p:nvSpPr>
        <p:spPr/>
        <p:txBody>
          <a:bodyPr>
            <a:normAutofit/>
          </a:bodyPr>
          <a:lstStyle/>
          <a:p>
            <a:pPr marL="342900" indent="-342900">
              <a:buFont typeface="+mj-lt"/>
              <a:buAutoNum type="arabicPeriod"/>
            </a:pPr>
            <a:r>
              <a:rPr lang="en-NZ" sz="1800"/>
              <a:t>What competition concerns might arise with 100% renewables</a:t>
            </a:r>
          </a:p>
          <a:p>
            <a:pPr marL="342900" indent="-342900">
              <a:buFont typeface="+mj-lt"/>
              <a:buAutoNum type="arabicPeriod"/>
            </a:pPr>
            <a:endParaRPr lang="en-NZ" sz="1800"/>
          </a:p>
          <a:p>
            <a:pPr marL="342900" indent="-342900">
              <a:buFont typeface="+mj-lt"/>
              <a:buAutoNum type="arabicPeriod"/>
            </a:pPr>
            <a:r>
              <a:rPr lang="en-NZ" sz="1800"/>
              <a:t>Approach to gauging significance of potential concerns</a:t>
            </a:r>
          </a:p>
          <a:p>
            <a:pPr marL="342900" indent="-342900">
              <a:buFont typeface="+mj-lt"/>
              <a:buAutoNum type="arabicPeriod"/>
            </a:pPr>
            <a:endParaRPr lang="en-NZ" sz="1800"/>
          </a:p>
          <a:p>
            <a:pPr marL="342900" indent="-342900">
              <a:buFont typeface="+mj-lt"/>
              <a:buAutoNum type="arabicPeriod"/>
            </a:pPr>
            <a:r>
              <a:rPr lang="en-NZ" sz="1800"/>
              <a:t>Options to address potential concerns</a:t>
            </a:r>
          </a:p>
          <a:p>
            <a:pPr marL="342900" indent="-342900">
              <a:buFont typeface="+mj-lt"/>
              <a:buAutoNum type="arabicPeriod"/>
            </a:pPr>
            <a:endParaRPr lang="en-NZ" sz="1800"/>
          </a:p>
        </p:txBody>
      </p:sp>
      <p:sp>
        <p:nvSpPr>
          <p:cNvPr id="3" name="Title 2">
            <a:extLst>
              <a:ext uri="{FF2B5EF4-FFF2-40B4-BE49-F238E27FC236}">
                <a16:creationId xmlns:a16="http://schemas.microsoft.com/office/drawing/2014/main" id="{ECFE17DD-26BE-10A1-891F-CD595272C7C7}"/>
              </a:ext>
            </a:extLst>
          </p:cNvPr>
          <p:cNvSpPr>
            <a:spLocks noGrp="1"/>
          </p:cNvSpPr>
          <p:nvPr>
            <p:ph type="title"/>
          </p:nvPr>
        </p:nvSpPr>
        <p:spPr/>
        <p:txBody>
          <a:bodyPr/>
          <a:lstStyle/>
          <a:p>
            <a:r>
              <a:rPr lang="en-NZ"/>
              <a:t>What this pack covers</a:t>
            </a:r>
          </a:p>
        </p:txBody>
      </p:sp>
      <p:sp>
        <p:nvSpPr>
          <p:cNvPr id="5" name="Slide Number Placeholder 4">
            <a:extLst>
              <a:ext uri="{FF2B5EF4-FFF2-40B4-BE49-F238E27FC236}">
                <a16:creationId xmlns:a16="http://schemas.microsoft.com/office/drawing/2014/main" id="{78F17B1E-9D96-1409-EA27-5DB439DE06EA}"/>
              </a:ext>
            </a:extLst>
          </p:cNvPr>
          <p:cNvSpPr>
            <a:spLocks noGrp="1"/>
          </p:cNvSpPr>
          <p:nvPr>
            <p:ph type="sldNum" sz="quarter" idx="12"/>
          </p:nvPr>
        </p:nvSpPr>
        <p:spPr/>
        <p:txBody>
          <a:bodyPr/>
          <a:lstStyle/>
          <a:p>
            <a:fld id="{5EA50F9E-02B1-41EA-A360-431CDE7DE4BD}" type="slidenum">
              <a:rPr lang="en-NZ" smtClean="0"/>
              <a:t>4</a:t>
            </a:fld>
            <a:endParaRPr lang="en-NZ"/>
          </a:p>
        </p:txBody>
      </p:sp>
    </p:spTree>
    <p:extLst>
      <p:ext uri="{BB962C8B-B14F-4D97-AF65-F5344CB8AC3E}">
        <p14:creationId xmlns:p14="http://schemas.microsoft.com/office/powerpoint/2010/main" val="360603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89E883-83F7-02D9-CD0F-DE82C490387D}"/>
              </a:ext>
            </a:extLst>
          </p:cNvPr>
          <p:cNvSpPr>
            <a:spLocks noGrp="1"/>
          </p:cNvSpPr>
          <p:nvPr>
            <p:ph type="title"/>
          </p:nvPr>
        </p:nvSpPr>
        <p:spPr>
          <a:xfrm>
            <a:off x="457200" y="2564904"/>
            <a:ext cx="8229600" cy="1143000"/>
          </a:xfrm>
        </p:spPr>
        <p:txBody>
          <a:bodyPr/>
          <a:lstStyle/>
          <a:p>
            <a:r>
              <a:rPr lang="en-NZ"/>
              <a:t>What competition concern might arise with 100% renewables?</a:t>
            </a:r>
          </a:p>
        </p:txBody>
      </p:sp>
      <p:sp>
        <p:nvSpPr>
          <p:cNvPr id="5" name="Slide Number Placeholder 4">
            <a:extLst>
              <a:ext uri="{FF2B5EF4-FFF2-40B4-BE49-F238E27FC236}">
                <a16:creationId xmlns:a16="http://schemas.microsoft.com/office/drawing/2014/main" id="{7EF54540-6FAD-DFE4-5BB6-B76A3E4CC564}"/>
              </a:ext>
            </a:extLst>
          </p:cNvPr>
          <p:cNvSpPr>
            <a:spLocks noGrp="1"/>
          </p:cNvSpPr>
          <p:nvPr>
            <p:ph type="sldNum" sz="quarter" idx="12"/>
          </p:nvPr>
        </p:nvSpPr>
        <p:spPr/>
        <p:txBody>
          <a:bodyPr/>
          <a:lstStyle/>
          <a:p>
            <a:fld id="{5EA50F9E-02B1-41EA-A360-431CDE7DE4BD}" type="slidenum">
              <a:rPr lang="en-NZ" smtClean="0"/>
              <a:t>5</a:t>
            </a:fld>
            <a:endParaRPr lang="en-NZ"/>
          </a:p>
        </p:txBody>
      </p:sp>
    </p:spTree>
    <p:extLst>
      <p:ext uri="{BB962C8B-B14F-4D97-AF65-F5344CB8AC3E}">
        <p14:creationId xmlns:p14="http://schemas.microsoft.com/office/powerpoint/2010/main" val="1829469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DA5656-E2F1-E89D-F93C-375B545CCB68}"/>
              </a:ext>
            </a:extLst>
          </p:cNvPr>
          <p:cNvSpPr>
            <a:spLocks noGrp="1"/>
          </p:cNvSpPr>
          <p:nvPr>
            <p:ph sz="quarter" idx="10"/>
          </p:nvPr>
        </p:nvSpPr>
        <p:spPr>
          <a:xfrm>
            <a:off x="492583" y="1186047"/>
            <a:ext cx="3118182" cy="4844473"/>
          </a:xfrm>
        </p:spPr>
        <p:txBody>
          <a:bodyPr vert="horz" lIns="91440" tIns="45720" rIns="91440" bIns="45720" rtlCol="0" anchor="t">
            <a:normAutofit lnSpcReduction="10000"/>
          </a:bodyPr>
          <a:lstStyle/>
          <a:p>
            <a:pPr marL="92075" indent="-92075">
              <a:spcBef>
                <a:spcPts val="1200"/>
              </a:spcBef>
            </a:pPr>
            <a:r>
              <a:rPr lang="en-GB"/>
              <a:t>Electricity systems need resources to provide ‘flexibility services’ – i.e. energy sources/sinks that can offset fluctuations in uncontrollable supply or demand</a:t>
            </a:r>
          </a:p>
          <a:p>
            <a:pPr marL="92075" indent="-92075">
              <a:spcBef>
                <a:spcPts val="1200"/>
              </a:spcBef>
            </a:pPr>
            <a:r>
              <a:rPr lang="en-GB"/>
              <a:t>At present, flexibility services are largely provided by thermals, controllable hydro, demand response</a:t>
            </a:r>
          </a:p>
          <a:p>
            <a:pPr marL="92075" indent="-92075">
              <a:spcBef>
                <a:spcPts val="1200"/>
              </a:spcBef>
            </a:pPr>
            <a:r>
              <a:rPr lang="en-GB"/>
              <a:t>Looking ahead:</a:t>
            </a:r>
          </a:p>
          <a:p>
            <a:pPr marL="176213" lvl="1" indent="-84138">
              <a:spcBef>
                <a:spcPts val="1200"/>
              </a:spcBef>
            </a:pPr>
            <a:r>
              <a:rPr lang="en-GB"/>
              <a:t>Batteries expected to grow in number and scale</a:t>
            </a:r>
          </a:p>
          <a:p>
            <a:pPr marL="176213" lvl="1" indent="-84138">
              <a:spcBef>
                <a:spcPts val="1200"/>
              </a:spcBef>
            </a:pPr>
            <a:r>
              <a:rPr lang="en-GB"/>
              <a:t>Fossil-fuelled plant expected to progressively retire</a:t>
            </a:r>
          </a:p>
          <a:p>
            <a:pPr marL="176213" lvl="1" indent="-84138">
              <a:spcBef>
                <a:spcPts val="1200"/>
              </a:spcBef>
            </a:pPr>
            <a:r>
              <a:rPr lang="en-GB"/>
              <a:t>Uncontrollable generation (e.g. wind and solar) expected to increase</a:t>
            </a:r>
          </a:p>
          <a:p>
            <a:pPr marL="92075" indent="-92075">
              <a:spcBef>
                <a:spcPts val="1200"/>
              </a:spcBef>
            </a:pPr>
            <a:r>
              <a:rPr lang="en-GB"/>
              <a:t>All else being equal, these factors are expected to:</a:t>
            </a:r>
          </a:p>
          <a:p>
            <a:pPr marL="176213" lvl="1" indent="-84138">
              <a:spcBef>
                <a:spcPts val="1200"/>
              </a:spcBef>
            </a:pPr>
            <a:r>
              <a:rPr lang="en-GB"/>
              <a:t>Maintain/strengthen competition for </a:t>
            </a:r>
            <a:r>
              <a:rPr lang="en-GB" b="1"/>
              <a:t>short term</a:t>
            </a:r>
            <a:r>
              <a:rPr lang="en-GB"/>
              <a:t> flexibility services (&lt; few days)</a:t>
            </a:r>
          </a:p>
          <a:p>
            <a:pPr marL="176213" lvl="1" indent="-84138">
              <a:spcBef>
                <a:spcPts val="1200"/>
              </a:spcBef>
            </a:pPr>
            <a:r>
              <a:rPr lang="en-GB"/>
              <a:t>Reduce competition for </a:t>
            </a:r>
            <a:r>
              <a:rPr lang="en-GB" b="1"/>
              <a:t>medium/longer term</a:t>
            </a:r>
            <a:r>
              <a:rPr lang="en-GB"/>
              <a:t> flexibility services (&gt; few days)</a:t>
            </a:r>
          </a:p>
          <a:p>
            <a:pPr>
              <a:spcBef>
                <a:spcPts val="1200"/>
              </a:spcBef>
              <a:spcAft>
                <a:spcPts val="600"/>
              </a:spcAft>
            </a:pPr>
            <a:endParaRPr lang="en-GB" sz="1400">
              <a:ea typeface="Calibri" panose="020F0502020204030204"/>
              <a:cs typeface="Calibri" panose="020F0502020204030204"/>
            </a:endParaRPr>
          </a:p>
        </p:txBody>
      </p:sp>
      <p:sp>
        <p:nvSpPr>
          <p:cNvPr id="3" name="Title 2">
            <a:extLst>
              <a:ext uri="{FF2B5EF4-FFF2-40B4-BE49-F238E27FC236}">
                <a16:creationId xmlns:a16="http://schemas.microsoft.com/office/drawing/2014/main" id="{67396359-ED9F-2351-3C6F-E76CB4B42239}"/>
              </a:ext>
            </a:extLst>
          </p:cNvPr>
          <p:cNvSpPr>
            <a:spLocks noGrp="1"/>
          </p:cNvSpPr>
          <p:nvPr>
            <p:ph type="title"/>
          </p:nvPr>
        </p:nvSpPr>
        <p:spPr>
          <a:xfrm>
            <a:off x="457200" y="116632"/>
            <a:ext cx="8229600" cy="1069415"/>
          </a:xfrm>
        </p:spPr>
        <p:txBody>
          <a:bodyPr>
            <a:normAutofit/>
          </a:bodyPr>
          <a:lstStyle/>
          <a:p>
            <a:r>
              <a:rPr lang="en-US" sz="4000"/>
              <a:t>Potential areas of competition concern</a:t>
            </a:r>
            <a:endParaRPr lang="en-NZ" sz="4000">
              <a:solidFill>
                <a:schemeClr val="tx1">
                  <a:lumMod val="75000"/>
                  <a:lumOff val="25000"/>
                </a:schemeClr>
              </a:solidFill>
            </a:endParaRPr>
          </a:p>
        </p:txBody>
      </p:sp>
      <p:pic>
        <p:nvPicPr>
          <p:cNvPr id="8" name="Picture 7">
            <a:extLst>
              <a:ext uri="{FF2B5EF4-FFF2-40B4-BE49-F238E27FC236}">
                <a16:creationId xmlns:a16="http://schemas.microsoft.com/office/drawing/2014/main" id="{19F3FA57-AC21-8E0B-FD21-0ACB4EE2FD20}"/>
              </a:ext>
            </a:extLst>
          </p:cNvPr>
          <p:cNvPicPr>
            <a:picLocks noChangeAspect="1"/>
          </p:cNvPicPr>
          <p:nvPr/>
        </p:nvPicPr>
        <p:blipFill>
          <a:blip r:embed="rId3"/>
          <a:stretch>
            <a:fillRect/>
          </a:stretch>
        </p:blipFill>
        <p:spPr>
          <a:xfrm>
            <a:off x="3383868" y="6150427"/>
            <a:ext cx="2376264" cy="558487"/>
          </a:xfrm>
          <a:prstGeom prst="rect">
            <a:avLst/>
          </a:prstGeom>
        </p:spPr>
      </p:pic>
      <p:sp>
        <p:nvSpPr>
          <p:cNvPr id="5" name="Slide Number Placeholder 4">
            <a:extLst>
              <a:ext uri="{FF2B5EF4-FFF2-40B4-BE49-F238E27FC236}">
                <a16:creationId xmlns:a16="http://schemas.microsoft.com/office/drawing/2014/main" id="{84F8E1C4-5F35-772B-AFF7-5E34E604DF62}"/>
              </a:ext>
            </a:extLst>
          </p:cNvPr>
          <p:cNvSpPr>
            <a:spLocks noGrp="1"/>
          </p:cNvSpPr>
          <p:nvPr>
            <p:ph type="sldNum" sz="quarter" idx="12"/>
          </p:nvPr>
        </p:nvSpPr>
        <p:spPr/>
        <p:txBody>
          <a:bodyPr/>
          <a:lstStyle/>
          <a:p>
            <a:fld id="{5EA50F9E-02B1-41EA-A360-431CDE7DE4BD}" type="slidenum">
              <a:rPr lang="en-NZ" smtClean="0"/>
              <a:t>6</a:t>
            </a:fld>
            <a:endParaRPr lang="en-NZ"/>
          </a:p>
        </p:txBody>
      </p:sp>
      <p:pic>
        <p:nvPicPr>
          <p:cNvPr id="7" name="Content Placeholder 24">
            <a:extLst>
              <a:ext uri="{FF2B5EF4-FFF2-40B4-BE49-F238E27FC236}">
                <a16:creationId xmlns:a16="http://schemas.microsoft.com/office/drawing/2014/main" id="{68B093F2-EE69-D5F1-5F98-5E9B7D445201}"/>
              </a:ext>
            </a:extLst>
          </p:cNvPr>
          <p:cNvPicPr>
            <a:picLocks noChangeAspect="1"/>
          </p:cNvPicPr>
          <p:nvPr/>
        </p:nvPicPr>
        <p:blipFill rotWithShape="1">
          <a:blip r:embed="rId4"/>
          <a:srcRect b="34576"/>
          <a:stretch/>
        </p:blipFill>
        <p:spPr>
          <a:xfrm>
            <a:off x="3609913" y="1206841"/>
            <a:ext cx="4937869" cy="4354842"/>
          </a:xfrm>
          <a:prstGeom prst="rect">
            <a:avLst/>
          </a:prstGeom>
        </p:spPr>
      </p:pic>
      <p:pic>
        <p:nvPicPr>
          <p:cNvPr id="9" name="Content Placeholder 24">
            <a:extLst>
              <a:ext uri="{FF2B5EF4-FFF2-40B4-BE49-F238E27FC236}">
                <a16:creationId xmlns:a16="http://schemas.microsoft.com/office/drawing/2014/main" id="{53380A6E-97F8-35F7-2DE5-F248ECA2AB98}"/>
              </a:ext>
            </a:extLst>
          </p:cNvPr>
          <p:cNvPicPr>
            <a:picLocks noChangeAspect="1"/>
          </p:cNvPicPr>
          <p:nvPr/>
        </p:nvPicPr>
        <p:blipFill rotWithShape="1">
          <a:blip r:embed="rId4"/>
          <a:srcRect t="96999"/>
          <a:stretch/>
        </p:blipFill>
        <p:spPr>
          <a:xfrm>
            <a:off x="3653841" y="5706773"/>
            <a:ext cx="4950607" cy="200271"/>
          </a:xfrm>
          <a:prstGeom prst="rect">
            <a:avLst/>
          </a:prstGeom>
        </p:spPr>
      </p:pic>
      <p:sp>
        <p:nvSpPr>
          <p:cNvPr id="4" name="Rectangle 3">
            <a:extLst>
              <a:ext uri="{FF2B5EF4-FFF2-40B4-BE49-F238E27FC236}">
                <a16:creationId xmlns:a16="http://schemas.microsoft.com/office/drawing/2014/main" id="{0A501C02-1214-3D88-E070-73CA31658EBB}"/>
              </a:ext>
            </a:extLst>
          </p:cNvPr>
          <p:cNvSpPr/>
          <p:nvPr/>
        </p:nvSpPr>
        <p:spPr>
          <a:xfrm>
            <a:off x="3563888" y="1146736"/>
            <a:ext cx="5122912" cy="2977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Rectangle 9">
            <a:extLst>
              <a:ext uri="{FF2B5EF4-FFF2-40B4-BE49-F238E27FC236}">
                <a16:creationId xmlns:a16="http://schemas.microsoft.com/office/drawing/2014/main" id="{6EAF7D91-6BB9-3FDE-CEE0-E3D00DBFF386}"/>
              </a:ext>
            </a:extLst>
          </p:cNvPr>
          <p:cNvSpPr/>
          <p:nvPr/>
        </p:nvSpPr>
        <p:spPr>
          <a:xfrm>
            <a:off x="3567688" y="5877376"/>
            <a:ext cx="5122912" cy="153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a:extLst>
              <a:ext uri="{FF2B5EF4-FFF2-40B4-BE49-F238E27FC236}">
                <a16:creationId xmlns:a16="http://schemas.microsoft.com/office/drawing/2014/main" id="{C1C7D689-1EB3-31F8-4077-3719EEAD4E94}"/>
              </a:ext>
            </a:extLst>
          </p:cNvPr>
          <p:cNvSpPr/>
          <p:nvPr/>
        </p:nvSpPr>
        <p:spPr>
          <a:xfrm>
            <a:off x="3347864" y="3428999"/>
            <a:ext cx="5256584" cy="153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Rectangle 11">
            <a:extLst>
              <a:ext uri="{FF2B5EF4-FFF2-40B4-BE49-F238E27FC236}">
                <a16:creationId xmlns:a16="http://schemas.microsoft.com/office/drawing/2014/main" id="{121A430F-913C-941A-A737-44422AD8D25B}"/>
              </a:ext>
            </a:extLst>
          </p:cNvPr>
          <p:cNvSpPr/>
          <p:nvPr/>
        </p:nvSpPr>
        <p:spPr>
          <a:xfrm>
            <a:off x="3455876" y="1430234"/>
            <a:ext cx="324036" cy="44768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 name="Rectangle 12">
            <a:extLst>
              <a:ext uri="{FF2B5EF4-FFF2-40B4-BE49-F238E27FC236}">
                <a16:creationId xmlns:a16="http://schemas.microsoft.com/office/drawing/2014/main" id="{A1C2FEAD-553B-E82F-DBA2-45F9FBA44ABB}"/>
              </a:ext>
            </a:extLst>
          </p:cNvPr>
          <p:cNvSpPr/>
          <p:nvPr/>
        </p:nvSpPr>
        <p:spPr>
          <a:xfrm>
            <a:off x="8323488" y="1343738"/>
            <a:ext cx="324036" cy="44768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128364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89E883-83F7-02D9-CD0F-DE82C490387D}"/>
              </a:ext>
            </a:extLst>
          </p:cNvPr>
          <p:cNvSpPr>
            <a:spLocks noGrp="1"/>
          </p:cNvSpPr>
          <p:nvPr>
            <p:ph type="title"/>
          </p:nvPr>
        </p:nvSpPr>
        <p:spPr>
          <a:xfrm>
            <a:off x="457200" y="2564904"/>
            <a:ext cx="8229600" cy="1143000"/>
          </a:xfrm>
        </p:spPr>
        <p:txBody>
          <a:bodyPr>
            <a:normAutofit/>
          </a:bodyPr>
          <a:lstStyle/>
          <a:p>
            <a:r>
              <a:rPr lang="en-NZ"/>
              <a:t>Approach used to gauge significance of potential concerns</a:t>
            </a:r>
          </a:p>
        </p:txBody>
      </p:sp>
      <p:sp>
        <p:nvSpPr>
          <p:cNvPr id="5" name="Slide Number Placeholder 4">
            <a:extLst>
              <a:ext uri="{FF2B5EF4-FFF2-40B4-BE49-F238E27FC236}">
                <a16:creationId xmlns:a16="http://schemas.microsoft.com/office/drawing/2014/main" id="{7EF54540-6FAD-DFE4-5BB6-B76A3E4CC564}"/>
              </a:ext>
            </a:extLst>
          </p:cNvPr>
          <p:cNvSpPr>
            <a:spLocks noGrp="1"/>
          </p:cNvSpPr>
          <p:nvPr>
            <p:ph type="sldNum" sz="quarter" idx="12"/>
          </p:nvPr>
        </p:nvSpPr>
        <p:spPr/>
        <p:txBody>
          <a:bodyPr/>
          <a:lstStyle/>
          <a:p>
            <a:fld id="{5EA50F9E-02B1-41EA-A360-431CDE7DE4BD}" type="slidenum">
              <a:rPr lang="en-NZ" smtClean="0"/>
              <a:t>7</a:t>
            </a:fld>
            <a:endParaRPr lang="en-NZ"/>
          </a:p>
        </p:txBody>
      </p:sp>
    </p:spTree>
    <p:extLst>
      <p:ext uri="{BB962C8B-B14F-4D97-AF65-F5344CB8AC3E}">
        <p14:creationId xmlns:p14="http://schemas.microsoft.com/office/powerpoint/2010/main" val="65458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680E4-09F2-AC59-94BF-35042BE59546}"/>
              </a:ext>
            </a:extLst>
          </p:cNvPr>
          <p:cNvSpPr>
            <a:spLocks noGrp="1"/>
          </p:cNvSpPr>
          <p:nvPr>
            <p:ph sz="quarter" idx="10"/>
          </p:nvPr>
        </p:nvSpPr>
        <p:spPr>
          <a:xfrm>
            <a:off x="457200" y="1394564"/>
            <a:ext cx="8229600" cy="4635896"/>
          </a:xfrm>
        </p:spPr>
        <p:txBody>
          <a:bodyPr>
            <a:normAutofit fontScale="92500" lnSpcReduction="10000"/>
          </a:bodyPr>
          <a:lstStyle/>
          <a:p>
            <a:r>
              <a:rPr lang="en-NZ" sz="1800" dirty="0"/>
              <a:t>Engaged with Prof George Yarrow and Dr Chris Decker (UK-based competition experts) to discuss competition issues that might arise under 100%RE</a:t>
            </a:r>
          </a:p>
          <a:p>
            <a:r>
              <a:rPr lang="en-NZ" sz="1800" dirty="0"/>
              <a:t>Engaged with AEMC to obtain Australian perspective on competition issues in NEM as thermals wind down</a:t>
            </a:r>
          </a:p>
          <a:p>
            <a:r>
              <a:rPr lang="en-NZ" sz="1800" dirty="0"/>
              <a:t>Key points to emerge from discussions:</a:t>
            </a:r>
          </a:p>
          <a:p>
            <a:pPr lvl="1"/>
            <a:r>
              <a:rPr lang="en-NZ" sz="1600" dirty="0"/>
              <a:t>Analysis of competition for flexible resources is complex – but the ‘shape’ of spot prices is likely to be a key issue</a:t>
            </a:r>
          </a:p>
          <a:p>
            <a:pPr lvl="1"/>
            <a:r>
              <a:rPr lang="en-NZ" sz="1600" dirty="0"/>
              <a:t>Competition in contracts and new investment markets may be impeded if some participant(s) can exercise market power to substantially alter shape of spot prices – i.e. increase the ‘volatility of volatility’</a:t>
            </a:r>
          </a:p>
          <a:p>
            <a:pPr lvl="1"/>
            <a:r>
              <a:rPr lang="en-NZ" sz="1600" dirty="0"/>
              <a:t>This type of issue was a concern in UK in early 1990s when two large players were regarded as having significant market power</a:t>
            </a:r>
          </a:p>
          <a:p>
            <a:pPr lvl="1"/>
            <a:r>
              <a:rPr lang="en-NZ" sz="1600" dirty="0"/>
              <a:t>Market power can be regarded as significant if the economic cost of the harm exceeds economic cost of the remedy</a:t>
            </a:r>
          </a:p>
          <a:p>
            <a:pPr lvl="1"/>
            <a:r>
              <a:rPr lang="en-NZ" sz="1600" dirty="0"/>
              <a:t>Electricity markets are unusual – a lot of harm can be done in a short period</a:t>
            </a:r>
          </a:p>
          <a:p>
            <a:pPr lvl="1"/>
            <a:r>
              <a:rPr lang="en-NZ" sz="1600" dirty="0"/>
              <a:t>Key issues to consider are whether participants will have means and incentive to exercise market power – and how this changes relative to historical position</a:t>
            </a:r>
          </a:p>
          <a:p>
            <a:pPr lvl="1"/>
            <a:r>
              <a:rPr lang="en-NZ" sz="1600" dirty="0"/>
              <a:t>Potential solutions to competition problems typically fall into a 2x2 matrix –solutions can be structural or conduct-based, and can be applied ex ante or ex post</a:t>
            </a:r>
          </a:p>
          <a:p>
            <a:pPr lvl="1"/>
            <a:endParaRPr lang="en-NZ" sz="1600" dirty="0"/>
          </a:p>
          <a:p>
            <a:pPr lvl="1"/>
            <a:endParaRPr lang="en-NZ" sz="1600" b="1" dirty="0"/>
          </a:p>
        </p:txBody>
      </p:sp>
      <p:sp>
        <p:nvSpPr>
          <p:cNvPr id="3" name="Title 2">
            <a:extLst>
              <a:ext uri="{FF2B5EF4-FFF2-40B4-BE49-F238E27FC236}">
                <a16:creationId xmlns:a16="http://schemas.microsoft.com/office/drawing/2014/main" id="{ECFE17DD-26BE-10A1-891F-CD595272C7C7}"/>
              </a:ext>
            </a:extLst>
          </p:cNvPr>
          <p:cNvSpPr>
            <a:spLocks noGrp="1"/>
          </p:cNvSpPr>
          <p:nvPr>
            <p:ph type="title"/>
          </p:nvPr>
        </p:nvSpPr>
        <p:spPr/>
        <p:txBody>
          <a:bodyPr/>
          <a:lstStyle/>
          <a:p>
            <a:r>
              <a:rPr lang="en-NZ"/>
              <a:t>Analytical framework</a:t>
            </a:r>
          </a:p>
        </p:txBody>
      </p:sp>
      <p:sp>
        <p:nvSpPr>
          <p:cNvPr id="5" name="Slide Number Placeholder 4">
            <a:extLst>
              <a:ext uri="{FF2B5EF4-FFF2-40B4-BE49-F238E27FC236}">
                <a16:creationId xmlns:a16="http://schemas.microsoft.com/office/drawing/2014/main" id="{78F17B1E-9D96-1409-EA27-5DB439DE06EA}"/>
              </a:ext>
            </a:extLst>
          </p:cNvPr>
          <p:cNvSpPr>
            <a:spLocks noGrp="1"/>
          </p:cNvSpPr>
          <p:nvPr>
            <p:ph type="sldNum" sz="quarter" idx="12"/>
          </p:nvPr>
        </p:nvSpPr>
        <p:spPr/>
        <p:txBody>
          <a:bodyPr/>
          <a:lstStyle/>
          <a:p>
            <a:fld id="{5EA50F9E-02B1-41EA-A360-431CDE7DE4BD}" type="slidenum">
              <a:rPr lang="en-NZ" smtClean="0"/>
              <a:t>8</a:t>
            </a:fld>
            <a:endParaRPr lang="en-NZ"/>
          </a:p>
        </p:txBody>
      </p:sp>
    </p:spTree>
    <p:extLst>
      <p:ext uri="{BB962C8B-B14F-4D97-AF65-F5344CB8AC3E}">
        <p14:creationId xmlns:p14="http://schemas.microsoft.com/office/powerpoint/2010/main" val="3493951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680E4-09F2-AC59-94BF-35042BE59546}"/>
              </a:ext>
            </a:extLst>
          </p:cNvPr>
          <p:cNvSpPr>
            <a:spLocks noGrp="1"/>
          </p:cNvSpPr>
          <p:nvPr>
            <p:ph sz="quarter" idx="10"/>
          </p:nvPr>
        </p:nvSpPr>
        <p:spPr>
          <a:xfrm>
            <a:off x="457201" y="1439694"/>
            <a:ext cx="8229600" cy="4869626"/>
          </a:xfrm>
        </p:spPr>
        <p:txBody>
          <a:bodyPr>
            <a:normAutofit fontScale="92500" lnSpcReduction="20000"/>
          </a:bodyPr>
          <a:lstStyle/>
          <a:p>
            <a:r>
              <a:rPr lang="en-NZ" sz="1800" b="1" dirty="0"/>
              <a:t>Quantitative – </a:t>
            </a:r>
            <a:r>
              <a:rPr lang="en-NZ" sz="1800" dirty="0"/>
              <a:t>primary tool is model that was used for Issues Paper. This model has:</a:t>
            </a:r>
          </a:p>
          <a:p>
            <a:pPr lvl="1"/>
            <a:r>
              <a:rPr lang="en-NZ" sz="1600" dirty="0"/>
              <a:t>Key inputs – projected demand, supply options (gen and batteries) and costs, various offer strategies for </a:t>
            </a:r>
            <a:r>
              <a:rPr lang="en-NZ" sz="1600" dirty="0" err="1"/>
              <a:t>hydros</a:t>
            </a:r>
            <a:r>
              <a:rPr lang="en-NZ" sz="1600" dirty="0"/>
              <a:t> (water values), system investment states (balanced, long, short generation), demand response etc.</a:t>
            </a:r>
          </a:p>
          <a:p>
            <a:pPr lvl="1"/>
            <a:r>
              <a:rPr lang="en-NZ" sz="1600" dirty="0"/>
              <a:t>Key outputs - hourly data on prices, demand, generation for 86 ‘weather years’ for a given set of input assumptions</a:t>
            </a:r>
          </a:p>
          <a:p>
            <a:r>
              <a:rPr lang="en-NZ" sz="1800" b="1" dirty="0"/>
              <a:t>Participants </a:t>
            </a:r>
            <a:r>
              <a:rPr lang="en-NZ" sz="1800" dirty="0"/>
              <a:t>– modelling makes assumptions about future make-up of participants’ generation portfolios, focussing on those participants with sizeable flexible hydro bases. We use company names to identify these parties, but important to emphasise the modelled portfolios reflect assumptions about their resource bases in 2035.  </a:t>
            </a:r>
            <a:r>
              <a:rPr lang="en-NZ" sz="1800" i="1" dirty="0"/>
              <a:t>Actual plans/outcomes for these companies may differ from assumed portfolios</a:t>
            </a:r>
            <a:r>
              <a:rPr lang="en-NZ" sz="1800" dirty="0"/>
              <a:t>.</a:t>
            </a:r>
          </a:p>
          <a:p>
            <a:r>
              <a:rPr lang="en-NZ" sz="1800" b="1" dirty="0"/>
              <a:t>Period of interest </a:t>
            </a:r>
            <a:r>
              <a:rPr lang="en-NZ" sz="1800" dirty="0"/>
              <a:t>– model can examine the 2035 and 2050 reference years. We focus on 2035 for competition work as 2050 is much further into the future. Note that “2035 model year” assumes retirement of Tiwai smelter so its system condition may arise before 2035 if Tiwai remains as a large inflexible demand.</a:t>
            </a:r>
          </a:p>
          <a:p>
            <a:r>
              <a:rPr lang="en-NZ" sz="1800" b="1" dirty="0"/>
              <a:t>System resources</a:t>
            </a:r>
            <a:r>
              <a:rPr lang="en-NZ" sz="1800" dirty="0"/>
              <a:t> - scenarios assume 100% renewable generation unless otherwise stated.</a:t>
            </a:r>
          </a:p>
          <a:p>
            <a:r>
              <a:rPr lang="en-NZ" sz="1800" b="1" dirty="0"/>
              <a:t>General caveat </a:t>
            </a:r>
            <a:r>
              <a:rPr lang="en-NZ" sz="1800" dirty="0"/>
              <a:t>– modelling is used to assess broad likelihood and scale of potential issues using historical position as a comparative reference. Difficult to make definitive determinations, given uncertainties when looking into the future and level of precision available in modelling.</a:t>
            </a:r>
          </a:p>
          <a:p>
            <a:pPr marL="342900" indent="-342900">
              <a:buFont typeface="+mj-lt"/>
              <a:buAutoNum type="arabicPeriod"/>
            </a:pPr>
            <a:endParaRPr lang="en-NZ" sz="1800" dirty="0"/>
          </a:p>
        </p:txBody>
      </p:sp>
      <p:sp>
        <p:nvSpPr>
          <p:cNvPr id="3" name="Title 2">
            <a:extLst>
              <a:ext uri="{FF2B5EF4-FFF2-40B4-BE49-F238E27FC236}">
                <a16:creationId xmlns:a16="http://schemas.microsoft.com/office/drawing/2014/main" id="{ECFE17DD-26BE-10A1-891F-CD595272C7C7}"/>
              </a:ext>
            </a:extLst>
          </p:cNvPr>
          <p:cNvSpPr>
            <a:spLocks noGrp="1"/>
          </p:cNvSpPr>
          <p:nvPr>
            <p:ph type="title"/>
          </p:nvPr>
        </p:nvSpPr>
        <p:spPr/>
        <p:txBody>
          <a:bodyPr/>
          <a:lstStyle/>
          <a:p>
            <a:r>
              <a:rPr lang="en-NZ"/>
              <a:t>Analytical tools</a:t>
            </a:r>
          </a:p>
        </p:txBody>
      </p:sp>
      <p:sp>
        <p:nvSpPr>
          <p:cNvPr id="5" name="Slide Number Placeholder 4">
            <a:extLst>
              <a:ext uri="{FF2B5EF4-FFF2-40B4-BE49-F238E27FC236}">
                <a16:creationId xmlns:a16="http://schemas.microsoft.com/office/drawing/2014/main" id="{78F17B1E-9D96-1409-EA27-5DB439DE06EA}"/>
              </a:ext>
            </a:extLst>
          </p:cNvPr>
          <p:cNvSpPr>
            <a:spLocks noGrp="1"/>
          </p:cNvSpPr>
          <p:nvPr>
            <p:ph type="sldNum" sz="quarter" idx="12"/>
          </p:nvPr>
        </p:nvSpPr>
        <p:spPr/>
        <p:txBody>
          <a:bodyPr/>
          <a:lstStyle/>
          <a:p>
            <a:fld id="{5EA50F9E-02B1-41EA-A360-431CDE7DE4BD}" type="slidenum">
              <a:rPr lang="en-NZ" smtClean="0"/>
              <a:t>9</a:t>
            </a:fld>
            <a:endParaRPr lang="en-NZ"/>
          </a:p>
        </p:txBody>
      </p:sp>
    </p:spTree>
    <p:extLst>
      <p:ext uri="{BB962C8B-B14F-4D97-AF65-F5344CB8AC3E}">
        <p14:creationId xmlns:p14="http://schemas.microsoft.com/office/powerpoint/2010/main" val="15613181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5F14B34D1FFF4AB6A673DE4D6760F1" ma:contentTypeVersion="17" ma:contentTypeDescription="Create a new document." ma:contentTypeScope="" ma:versionID="51e6dac4f3928d10be25429a6ec7cdc9">
  <xsd:schema xmlns:xsd="http://www.w3.org/2001/XMLSchema" xmlns:xs="http://www.w3.org/2001/XMLSchema" xmlns:p="http://schemas.microsoft.com/office/2006/metadata/properties" xmlns:ns2="1829d476-b866-4d24-84e3-40fac3c4f492" xmlns:ns3="3a0714d0-c2b3-4a3d-b17f-2eb52ebf2ec6" targetNamespace="http://schemas.microsoft.com/office/2006/metadata/properties" ma:root="true" ma:fieldsID="410e64bca9e6ae866e1a040e8ff33a6c" ns2:_="" ns3:_="">
    <xsd:import namespace="1829d476-b866-4d24-84e3-40fac3c4f492"/>
    <xsd:import namespace="3a0714d0-c2b3-4a3d-b17f-2eb52ebf2ec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29d476-b866-4d24-84e3-40fac3c4f4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66e212b-3203-4bda-a650-092368be722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a0714d0-c2b3-4a3d-b17f-2eb52ebf2ec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9482542-2f96-4cc2-b7cb-077417e63f9a}" ma:internalName="TaxCatchAll" ma:showField="CatchAllData" ma:web="3a0714d0-c2b3-4a3d-b17f-2eb52ebf2e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3a0714d0-c2b3-4a3d-b17f-2eb52ebf2ec6">
      <UserInfo>
        <DisplayName>David Hunt</DisplayName>
        <AccountId>18</AccountId>
        <AccountType/>
      </UserInfo>
    </SharedWithUsers>
    <lcf76f155ced4ddcb4097134ff3c332f xmlns="1829d476-b866-4d24-84e3-40fac3c4f492">
      <Terms xmlns="http://schemas.microsoft.com/office/infopath/2007/PartnerControls"/>
    </lcf76f155ced4ddcb4097134ff3c332f>
    <TaxCatchAll xmlns="3a0714d0-c2b3-4a3d-b17f-2eb52ebf2ec6" xsi:nil="true"/>
  </documentManagement>
</p:properties>
</file>

<file path=customXml/itemProps1.xml><?xml version="1.0" encoding="utf-8"?>
<ds:datastoreItem xmlns:ds="http://schemas.openxmlformats.org/officeDocument/2006/customXml" ds:itemID="{3B2F6130-9D96-42B6-988B-3F253C44D12F}">
  <ds:schemaRefs>
    <ds:schemaRef ds:uri="http://schemas.microsoft.com/sharepoint/v3/contenttype/forms"/>
  </ds:schemaRefs>
</ds:datastoreItem>
</file>

<file path=customXml/itemProps2.xml><?xml version="1.0" encoding="utf-8"?>
<ds:datastoreItem xmlns:ds="http://schemas.openxmlformats.org/officeDocument/2006/customXml" ds:itemID="{652D5527-1630-4A68-93DC-F89D7E69E266}">
  <ds:schemaRefs>
    <ds:schemaRef ds:uri="1829d476-b866-4d24-84e3-40fac3c4f492"/>
    <ds:schemaRef ds:uri="3a0714d0-c2b3-4a3d-b17f-2eb52ebf2ec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25611E8-B8BC-4337-AEFC-70D1E28FC3DD}">
  <ds:schemaRefs>
    <ds:schemaRef ds:uri="1829d476-b866-4d24-84e3-40fac3c4f492"/>
    <ds:schemaRef ds:uri="http://purl.org/dc/elements/1.1/"/>
    <ds:schemaRef ds:uri="http://schemas.openxmlformats.org/package/2006/metadata/core-properties"/>
    <ds:schemaRef ds:uri="http://www.w3.org/XML/1998/namespace"/>
    <ds:schemaRef ds:uri="http://purl.org/dc/terms/"/>
    <ds:schemaRef ds:uri="http://schemas.microsoft.com/office/infopath/2007/PartnerControls"/>
    <ds:schemaRef ds:uri="http://schemas.microsoft.com/office/2006/documentManagement/types"/>
    <ds:schemaRef ds:uri="3a0714d0-c2b3-4a3d-b17f-2eb52ebf2ec6"/>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Advisory Group Presentation</Template>
  <TotalTime>373</TotalTime>
  <Words>6619</Words>
  <Application>Microsoft Office PowerPoint</Application>
  <PresentationFormat>On-screen Show (4:3)</PresentationFormat>
  <Paragraphs>549</Paragraphs>
  <Slides>30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Custom Design</vt:lpstr>
      <vt:lpstr>PowerPoint Presentation</vt:lpstr>
      <vt:lpstr>Executive summary</vt:lpstr>
      <vt:lpstr>Executive summary (cont’d)</vt:lpstr>
      <vt:lpstr>What this pack covers</vt:lpstr>
      <vt:lpstr>What competition concern might arise with 100% renewables?</vt:lpstr>
      <vt:lpstr>Potential areas of competition concern</vt:lpstr>
      <vt:lpstr>Approach used to gauge significance of potential concerns</vt:lpstr>
      <vt:lpstr>Analytical framework</vt:lpstr>
      <vt:lpstr>Analytical tools</vt:lpstr>
      <vt:lpstr>Assumed portfolios in 2035</vt:lpstr>
      <vt:lpstr>Core competition question</vt:lpstr>
      <vt:lpstr>Proposition 1 – Would some generators have greater scope to raise volatility of volatility under 100%RE?</vt:lpstr>
      <vt:lpstr>Proposition 1 – Would some generators have greater scope to raise volatility of volatility under 100%RE?</vt:lpstr>
      <vt:lpstr>Proposition 1 – Would some generators have greater scope to raise volatility of volatility under 100%RE?</vt:lpstr>
      <vt:lpstr>Proposition 2 – Would generators with significant flexibility face much direct cost/disruption from raising volatility of volatility?</vt:lpstr>
      <vt:lpstr>Proposition 2 – Would generators with significant flexibility face much direct cost/disruption from raising volatility of volatility?</vt:lpstr>
      <vt:lpstr>Proposition 3 – Would potential new entrant intermittent generators be deterred if there is significant volatility of volatility?</vt:lpstr>
      <vt:lpstr>PowerPoint Presentation</vt:lpstr>
      <vt:lpstr>Proposition 3 – Would potential new entrant intermittent generators be deterred if there is significant volatility of volatility?</vt:lpstr>
      <vt:lpstr>Proposition 4 – Would generators with significant flexible resources face likely material gain if new entry is deterred?</vt:lpstr>
      <vt:lpstr>Proposition 4 – Would generators with significant flexibility face likely material gain if new entry is deterred</vt:lpstr>
      <vt:lpstr>What are the options to address potential concerns?</vt:lpstr>
      <vt:lpstr>High level options</vt:lpstr>
      <vt:lpstr>High-level conduct options</vt:lpstr>
      <vt:lpstr>How risk/rewards change for solar and wind if they can purchase cap contracts (less bang-bang and base PDC scenarios)</vt:lpstr>
      <vt:lpstr>How risk/rewards change for solar and wind if they can purchase cap contracts (base and more bang-bang PDC scenarios)</vt:lpstr>
      <vt:lpstr>How risk/rewards change for participants depending on availability of caps at different prices</vt:lpstr>
      <vt:lpstr>High-level conduct options (cont’d)</vt:lpstr>
      <vt:lpstr>High-level structural options</vt:lpstr>
      <vt:lpstr>Overall assessment of options</vt:lpstr>
    </vt:vector>
  </TitlesOfParts>
  <Company>Electricity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Hopper</dc:creator>
  <cp:lastModifiedBy>David Hunt</cp:lastModifiedBy>
  <cp:revision>7</cp:revision>
  <cp:lastPrinted>2022-08-18T20:51:39Z</cp:lastPrinted>
  <dcterms:created xsi:type="dcterms:W3CDTF">2020-05-11T23:10:51Z</dcterms:created>
  <dcterms:modified xsi:type="dcterms:W3CDTF">2022-12-04T19:16:20Z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0x010100F95F14B34D1FFF4AB6A673DE4D6760F1</vt:lpwstr>
  </property>
  <property fmtid="{D5CDD505-2E9C-101B-9397-08002B2CF9AE}" pid="3" name="MediaServiceImageTags">
    <vt:lpwstr/>
  </property>
</Properties>
</file>