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slideLayouts/slideLayout9.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2" r:id="rId2"/>
    <p:sldMasterId id="2147483673" r:id="rId3"/>
    <p:sldMasterId id="2147483670" r:id="rId4"/>
  </p:sldMasterIdLst>
  <p:notesMasterIdLst>
    <p:notesMasterId r:id="rId55"/>
  </p:notesMasterIdLst>
  <p:sldIdLst>
    <p:sldId id="11141" r:id="rId5"/>
    <p:sldId id="11142" r:id="rId6"/>
    <p:sldId id="11143" r:id="rId7"/>
    <p:sldId id="11210" r:id="rId8"/>
    <p:sldId id="11213" r:id="rId9"/>
    <p:sldId id="11145" r:id="rId10"/>
    <p:sldId id="11146" r:id="rId11"/>
    <p:sldId id="11147" r:id="rId12"/>
    <p:sldId id="11148" r:id="rId13"/>
    <p:sldId id="11149" r:id="rId14"/>
    <p:sldId id="11169" r:id="rId15"/>
    <p:sldId id="11170" r:id="rId16"/>
    <p:sldId id="11171" r:id="rId17"/>
    <p:sldId id="11172" r:id="rId18"/>
    <p:sldId id="11188" r:id="rId19"/>
    <p:sldId id="11189" r:id="rId20"/>
    <p:sldId id="11190" r:id="rId21"/>
    <p:sldId id="11191" r:id="rId22"/>
    <p:sldId id="11192" r:id="rId23"/>
    <p:sldId id="11178" r:id="rId24"/>
    <p:sldId id="11150" r:id="rId25"/>
    <p:sldId id="11151" r:id="rId26"/>
    <p:sldId id="11152" r:id="rId27"/>
    <p:sldId id="11193" r:id="rId28"/>
    <p:sldId id="11154" r:id="rId29"/>
    <p:sldId id="11194" r:id="rId30"/>
    <p:sldId id="11195" r:id="rId31"/>
    <p:sldId id="11196" r:id="rId32"/>
    <p:sldId id="11158" r:id="rId33"/>
    <p:sldId id="11159" r:id="rId34"/>
    <p:sldId id="11197" r:id="rId35"/>
    <p:sldId id="11161" r:id="rId36"/>
    <p:sldId id="11199" r:id="rId37"/>
    <p:sldId id="11200" r:id="rId38"/>
    <p:sldId id="11201" r:id="rId39"/>
    <p:sldId id="11202" r:id="rId40"/>
    <p:sldId id="11203" r:id="rId41"/>
    <p:sldId id="11204" r:id="rId42"/>
    <p:sldId id="11179" r:id="rId43"/>
    <p:sldId id="11180" r:id="rId44"/>
    <p:sldId id="11181" r:id="rId45"/>
    <p:sldId id="11205" r:id="rId46"/>
    <p:sldId id="11206" r:id="rId47"/>
    <p:sldId id="11207" r:id="rId48"/>
    <p:sldId id="11208" r:id="rId49"/>
    <p:sldId id="11209" r:id="rId50"/>
    <p:sldId id="11187" r:id="rId51"/>
    <p:sldId id="11133" r:id="rId52"/>
    <p:sldId id="11214" r:id="rId53"/>
    <p:sldId id="10987"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D320A-5D68-BE92-451B-8E397C100818}" name="Kajal Lallu" initials="KL" userId="S::Kajal.Lallu@ea.govt.nz::0f1cac06-01ac-4157-af55-79270d3918d0" providerId="AD"/>
  <p188:author id="{FC29DE4A-074A-68A1-284D-DF93CC16A126}" name="Clare" initials="C" userId="7fd19786a30184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744"/>
    <a:srgbClr val="557CC1"/>
    <a:srgbClr val="63B145"/>
    <a:srgbClr val="520000"/>
    <a:srgbClr val="FFBB2C"/>
    <a:srgbClr val="6FC9F3"/>
    <a:srgbClr val="F2F2F2"/>
    <a:srgbClr val="88514F"/>
    <a:srgbClr val="885250"/>
    <a:srgbClr val="E8E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0" autoAdjust="0"/>
    <p:restoredTop sz="93792" autoAdjust="0"/>
  </p:normalViewPr>
  <p:slideViewPr>
    <p:cSldViewPr snapToGrid="0">
      <p:cViewPr>
        <p:scale>
          <a:sx n="82" d="100"/>
          <a:sy n="82" d="100"/>
        </p:scale>
        <p:origin x="510" y="5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257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025A-8587-A740-A5ED-B964E062E6F2}"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13F9A-59E0-E549-85BA-A7CA4A4695DA}" type="slidenum">
              <a:rPr lang="en-US" smtClean="0"/>
              <a:t>‹#›</a:t>
            </a:fld>
            <a:endParaRPr lang="en-US"/>
          </a:p>
        </p:txBody>
      </p:sp>
    </p:spTree>
    <p:extLst>
      <p:ext uri="{BB962C8B-B14F-4D97-AF65-F5344CB8AC3E}">
        <p14:creationId xmlns:p14="http://schemas.microsoft.com/office/powerpoint/2010/main" val="111430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7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16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80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82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92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26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86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F208767C-3012-4CF1-9ABE-709A86055844}"/>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3">
            <a:extLst>
              <a:ext uri="{FF2B5EF4-FFF2-40B4-BE49-F238E27FC236}">
                <a16:creationId xmlns:a16="http://schemas.microsoft.com/office/drawing/2014/main" id="{DEEB8B2A-FA68-47BD-9005-8874ECEF61B8}"/>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39764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35248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F208767C-3012-4CF1-9ABE-709A86055844}"/>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3">
            <a:extLst>
              <a:ext uri="{FF2B5EF4-FFF2-40B4-BE49-F238E27FC236}">
                <a16:creationId xmlns:a16="http://schemas.microsoft.com/office/drawing/2014/main" id="{1845491D-5290-5F02-06A2-C88630B7EE0A}"/>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7950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509610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Text Placeholder 23">
            <a:extLst>
              <a:ext uri="{FF2B5EF4-FFF2-40B4-BE49-F238E27FC236}">
                <a16:creationId xmlns:a16="http://schemas.microsoft.com/office/drawing/2014/main" id="{87171A70-69D7-BE52-C8E4-429DD9AF0E49}"/>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418028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509610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23">
            <a:extLst>
              <a:ext uri="{FF2B5EF4-FFF2-40B4-BE49-F238E27FC236}">
                <a16:creationId xmlns:a16="http://schemas.microsoft.com/office/drawing/2014/main" id="{0C8C5705-8014-6F7F-F7B2-EBD35EF52C06}"/>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32672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420071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Text Placeholder 23">
            <a:extLst>
              <a:ext uri="{FF2B5EF4-FFF2-40B4-BE49-F238E27FC236}">
                <a16:creationId xmlns:a16="http://schemas.microsoft.com/office/drawing/2014/main" id="{84F8AA32-ABA0-12C5-F69C-3946DEEBA7B2}"/>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32617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1726504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5" name="Text Placeholder 23">
            <a:extLst>
              <a:ext uri="{FF2B5EF4-FFF2-40B4-BE49-F238E27FC236}">
                <a16:creationId xmlns:a16="http://schemas.microsoft.com/office/drawing/2014/main" id="{5F1E7919-1664-5B82-4B84-2F840C63447B}"/>
              </a:ext>
            </a:extLst>
          </p:cNvPr>
          <p:cNvSpPr>
            <a:spLocks noGrp="1"/>
          </p:cNvSpPr>
          <p:nvPr>
            <p:ph type="body" sz="quarter" idx="15"/>
          </p:nvPr>
        </p:nvSpPr>
        <p:spPr>
          <a:xfrm>
            <a:off x="4715154" y="6390000"/>
            <a:ext cx="6315398" cy="238125"/>
          </a:xfrm>
        </p:spPr>
        <p:txBody>
          <a:bodyPr anchor="ctr"/>
          <a:lstStyle>
            <a:lvl1pPr>
              <a:lnSpc>
                <a:spcPct val="80000"/>
              </a:lnSpc>
              <a:spcBef>
                <a:spcPts val="0"/>
              </a:spcBef>
              <a:defRPr sz="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7621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5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4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0831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image" Target="../media/image5.svg"/><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hyperlink" Target="http://colmarbrunton.co.nz/images/dims/Colmar_Brunton_Terms_&amp;_Conditions_2015.pdf" TargetMode="External"/><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3.svg"/><Relationship Id="rId2" Type="http://schemas.openxmlformats.org/officeDocument/2006/relationships/theme" Target="../theme/theme4.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 Id="rId9"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575A42-CCA5-4E01-93ED-0E22075E1F1F}"/>
              </a:ext>
            </a:extLst>
          </p:cNvPr>
          <p:cNvGraphicFramePr>
            <a:graphicFrameLocks noChangeAspect="1"/>
          </p:cNvGraphicFramePr>
          <p:nvPr userDrawn="1">
            <p:custDataLst>
              <p:tags r:id="rId8"/>
            </p:custDataLst>
            <p:extLst>
              <p:ext uri="{D42A27DB-BD31-4B8C-83A1-F6EECF244321}">
                <p14:modId xmlns:p14="http://schemas.microsoft.com/office/powerpoint/2010/main" val="88955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83" imgH="384" progId="TCLayout.ActiveDocument.1">
                  <p:embed/>
                </p:oleObj>
              </mc:Choice>
              <mc:Fallback>
                <p:oleObj name="think-cell Slide" r:id="rId10" imgW="383" imgH="384" progId="TCLayout.ActiveDocument.1">
                  <p:embed/>
                  <p:pic>
                    <p:nvPicPr>
                      <p:cNvPr id="7" name="Object 6" hidden="1">
                        <a:extLst>
                          <a:ext uri="{FF2B5EF4-FFF2-40B4-BE49-F238E27FC236}">
                            <a16:creationId xmlns:a16="http://schemas.microsoft.com/office/drawing/2014/main" id="{BD575A42-CCA5-4E01-93ED-0E22075E1F1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40" name="Graphic 39">
            <a:extLst>
              <a:ext uri="{FF2B5EF4-FFF2-40B4-BE49-F238E27FC236}">
                <a16:creationId xmlns:a16="http://schemas.microsoft.com/office/drawing/2014/main" id="{10EF1349-305E-4E96-9798-08C4F2C369FF}"/>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81265" y="6387324"/>
            <a:ext cx="2113425" cy="207464"/>
          </a:xfrm>
          <a:prstGeom prst="rect">
            <a:avLst/>
          </a:prstGeom>
        </p:spPr>
      </p:pic>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1479193" y="6390000"/>
            <a:ext cx="347681" cy="19566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089837" y="-79710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9"/>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7864D97-3F46-B565-5249-3F99E20B73A4}"/>
              </a:ext>
            </a:extLst>
          </p:cNvPr>
          <p:cNvCxnSpPr>
            <a:cxnSpLocks/>
          </p:cNvCxnSpPr>
          <p:nvPr userDrawn="1"/>
        </p:nvCxnSpPr>
        <p:spPr>
          <a:xfrm>
            <a:off x="2735379" y="6300596"/>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EABD5F1-D57F-50FF-7DC5-0E7B1A64A96F}"/>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997236" y="6318636"/>
            <a:ext cx="1313714" cy="396000"/>
          </a:xfrm>
          <a:prstGeom prst="rect">
            <a:avLst/>
          </a:prstGeom>
        </p:spPr>
      </p:pic>
    </p:spTree>
    <p:extLst>
      <p:ext uri="{BB962C8B-B14F-4D97-AF65-F5344CB8AC3E}">
        <p14:creationId xmlns:p14="http://schemas.microsoft.com/office/powerpoint/2010/main" val="29153264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9" r:id="rId4"/>
    <p:sldLayoutId id="2147483666" r:id="rId5"/>
    <p:sldLayoutId id="214748366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E3F64B-0C1A-C7B6-54D0-B82EFFF4A75B}"/>
              </a:ext>
            </a:extLst>
          </p:cNvPr>
          <p:cNvSpPr/>
          <p:nvPr userDrawn="1"/>
        </p:nvSpPr>
        <p:spPr>
          <a:xfrm flipV="1">
            <a:off x="0" y="3572391"/>
            <a:ext cx="12191999" cy="385998"/>
          </a:xfrm>
          <a:prstGeom prst="rect">
            <a:avLst/>
          </a:prstGeom>
          <a:solidFill>
            <a:srgbClr val="557C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11" name="Rectangle 10">
            <a:extLst>
              <a:ext uri="{FF2B5EF4-FFF2-40B4-BE49-F238E27FC236}">
                <a16:creationId xmlns:a16="http://schemas.microsoft.com/office/drawing/2014/main" id="{542277F3-8717-890C-0DB2-3EEE19A6126D}"/>
              </a:ext>
            </a:extLst>
          </p:cNvPr>
          <p:cNvSpPr/>
          <p:nvPr userDrawn="1"/>
        </p:nvSpPr>
        <p:spPr>
          <a:xfrm>
            <a:off x="3056350" y="5693658"/>
            <a:ext cx="607528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85B">
                  <a:lumMod val="50000"/>
                </a:srgbClr>
              </a:solidFill>
              <a:effectLst/>
              <a:uLnTx/>
              <a:uFillTx/>
              <a:latin typeface="Arial" panose="020B0604020202020204" pitchFamily="34" charset="0"/>
              <a:ea typeface="+mn-ea"/>
              <a:cs typeface="Arial" panose="020B0604020202020204" pitchFamily="34" charset="0"/>
            </a:endParaRPr>
          </a:p>
          <a:p>
            <a:pPr algn="ctr"/>
            <a:r>
              <a:rPr lang="en-US" sz="1400" dirty="0">
                <a:solidFill>
                  <a:srgbClr val="1C1F21"/>
                </a:solidFill>
                <a:latin typeface="Arial" panose="020B0604020202020204" pitchFamily="34" charset="0"/>
                <a:cs typeface="Arial" panose="020B0604020202020204" pitchFamily="34" charset="0"/>
              </a:rPr>
              <a:t>Level 1, 46 Sale Street, Auckland 1010</a:t>
            </a:r>
          </a:p>
          <a:p>
            <a:pPr algn="ctr"/>
            <a:r>
              <a:rPr lang="en-US" sz="1400" dirty="0">
                <a:solidFill>
                  <a:srgbClr val="1C1F21"/>
                </a:solidFill>
                <a:latin typeface="Arial" panose="020B0604020202020204" pitchFamily="34" charset="0"/>
                <a:cs typeface="Arial" panose="020B0604020202020204" pitchFamily="34" charset="0"/>
              </a:rPr>
              <a:t>PO Box 6621, Victoria Street West Auckland 1142</a:t>
            </a:r>
          </a:p>
          <a:p>
            <a:pPr algn="ctr"/>
            <a:r>
              <a:rPr lang="en-US" sz="1400" dirty="0">
                <a:solidFill>
                  <a:srgbClr val="1C1F21"/>
                </a:solidFill>
                <a:latin typeface="Arial" panose="020B0604020202020204" pitchFamily="34" charset="0"/>
                <a:cs typeface="Arial" panose="020B0604020202020204" pitchFamily="34" charset="0"/>
              </a:rPr>
              <a:t>Phone (09) 919 9200 </a:t>
            </a:r>
            <a:r>
              <a:rPr kumimoji="0" lang="en-US" sz="1400" b="0" i="0" u="none" strike="noStrike" kern="1200" cap="none" spc="0" normalizeH="0" baseline="0" noProof="0" dirty="0">
                <a:ln>
                  <a:noFill/>
                </a:ln>
                <a:solidFill>
                  <a:srgbClr val="58585B">
                    <a:lumMod val="50000"/>
                  </a:srgbClr>
                </a:solidFill>
                <a:effectLst/>
                <a:uLnTx/>
                <a:uFillTx/>
                <a:latin typeface="Arial" panose="020B0604020202020204" pitchFamily="34" charset="0"/>
                <a:ea typeface="+mn-ea"/>
                <a:cs typeface="Arial" panose="020B0604020202020204" pitchFamily="34" charset="0"/>
              </a:rPr>
              <a:t> </a:t>
            </a:r>
          </a:p>
        </p:txBody>
      </p:sp>
      <p:sp>
        <p:nvSpPr>
          <p:cNvPr id="12" name="Rectangle 11">
            <a:extLst>
              <a:ext uri="{FF2B5EF4-FFF2-40B4-BE49-F238E27FC236}">
                <a16:creationId xmlns:a16="http://schemas.microsoft.com/office/drawing/2014/main" id="{D4480C4F-33E3-F762-7B6E-2D45804E9F83}"/>
              </a:ext>
            </a:extLst>
          </p:cNvPr>
          <p:cNvSpPr/>
          <p:nvPr userDrawn="1"/>
        </p:nvSpPr>
        <p:spPr>
          <a:xfrm>
            <a:off x="2060058" y="3617616"/>
            <a:ext cx="8067873" cy="307777"/>
          </a:xfrm>
          <a:prstGeom prst="rect">
            <a:avLst/>
          </a:prstGeom>
        </p:spPr>
        <p:txBody>
          <a:bodyPr wrap="square">
            <a:spAutoFit/>
          </a:bodyPr>
          <a:lstStyle/>
          <a:p>
            <a:pPr algn="ctr"/>
            <a:r>
              <a:rPr kumimoji="0" lang="en-US" sz="1400" b="0" i="0" u="none" strike="noStrike" kern="1200" cap="none" spc="30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FURTHER INFORMATION PLEASE CONTACT</a:t>
            </a:r>
            <a:endParaRPr lang="en-NZ" sz="700" b="0" spc="3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311B64B-C7AF-352A-E83C-A4DADCF2646E}"/>
              </a:ext>
            </a:extLst>
          </p:cNvPr>
          <p:cNvSpPr/>
          <p:nvPr userDrawn="1"/>
        </p:nvSpPr>
        <p:spPr>
          <a:xfrm>
            <a:off x="5438775" y="4955680"/>
            <a:ext cx="1314450" cy="79108"/>
          </a:xfrm>
          <a:prstGeom prst="rect">
            <a:avLst/>
          </a:prstGeom>
          <a:solidFill>
            <a:srgbClr val="557C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pic>
        <p:nvPicPr>
          <p:cNvPr id="14" name="Graphic 13">
            <a:extLst>
              <a:ext uri="{FF2B5EF4-FFF2-40B4-BE49-F238E27FC236}">
                <a16:creationId xmlns:a16="http://schemas.microsoft.com/office/drawing/2014/main" id="{FD2309B7-39F5-3AA6-E4F4-75C33CDFB3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05665" y="5471317"/>
            <a:ext cx="2113425" cy="207464"/>
          </a:xfrm>
          <a:prstGeom prst="rect">
            <a:avLst/>
          </a:prstGeom>
        </p:spPr>
      </p:pic>
    </p:spTree>
    <p:extLst>
      <p:ext uri="{BB962C8B-B14F-4D97-AF65-F5344CB8AC3E}">
        <p14:creationId xmlns:p14="http://schemas.microsoft.com/office/powerpoint/2010/main" val="125928032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01B1CA-05CF-7D6A-861B-25A3D87D1D0B}"/>
              </a:ext>
            </a:extLst>
          </p:cNvPr>
          <p:cNvPicPr>
            <a:picLocks noChangeAspect="1"/>
          </p:cNvPicPr>
          <p:nvPr userDrawn="1">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10" name="Rectangle 9">
            <a:extLst>
              <a:ext uri="{FF2B5EF4-FFF2-40B4-BE49-F238E27FC236}">
                <a16:creationId xmlns:a16="http://schemas.microsoft.com/office/drawing/2014/main" id="{289867A1-AE57-641C-CF67-8A3845952271}"/>
              </a:ext>
            </a:extLst>
          </p:cNvPr>
          <p:cNvSpPr/>
          <p:nvPr userDrawn="1"/>
        </p:nvSpPr>
        <p:spPr>
          <a:xfrm>
            <a:off x="0" y="0"/>
            <a:ext cx="7332146" cy="1382233"/>
          </a:xfrm>
          <a:prstGeom prst="rect">
            <a:avLst/>
          </a:prstGeom>
          <a:solidFill>
            <a:srgbClr val="557C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11" name="Rectangle 10">
            <a:extLst>
              <a:ext uri="{FF2B5EF4-FFF2-40B4-BE49-F238E27FC236}">
                <a16:creationId xmlns:a16="http://schemas.microsoft.com/office/drawing/2014/main" id="{36AF5DB2-C9F8-C73A-ED73-AF772BE3C75B}"/>
              </a:ext>
            </a:extLst>
          </p:cNvPr>
          <p:cNvSpPr/>
          <p:nvPr userDrawn="1"/>
        </p:nvSpPr>
        <p:spPr>
          <a:xfrm>
            <a:off x="264885" y="1520180"/>
            <a:ext cx="6858000" cy="4670509"/>
          </a:xfrm>
          <a:prstGeom prst="rect">
            <a:avLst/>
          </a:prstGeom>
        </p:spPr>
        <p:txBody>
          <a:bodyPr wrap="square">
            <a:spAutoFit/>
          </a:bodyPr>
          <a:lstStyle/>
          <a:p>
            <a:r>
              <a:rPr lang="en-NZ" sz="850" b="1" dirty="0">
                <a:solidFill>
                  <a:schemeClr val="tx1">
                    <a:lumMod val="75000"/>
                    <a:lumOff val="25000"/>
                  </a:schemeClr>
                </a:solidFill>
                <a:latin typeface="Arial" panose="020B0604020202020204" pitchFamily="34" charset="0"/>
                <a:cs typeface="Arial" panose="020B0604020202020204" pitchFamily="34" charset="0"/>
              </a:rPr>
              <a:t>Kantar </a:t>
            </a:r>
            <a:r>
              <a:rPr lang="en-NZ" sz="850" dirty="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dirty="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dirty="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dirty="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dirty="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dirty="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a:t>
            </a:r>
            <a:r>
              <a:rPr lang="en-NZ" sz="850" b="1" dirty="0">
                <a:solidFill>
                  <a:schemeClr val="tx1">
                    <a:lumMod val="75000"/>
                    <a:lumOff val="25000"/>
                  </a:schemeClr>
                </a:solidFill>
                <a:latin typeface="Arial" panose="020B0604020202020204" pitchFamily="34" charset="0"/>
                <a:cs typeface="Arial" panose="020B0604020202020204" pitchFamily="34" charset="0"/>
              </a:rPr>
              <a:t>Kantar </a:t>
            </a:r>
            <a:r>
              <a:rPr lang="en-NZ" sz="850" dirty="0">
                <a:solidFill>
                  <a:schemeClr val="tx1">
                    <a:lumMod val="75000"/>
                    <a:lumOff val="25000"/>
                  </a:schemeClr>
                </a:solidFill>
                <a:latin typeface="Arial" panose="020B0604020202020204" pitchFamily="34" charset="0"/>
                <a:cs typeface="Arial" panose="020B0604020202020204" pitchFamily="34" charset="0"/>
              </a:rPr>
              <a:t>document.  The authorised original of all electronic copies and hard copies derived from these are to be retained by </a:t>
            </a:r>
            <a:r>
              <a:rPr lang="en-NZ" sz="850" b="1" dirty="0">
                <a:solidFill>
                  <a:schemeClr val="tx1">
                    <a:lumMod val="75000"/>
                    <a:lumOff val="25000"/>
                  </a:schemeClr>
                </a:solidFill>
                <a:latin typeface="Arial" panose="020B0604020202020204" pitchFamily="34" charset="0"/>
                <a:cs typeface="Arial" panose="020B0604020202020204" pitchFamily="34" charset="0"/>
              </a:rPr>
              <a:t>Kantar</a:t>
            </a:r>
            <a:r>
              <a:rPr lang="en-NZ" sz="850" dirty="0">
                <a:solidFill>
                  <a:schemeClr val="tx1">
                    <a:lumMod val="75000"/>
                    <a:lumOff val="25000"/>
                  </a:schemeClr>
                </a:solidFill>
                <a:latin typeface="Arial" panose="020B0604020202020204" pitchFamily="34" charset="0"/>
                <a:cs typeface="Arial" panose="020B0604020202020204" pitchFamily="34" charset="0"/>
              </a:rPr>
              <a:t>.</a:t>
            </a:r>
          </a:p>
          <a:p>
            <a:endParaRPr lang="en-NZ" sz="850" b="1"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Kantar </a:t>
            </a:r>
            <a:r>
              <a:rPr lang="en-NZ" sz="850" dirty="0">
                <a:solidFill>
                  <a:schemeClr val="tx1">
                    <a:lumMod val="75000"/>
                    <a:lumOff val="25000"/>
                  </a:schemeClr>
                </a:solidFill>
                <a:latin typeface="Arial" panose="020B0604020202020204" pitchFamily="34" charset="0"/>
                <a:cs typeface="Arial" panose="020B0604020202020204" pitchFamily="34" charset="0"/>
              </a:rPr>
              <a:t>™ New Zealand is certified to International Standard ISO 20252 (2012).  This project will be/has been completed in compliance with this International Standard.</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dirty="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a:t>
            </a:r>
            <a:r>
              <a:rPr lang="en-NZ" sz="850" b="1" dirty="0">
                <a:solidFill>
                  <a:schemeClr val="tx1">
                    <a:lumMod val="75000"/>
                    <a:lumOff val="25000"/>
                  </a:schemeClr>
                </a:solidFill>
                <a:latin typeface="Arial" panose="020B0604020202020204" pitchFamily="34" charset="0"/>
                <a:cs typeface="Arial" panose="020B0604020202020204" pitchFamily="34" charset="0"/>
              </a:rPr>
              <a:t>Kantar</a:t>
            </a:r>
            <a:r>
              <a:rPr lang="en-NZ" sz="850" dirty="0">
                <a:solidFill>
                  <a:schemeClr val="tx1">
                    <a:lumMod val="75000"/>
                    <a:lumOff val="25000"/>
                  </a:schemeClr>
                </a:solidFill>
                <a:latin typeface="Arial" panose="020B0604020202020204" pitchFamily="34" charset="0"/>
                <a:cs typeface="Arial" panose="020B0604020202020204" pitchFamily="34" charset="0"/>
              </a:rPr>
              <a:t>, a copy of which is available on request or </a:t>
            </a:r>
            <a:r>
              <a:rPr lang="en-NZ" sz="850" dirty="0">
                <a:solidFill>
                  <a:schemeClr val="tx1">
                    <a:lumMod val="75000"/>
                    <a:lumOff val="2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online here.</a:t>
            </a:r>
            <a:endParaRPr lang="en-NZ" sz="85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6FDCB1AD-A31F-5BB3-B39E-537F527B5A50}"/>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807437" y="6190689"/>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4C7BBC5-204A-A701-6635-5C5A83EB7B26}"/>
              </a:ext>
            </a:extLst>
          </p:cNvPr>
          <p:cNvGrpSpPr/>
          <p:nvPr userDrawn="1"/>
        </p:nvGrpSpPr>
        <p:grpSpPr>
          <a:xfrm>
            <a:off x="776515" y="247836"/>
            <a:ext cx="5834740" cy="724408"/>
            <a:chOff x="3178631" y="360000"/>
            <a:chExt cx="5834740" cy="724408"/>
          </a:xfrm>
        </p:grpSpPr>
        <p:sp>
          <p:nvSpPr>
            <p:cNvPr id="14" name="Title 1">
              <a:extLst>
                <a:ext uri="{FF2B5EF4-FFF2-40B4-BE49-F238E27FC236}">
                  <a16:creationId xmlns:a16="http://schemas.microsoft.com/office/drawing/2014/main" id="{97201765-421E-6BAB-5D13-2F5CFF7B8173}"/>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dirty="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15E7DB72-603A-BDD4-6DFD-97F658288D9A}"/>
                </a:ext>
              </a:extLst>
            </p:cNvPr>
            <p:cNvSpPr/>
            <p:nvPr userDrawn="1"/>
          </p:nvSpPr>
          <p:spPr>
            <a:xfrm>
              <a:off x="3541584" y="776631"/>
              <a:ext cx="5108834" cy="307777"/>
            </a:xfrm>
            <a:prstGeom prst="rect">
              <a:avLst/>
            </a:prstGeom>
          </p:spPr>
          <p:txBody>
            <a:bodyPr wrap="none">
              <a:spAutoFit/>
            </a:bodyPr>
            <a:lstStyle/>
            <a:p>
              <a:pPr algn="ctr"/>
              <a:r>
                <a:rPr lang="en-NZ" sz="1400" spc="300" dirty="0">
                  <a:solidFill>
                    <a:schemeClr val="bg1"/>
                  </a:solidFill>
                  <a:latin typeface="Arial" panose="020B0604020202020204" pitchFamily="34" charset="0"/>
                  <a:cs typeface="Arial" panose="020B0604020202020204" pitchFamily="34" charset="0"/>
                </a:rPr>
                <a:t>Research Association NZ Code of Practice</a:t>
              </a:r>
            </a:p>
          </p:txBody>
        </p:sp>
      </p:grpSp>
      <p:pic>
        <p:nvPicPr>
          <p:cNvPr id="18" name="Graphic 17">
            <a:extLst>
              <a:ext uri="{FF2B5EF4-FFF2-40B4-BE49-F238E27FC236}">
                <a16:creationId xmlns:a16="http://schemas.microsoft.com/office/drawing/2014/main" id="{381D1637-1A56-416E-E147-00975324216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30457" y="6326270"/>
            <a:ext cx="2113425" cy="207464"/>
          </a:xfrm>
          <a:prstGeom prst="rect">
            <a:avLst/>
          </a:prstGeom>
        </p:spPr>
      </p:pic>
      <p:cxnSp>
        <p:nvCxnSpPr>
          <p:cNvPr id="19" name="Straight Connector 18">
            <a:extLst>
              <a:ext uri="{FF2B5EF4-FFF2-40B4-BE49-F238E27FC236}">
                <a16:creationId xmlns:a16="http://schemas.microsoft.com/office/drawing/2014/main" id="{9BAC6DB2-9894-B5CE-A7FE-E4776F5789E7}"/>
              </a:ext>
            </a:extLst>
          </p:cNvPr>
          <p:cNvCxnSpPr>
            <a:cxnSpLocks/>
          </p:cNvCxnSpPr>
          <p:nvPr userDrawn="1"/>
        </p:nvCxnSpPr>
        <p:spPr>
          <a:xfrm>
            <a:off x="2588451" y="1132557"/>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72237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575A42-CCA5-4E01-93ED-0E22075E1F1F}"/>
              </a:ext>
            </a:extLst>
          </p:cNvPr>
          <p:cNvGraphicFramePr>
            <a:graphicFrameLocks noChangeAspect="1"/>
          </p:cNvGraphicFramePr>
          <p:nvPr userDrawn="1">
            <p:custDataLst>
              <p:tags r:id="rId3"/>
            </p:custDataLst>
            <p:extLst>
              <p:ext uri="{D42A27DB-BD31-4B8C-83A1-F6EECF244321}">
                <p14:modId xmlns:p14="http://schemas.microsoft.com/office/powerpoint/2010/main" val="88955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BD575A42-CCA5-4E01-93ED-0E22075E1F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oup 1"/>
          <p:cNvGrpSpPr/>
          <p:nvPr userDrawn="1"/>
        </p:nvGrpSpPr>
        <p:grpSpPr>
          <a:xfrm>
            <a:off x="-1089837" y="-79710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7" name="Rectangle 36">
            <a:extLst>
              <a:ext uri="{FF2B5EF4-FFF2-40B4-BE49-F238E27FC236}">
                <a16:creationId xmlns:a16="http://schemas.microsoft.com/office/drawing/2014/main" id="{D2A11885-B2C9-8BC0-CD3C-7D4004CF48FA}"/>
              </a:ext>
            </a:extLst>
          </p:cNvPr>
          <p:cNvSpPr/>
          <p:nvPr userDrawn="1"/>
        </p:nvSpPr>
        <p:spPr>
          <a:xfrm>
            <a:off x="0" y="5686487"/>
            <a:ext cx="12192000" cy="117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9" name="Graphic 38">
            <a:extLst>
              <a:ext uri="{FF2B5EF4-FFF2-40B4-BE49-F238E27FC236}">
                <a16:creationId xmlns:a16="http://schemas.microsoft.com/office/drawing/2014/main" id="{4B828AC4-4CDE-403C-C573-CA6444F479C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2184" y="6137567"/>
            <a:ext cx="2743878" cy="269353"/>
          </a:xfrm>
          <a:prstGeom prst="rect">
            <a:avLst/>
          </a:prstGeom>
        </p:spPr>
      </p:pic>
      <p:pic>
        <p:nvPicPr>
          <p:cNvPr id="35" name="Graphic 34">
            <a:extLst>
              <a:ext uri="{FF2B5EF4-FFF2-40B4-BE49-F238E27FC236}">
                <a16:creationId xmlns:a16="http://schemas.microsoft.com/office/drawing/2014/main" id="{54C3C902-4A26-3D27-4BF0-444C4A9D6527}"/>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81972" y="6028962"/>
            <a:ext cx="1851145" cy="558000"/>
          </a:xfrm>
          <a:prstGeom prst="rect">
            <a:avLst/>
          </a:prstGeom>
        </p:spPr>
      </p:pic>
    </p:spTree>
    <p:extLst>
      <p:ext uri="{BB962C8B-B14F-4D97-AF65-F5344CB8AC3E}">
        <p14:creationId xmlns:p14="http://schemas.microsoft.com/office/powerpoint/2010/main" val="313164369"/>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5.svg"/><Relationship Id="rId4" Type="http://schemas.openxmlformats.org/officeDocument/2006/relationships/image" Target="../media/image9.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2.bin"/><Relationship Id="rId10" Type="http://schemas.openxmlformats.org/officeDocument/2006/relationships/image" Target="../media/image5.svg"/><Relationship Id="rId4" Type="http://schemas.openxmlformats.org/officeDocument/2006/relationships/image" Target="../media/image24.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5.svg"/><Relationship Id="rId4" Type="http://schemas.openxmlformats.org/officeDocument/2006/relationships/image" Target="../media/image42.jpe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6.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4.bin"/><Relationship Id="rId10" Type="http://schemas.openxmlformats.org/officeDocument/2006/relationships/image" Target="../media/image5.svg"/><Relationship Id="rId4" Type="http://schemas.openxmlformats.org/officeDocument/2006/relationships/image" Target="../media/image44.jpe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1.bin"/><Relationship Id="rId11" Type="http://schemas.openxmlformats.org/officeDocument/2006/relationships/image" Target="../media/image5.svg"/><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5.bin"/><Relationship Id="rId10" Type="http://schemas.openxmlformats.org/officeDocument/2006/relationships/image" Target="../media/image5.svg"/><Relationship Id="rId4" Type="http://schemas.openxmlformats.org/officeDocument/2006/relationships/image" Target="../media/image45.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6.bin"/><Relationship Id="rId10" Type="http://schemas.openxmlformats.org/officeDocument/2006/relationships/image" Target="../media/image5.svg"/><Relationship Id="rId4" Type="http://schemas.openxmlformats.org/officeDocument/2006/relationships/image" Target="../media/image46.jpg"/><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5.svg"/><Relationship Id="rId4" Type="http://schemas.openxmlformats.org/officeDocument/2006/relationships/image" Target="../media/image12.jp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2679E35-EF55-FA25-BFA7-70DF902B9DA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4432"/>
            <a:ext cx="12192000" cy="5615921"/>
          </a:xfrm>
          <a:custGeom>
            <a:avLst/>
            <a:gdLst>
              <a:gd name="connsiteX0" fmla="*/ 0 w 12192000"/>
              <a:gd name="connsiteY0" fmla="*/ 0 h 5615921"/>
              <a:gd name="connsiteX1" fmla="*/ 12192000 w 12192000"/>
              <a:gd name="connsiteY1" fmla="*/ 0 h 5615921"/>
              <a:gd name="connsiteX2" fmla="*/ 12192000 w 12192000"/>
              <a:gd name="connsiteY2" fmla="*/ 5615921 h 5615921"/>
              <a:gd name="connsiteX3" fmla="*/ 0 w 12192000"/>
              <a:gd name="connsiteY3" fmla="*/ 5615921 h 5615921"/>
            </a:gdLst>
            <a:ahLst/>
            <a:cxnLst>
              <a:cxn ang="0">
                <a:pos x="connsiteX0" y="connsiteY0"/>
              </a:cxn>
              <a:cxn ang="0">
                <a:pos x="connsiteX1" y="connsiteY1"/>
              </a:cxn>
              <a:cxn ang="0">
                <a:pos x="connsiteX2" y="connsiteY2"/>
              </a:cxn>
              <a:cxn ang="0">
                <a:pos x="connsiteX3" y="connsiteY3"/>
              </a:cxn>
            </a:cxnLst>
            <a:rect l="l" t="t" r="r" b="b"/>
            <a:pathLst>
              <a:path w="12192000" h="5615921">
                <a:moveTo>
                  <a:pt x="0" y="0"/>
                </a:moveTo>
                <a:lnTo>
                  <a:pt x="12192000" y="0"/>
                </a:lnTo>
                <a:lnTo>
                  <a:pt x="12192000" y="5615921"/>
                </a:lnTo>
                <a:lnTo>
                  <a:pt x="0" y="5615921"/>
                </a:lnTo>
                <a:close/>
              </a:path>
            </a:pathLst>
          </a:custGeom>
        </p:spPr>
      </p:pic>
      <p:sp>
        <p:nvSpPr>
          <p:cNvPr id="19" name="Rectangle 18">
            <a:extLst>
              <a:ext uri="{FF2B5EF4-FFF2-40B4-BE49-F238E27FC236}">
                <a16:creationId xmlns:a16="http://schemas.microsoft.com/office/drawing/2014/main" id="{646A4EDE-2CC8-AB4B-5A02-DC7FA7AC6238}"/>
              </a:ext>
            </a:extLst>
          </p:cNvPr>
          <p:cNvSpPr/>
          <p:nvPr/>
        </p:nvSpPr>
        <p:spPr bwMode="ltGray">
          <a:xfrm>
            <a:off x="0" y="0"/>
            <a:ext cx="11647714" cy="5686487"/>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Title 24">
            <a:extLst>
              <a:ext uri="{FF2B5EF4-FFF2-40B4-BE49-F238E27FC236}">
                <a16:creationId xmlns:a16="http://schemas.microsoft.com/office/drawing/2014/main" id="{25CEF94D-A77D-4CE7-254E-2FEF6347448B}"/>
              </a:ext>
            </a:extLst>
          </p:cNvPr>
          <p:cNvSpPr>
            <a:spLocks noGrp="1"/>
          </p:cNvSpPr>
          <p:nvPr>
            <p:ph type="title"/>
          </p:nvPr>
        </p:nvSpPr>
        <p:spPr>
          <a:xfrm>
            <a:off x="826792" y="1044912"/>
            <a:ext cx="11000082" cy="403200"/>
          </a:xfrm>
          <a:prstGeom prst="rect">
            <a:avLst/>
          </a:prstGeom>
        </p:spPr>
        <p:txBody>
          <a:bodyPr/>
          <a:lstStyle/>
          <a:p>
            <a:r>
              <a:rPr lang="en-NZ" sz="4800" b="0" dirty="0">
                <a:solidFill>
                  <a:schemeClr val="bg1"/>
                </a:solidFill>
                <a:latin typeface="Times New Roman" panose="02020603050405020304" pitchFamily="18" charset="0"/>
                <a:cs typeface="Times New Roman" panose="02020603050405020304" pitchFamily="18" charset="0"/>
              </a:rPr>
              <a:t>Electricity Authority</a:t>
            </a:r>
            <a:br>
              <a:rPr lang="en-NZ" sz="4800" b="0" dirty="0">
                <a:solidFill>
                  <a:schemeClr val="bg1"/>
                </a:solidFill>
                <a:latin typeface="Times New Roman" panose="02020603050405020304" pitchFamily="18" charset="0"/>
                <a:cs typeface="Times New Roman" panose="02020603050405020304" pitchFamily="18" charset="0"/>
              </a:rPr>
            </a:br>
            <a:r>
              <a:rPr lang="en-NZ" sz="4800" b="0" dirty="0">
                <a:solidFill>
                  <a:schemeClr val="bg1"/>
                </a:solidFill>
                <a:latin typeface="Times New Roman" panose="02020603050405020304" pitchFamily="18" charset="0"/>
                <a:cs typeface="Times New Roman" panose="02020603050405020304" pitchFamily="18" charset="0"/>
              </a:rPr>
              <a:t>Stakeholder perception review </a:t>
            </a:r>
          </a:p>
        </p:txBody>
      </p:sp>
      <p:sp>
        <p:nvSpPr>
          <p:cNvPr id="30" name="Title 24">
            <a:extLst>
              <a:ext uri="{FF2B5EF4-FFF2-40B4-BE49-F238E27FC236}">
                <a16:creationId xmlns:a16="http://schemas.microsoft.com/office/drawing/2014/main" id="{438F9162-A21D-0D42-1EC9-3BAF588677EA}"/>
              </a:ext>
            </a:extLst>
          </p:cNvPr>
          <p:cNvSpPr txBox="1">
            <a:spLocks/>
          </p:cNvSpPr>
          <p:nvPr/>
        </p:nvSpPr>
        <p:spPr>
          <a:xfrm>
            <a:off x="826792" y="3682277"/>
            <a:ext cx="4554833" cy="1261884"/>
          </a:xfrm>
          <a:prstGeom prst="rect">
            <a:avLst/>
          </a:prstGeom>
        </p:spPr>
        <p:txBody>
          <a:bodyPr vert="horz" wrap="square" lIns="0" tIns="0" rIns="0" bIns="0" rtlCol="0" anchor="t">
            <a:spAutoFit/>
          </a:bodyPr>
          <a:lstStyle>
            <a:lvl1pPr algn="l" defTabSz="914400" rtl="0" eaLnBrk="1" latinLnBrk="0" hangingPunct="1">
              <a:lnSpc>
                <a:spcPct val="100000"/>
              </a:lnSpc>
              <a:spcBef>
                <a:spcPts val="600"/>
              </a:spcBef>
              <a:buNone/>
              <a:defRPr lang="en-GB" sz="4000" b="1" kern="120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NZ" sz="2400" b="0" dirty="0">
                <a:latin typeface="Arial"/>
              </a:rPr>
              <a:t>Final Report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2400" b="0" i="0" u="none" strike="noStrike" kern="1200" cap="none" spc="0" normalizeH="0" baseline="0" noProof="0" dirty="0">
                <a:ln>
                  <a:noFill/>
                </a:ln>
                <a:solidFill>
                  <a:srgbClr val="6FC9F3"/>
                </a:solidFill>
                <a:effectLst/>
                <a:uLnTx/>
                <a:uFillTx/>
                <a:latin typeface="Arial"/>
                <a:ea typeface="+mj-ea"/>
                <a:cs typeface="+mj-cs"/>
              </a:rPr>
              <a:t>A qualitative study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2400" b="0" dirty="0">
                <a:solidFill>
                  <a:srgbClr val="6FC9F3"/>
                </a:solidFill>
                <a:latin typeface="Arial"/>
              </a:rPr>
              <a:t>September</a:t>
            </a:r>
            <a:r>
              <a:rPr kumimoji="0" lang="en-NZ" sz="2400" b="0" i="0" u="none" strike="noStrike" kern="1200" cap="none" spc="0" normalizeH="0" baseline="0" noProof="0" dirty="0">
                <a:ln>
                  <a:noFill/>
                </a:ln>
                <a:solidFill>
                  <a:srgbClr val="6FC9F3"/>
                </a:solidFill>
                <a:effectLst/>
                <a:uLnTx/>
                <a:uFillTx/>
                <a:latin typeface="Arial"/>
                <a:ea typeface="+mj-ea"/>
                <a:cs typeface="+mj-cs"/>
              </a:rPr>
              <a:t> 2022</a:t>
            </a:r>
          </a:p>
        </p:txBody>
      </p:sp>
      <p:cxnSp>
        <p:nvCxnSpPr>
          <p:cNvPr id="31" name="Straight Connector 30">
            <a:extLst>
              <a:ext uri="{FF2B5EF4-FFF2-40B4-BE49-F238E27FC236}">
                <a16:creationId xmlns:a16="http://schemas.microsoft.com/office/drawing/2014/main" id="{7EF6557A-B2F7-8647-E0DD-1BBFB8CB1D5C}"/>
              </a:ext>
            </a:extLst>
          </p:cNvPr>
          <p:cNvCxnSpPr>
            <a:cxnSpLocks/>
          </p:cNvCxnSpPr>
          <p:nvPr/>
        </p:nvCxnSpPr>
        <p:spPr>
          <a:xfrm>
            <a:off x="826792" y="3246553"/>
            <a:ext cx="2880000"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4FD0437-3C7F-DB52-3640-C255C45B1879}"/>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E6F4CC44-B955-E4EC-AEE1-382773DA9660}"/>
              </a:ext>
            </a:extLst>
          </p:cNvPr>
          <p:cNvGrpSpPr/>
          <p:nvPr/>
        </p:nvGrpSpPr>
        <p:grpSpPr>
          <a:xfrm>
            <a:off x="3207498" y="5981165"/>
            <a:ext cx="5777004" cy="582157"/>
            <a:chOff x="381265" y="6309616"/>
            <a:chExt cx="3929685" cy="396000"/>
          </a:xfrm>
        </p:grpSpPr>
        <p:pic>
          <p:nvPicPr>
            <p:cNvPr id="8" name="Graphic 7">
              <a:extLst>
                <a:ext uri="{FF2B5EF4-FFF2-40B4-BE49-F238E27FC236}">
                  <a16:creationId xmlns:a16="http://schemas.microsoft.com/office/drawing/2014/main" id="{FF6FD333-3566-DEF2-2F8F-A9B7357600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9" name="Straight Connector 8">
              <a:extLst>
                <a:ext uri="{FF2B5EF4-FFF2-40B4-BE49-F238E27FC236}">
                  <a16:creationId xmlns:a16="http://schemas.microsoft.com/office/drawing/2014/main" id="{09C1A8DF-F554-2DE3-2FBD-9819D185557A}"/>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6975423-DE93-A8CE-705D-EC73365275E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12" name="Rectangle 11">
            <a:extLst>
              <a:ext uri="{FF2B5EF4-FFF2-40B4-BE49-F238E27FC236}">
                <a16:creationId xmlns:a16="http://schemas.microsoft.com/office/drawing/2014/main" id="{23989012-A850-1F51-AA2B-33AA3D9037F5}"/>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851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83757A-2178-9002-58F9-A2391EB42085}"/>
              </a:ext>
            </a:extLst>
          </p:cNvPr>
          <p:cNvSpPr/>
          <p:nvPr/>
        </p:nvSpPr>
        <p:spPr bwMode="ltGray">
          <a:xfrm>
            <a:off x="359998" y="1036162"/>
            <a:ext cx="11472004" cy="492992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109DDAB-71F2-244A-CD0A-2DBB8F36993F}"/>
              </a:ext>
            </a:extLst>
          </p:cNvPr>
          <p:cNvSpPr>
            <a:spLocks noGrp="1"/>
          </p:cNvSpPr>
          <p:nvPr>
            <p:ph type="title"/>
          </p:nvPr>
        </p:nvSpPr>
        <p:spPr/>
        <p:txBody>
          <a:bodyPr/>
          <a:lstStyle/>
          <a:p>
            <a:r>
              <a:rPr lang="en-NZ" dirty="0"/>
              <a:t>Notes to this report </a:t>
            </a:r>
          </a:p>
        </p:txBody>
      </p:sp>
      <p:sp>
        <p:nvSpPr>
          <p:cNvPr id="3" name="Slide Number Placeholder 2">
            <a:extLst>
              <a:ext uri="{FF2B5EF4-FFF2-40B4-BE49-F238E27FC236}">
                <a16:creationId xmlns:a16="http://schemas.microsoft.com/office/drawing/2014/main" id="{FAC0F2E8-6C5B-B08D-E174-9B50550F8C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CE313C45-C168-5E95-5B23-BA60101F2918}"/>
              </a:ext>
            </a:extLst>
          </p:cNvPr>
          <p:cNvSpPr>
            <a:spLocks noGrp="1"/>
          </p:cNvSpPr>
          <p:nvPr>
            <p:ph sz="quarter" idx="14"/>
          </p:nvPr>
        </p:nvSpPr>
        <p:spPr>
          <a:xfrm>
            <a:off x="542327" y="1231271"/>
            <a:ext cx="11107346" cy="4539704"/>
          </a:xfrm>
        </p:spPr>
        <p:txBody>
          <a:bodyPr>
            <a:spAutoFit/>
          </a:bodyPr>
          <a:lstStyle/>
          <a:p>
            <a:pPr marL="0" indent="0">
              <a:spcBef>
                <a:spcPts val="600"/>
              </a:spcBef>
              <a:buNone/>
            </a:pPr>
            <a:r>
              <a:rPr lang="en-NZ" sz="1200" b="1" dirty="0"/>
              <a:t>Analysis </a:t>
            </a:r>
          </a:p>
          <a:p>
            <a:pPr>
              <a:spcBef>
                <a:spcPts val="600"/>
              </a:spcBef>
            </a:pPr>
            <a:r>
              <a:rPr lang="en-NZ" sz="1200" dirty="0"/>
              <a:t>A thematic analysis of the data was undertaken, via a general inductive approach</a:t>
            </a:r>
            <a:r>
              <a:rPr lang="en-NZ" sz="1200" baseline="30000" dirty="0"/>
              <a:t>1</a:t>
            </a:r>
            <a:r>
              <a:rPr lang="en-NZ" sz="1200" dirty="0"/>
              <a:t>.  This means outputs were guided by the specific research objectives and research findings emerged from the frequent, dominant or significant themes inherent in the raw data.   </a:t>
            </a:r>
          </a:p>
          <a:p>
            <a:pPr>
              <a:spcBef>
                <a:spcPts val="600"/>
              </a:spcBef>
            </a:pPr>
            <a:r>
              <a:rPr lang="en-NZ" sz="1200" dirty="0"/>
              <a:t>Utilising a team approach to undertake and analyse interviews was a deliberate strategy employed to ensure one particular world view did not unduly influence overall findings.  The research team continuously discussed and debated outputs, re-visiting the raw data to ensure robust results.        </a:t>
            </a:r>
          </a:p>
          <a:p>
            <a:pPr>
              <a:spcBef>
                <a:spcPts val="600"/>
              </a:spcBef>
            </a:pPr>
            <a:r>
              <a:rPr lang="en-NZ" sz="1200" dirty="0"/>
              <a:t>The researchers note that some findings are polarised in nature.  During the formal analysis process we sought to identify underlying drivers influencing the disparity in attitudes and perceptions.  Some of the variables explored included industry type, organisation size, length of time in industry, engineering vs. general commercial background etc.  However, specific variables could not be identified as underpinning opinion.  </a:t>
            </a:r>
          </a:p>
          <a:p>
            <a:pPr>
              <a:spcBef>
                <a:spcPts val="600"/>
              </a:spcBef>
            </a:pPr>
            <a:endParaRPr lang="en-NZ" sz="1200" dirty="0"/>
          </a:p>
          <a:p>
            <a:pPr marL="0" indent="0">
              <a:spcBef>
                <a:spcPts val="600"/>
              </a:spcBef>
              <a:buNone/>
            </a:pPr>
            <a:r>
              <a:rPr lang="en-NZ" sz="1200" b="1" dirty="0"/>
              <a:t>Terminology</a:t>
            </a:r>
            <a:r>
              <a:rPr lang="en-NZ" sz="1200" dirty="0"/>
              <a:t>  </a:t>
            </a:r>
          </a:p>
          <a:p>
            <a:pPr>
              <a:spcBef>
                <a:spcPts val="600"/>
              </a:spcBef>
            </a:pPr>
            <a:r>
              <a:rPr lang="en-NZ" sz="1200" dirty="0"/>
              <a:t>Qualitative research seeks to explore and understand viewpoints, rather than measure them.  As such, we avoid using terms such as ‘the majority’ or ‘the minority, although we do use ‘many’,  ‘some’, and ‘a few’ to give an indication of the strength of a viewpoint.</a:t>
            </a:r>
          </a:p>
          <a:p>
            <a:pPr>
              <a:spcBef>
                <a:spcPts val="600"/>
              </a:spcBef>
            </a:pPr>
            <a:r>
              <a:rPr lang="en-NZ" sz="1200" dirty="0"/>
              <a:t>Where differences in perceptions of various stakeholder groups are evident, these have been noted.  Conversely, if no specific mention is made to stakeholder groups, perceptions exist across the sample.    </a:t>
            </a:r>
          </a:p>
          <a:p>
            <a:pPr>
              <a:spcBef>
                <a:spcPts val="600"/>
              </a:spcBef>
            </a:pPr>
            <a:endParaRPr lang="en-NZ" sz="1200" dirty="0"/>
          </a:p>
          <a:p>
            <a:pPr marL="0" indent="0">
              <a:spcBef>
                <a:spcPts val="600"/>
              </a:spcBef>
              <a:buNone/>
            </a:pPr>
            <a:r>
              <a:rPr lang="en-NZ" sz="1200" b="1" dirty="0"/>
              <a:t>Verbatim comments </a:t>
            </a:r>
          </a:p>
          <a:p>
            <a:pPr>
              <a:spcBef>
                <a:spcPts val="600"/>
              </a:spcBef>
            </a:pPr>
            <a:r>
              <a:rPr lang="en-NZ" sz="1200" dirty="0"/>
              <a:t>Verbatim extracts from interviews are used throughout the report to illustrate key findings and ‘bring the research to life’ in participants’ own words.  The number of verbatims used is not significant, they are simply to illustrate different perceptions.    </a:t>
            </a:r>
          </a:p>
          <a:p>
            <a:pPr>
              <a:spcBef>
                <a:spcPts val="600"/>
              </a:spcBef>
            </a:pPr>
            <a:r>
              <a:rPr lang="en-NZ" sz="1200" dirty="0"/>
              <a:t>Referencing of verbatims is deliberately undertaken at a broad level (sector vs. non-sector) to ensure participant confidentiality.  Researchers spent considerable time assuring participants of the confidentiality of their response, to ensure open and frank feedback.  </a:t>
            </a:r>
          </a:p>
        </p:txBody>
      </p:sp>
      <p:sp>
        <p:nvSpPr>
          <p:cNvPr id="6" name="TextBox 5">
            <a:extLst>
              <a:ext uri="{FF2B5EF4-FFF2-40B4-BE49-F238E27FC236}">
                <a16:creationId xmlns:a16="http://schemas.microsoft.com/office/drawing/2014/main" id="{B8374176-6A0A-EF8E-8CF9-46B047CBC4AE}"/>
              </a:ext>
            </a:extLst>
          </p:cNvPr>
          <p:cNvSpPr txBox="1"/>
          <p:nvPr/>
        </p:nvSpPr>
        <p:spPr>
          <a:xfrm>
            <a:off x="4307500" y="6477938"/>
            <a:ext cx="646362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333333"/>
                </a:solidFill>
                <a:effectLst/>
                <a:uLnTx/>
                <a:uFillTx/>
                <a:latin typeface="Arial"/>
                <a:ea typeface="+mn-ea"/>
                <a:cs typeface="+mn-cs"/>
              </a:rPr>
              <a:t>1. Thomas, D.R., A General Inductive Approach for </a:t>
            </a:r>
            <a:r>
              <a:rPr kumimoji="0" lang="en-NZ" sz="800" b="0" i="0" u="none" strike="noStrike" kern="1200" cap="none" spc="0" normalizeH="0" baseline="0" noProof="0" dirty="0" err="1">
                <a:ln>
                  <a:noFill/>
                </a:ln>
                <a:solidFill>
                  <a:srgbClr val="333333"/>
                </a:solidFill>
                <a:effectLst/>
                <a:uLnTx/>
                <a:uFillTx/>
                <a:latin typeface="Arial"/>
                <a:ea typeface="+mn-ea"/>
                <a:cs typeface="+mn-cs"/>
              </a:rPr>
              <a:t>Analyzing</a:t>
            </a:r>
            <a:r>
              <a:rPr kumimoji="0" lang="en-NZ" sz="800" b="0" i="0" u="none" strike="noStrike" kern="1200" cap="none" spc="0" normalizeH="0" baseline="0" noProof="0" dirty="0">
                <a:ln>
                  <a:noFill/>
                </a:ln>
                <a:solidFill>
                  <a:srgbClr val="333333"/>
                </a:solidFill>
                <a:effectLst/>
                <a:uLnTx/>
                <a:uFillTx/>
                <a:latin typeface="Arial"/>
                <a:ea typeface="+mn-ea"/>
                <a:cs typeface="+mn-cs"/>
              </a:rPr>
              <a:t> Qualitative Evaluation Data American Journal of Evaluation 27 (2), 237-246</a:t>
            </a:r>
          </a:p>
        </p:txBody>
      </p:sp>
    </p:spTree>
    <p:extLst>
      <p:ext uri="{BB962C8B-B14F-4D97-AF65-F5344CB8AC3E}">
        <p14:creationId xmlns:p14="http://schemas.microsoft.com/office/powerpoint/2010/main" val="9145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E94ECF1-2041-1004-93CD-F4AF364E906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1"/>
            <a:ext cx="12192000" cy="5615921"/>
          </a:xfrm>
          <a:custGeom>
            <a:avLst/>
            <a:gdLst>
              <a:gd name="connsiteX0" fmla="*/ 0 w 12192000"/>
              <a:gd name="connsiteY0" fmla="*/ 0 h 5615921"/>
              <a:gd name="connsiteX1" fmla="*/ 12192000 w 12192000"/>
              <a:gd name="connsiteY1" fmla="*/ 0 h 5615921"/>
              <a:gd name="connsiteX2" fmla="*/ 12192000 w 12192000"/>
              <a:gd name="connsiteY2" fmla="*/ 5615921 h 5615921"/>
              <a:gd name="connsiteX3" fmla="*/ 0 w 12192000"/>
              <a:gd name="connsiteY3" fmla="*/ 5615921 h 5615921"/>
            </a:gdLst>
            <a:ahLst/>
            <a:cxnLst>
              <a:cxn ang="0">
                <a:pos x="connsiteX0" y="connsiteY0"/>
              </a:cxn>
              <a:cxn ang="0">
                <a:pos x="connsiteX1" y="connsiteY1"/>
              </a:cxn>
              <a:cxn ang="0">
                <a:pos x="connsiteX2" y="connsiteY2"/>
              </a:cxn>
              <a:cxn ang="0">
                <a:pos x="connsiteX3" y="connsiteY3"/>
              </a:cxn>
            </a:cxnLst>
            <a:rect l="l" t="t" r="r" b="b"/>
            <a:pathLst>
              <a:path w="12192000" h="5615921">
                <a:moveTo>
                  <a:pt x="0" y="0"/>
                </a:moveTo>
                <a:lnTo>
                  <a:pt x="12192000" y="0"/>
                </a:lnTo>
                <a:lnTo>
                  <a:pt x="12192000" y="5615921"/>
                </a:lnTo>
                <a:lnTo>
                  <a:pt x="0" y="5615921"/>
                </a:lnTo>
                <a:close/>
              </a:path>
            </a:pathLst>
          </a:custGeom>
        </p:spPr>
      </p:pic>
      <p:sp>
        <p:nvSpPr>
          <p:cNvPr id="15" name="Rectangle 14">
            <a:extLst>
              <a:ext uri="{FF2B5EF4-FFF2-40B4-BE49-F238E27FC236}">
                <a16:creationId xmlns:a16="http://schemas.microsoft.com/office/drawing/2014/main" id="{7E6962B4-C250-69F2-FDF5-18B8C35B2705}"/>
              </a:ext>
            </a:extLst>
          </p:cNvPr>
          <p:cNvSpPr/>
          <p:nvPr/>
        </p:nvSpPr>
        <p:spPr bwMode="ltGray">
          <a:xfrm>
            <a:off x="0" y="0"/>
            <a:ext cx="11709400" cy="5638799"/>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24">
            <a:extLst>
              <a:ext uri="{FF2B5EF4-FFF2-40B4-BE49-F238E27FC236}">
                <a16:creationId xmlns:a16="http://schemas.microsoft.com/office/drawing/2014/main" id="{A5C48908-A4A2-EA09-44D5-97FBE08DE17C}"/>
              </a:ext>
            </a:extLst>
          </p:cNvPr>
          <p:cNvSpPr txBox="1">
            <a:spLocks/>
          </p:cNvSpPr>
          <p:nvPr/>
        </p:nvSpPr>
        <p:spPr>
          <a:xfrm>
            <a:off x="715793" y="2483541"/>
            <a:ext cx="7447132"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Stakeholder perceptions of  issues facing the sector</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3A27995-4603-DC14-0275-71ECAB17907F}"/>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294544D-8886-7CC4-C798-4A8184A70502}"/>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721C56AA-E397-9B4B-4612-8AE6712806EB}"/>
              </a:ext>
            </a:extLst>
          </p:cNvPr>
          <p:cNvGrpSpPr/>
          <p:nvPr/>
        </p:nvGrpSpPr>
        <p:grpSpPr>
          <a:xfrm>
            <a:off x="3207498" y="5981165"/>
            <a:ext cx="5777004" cy="582157"/>
            <a:chOff x="381265" y="6309616"/>
            <a:chExt cx="3929685" cy="396000"/>
          </a:xfrm>
        </p:grpSpPr>
        <p:pic>
          <p:nvPicPr>
            <p:cNvPr id="11" name="Graphic 10">
              <a:extLst>
                <a:ext uri="{FF2B5EF4-FFF2-40B4-BE49-F238E27FC236}">
                  <a16:creationId xmlns:a16="http://schemas.microsoft.com/office/drawing/2014/main" id="{E0C8BB10-EAE5-458F-A8FC-F367B047651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12" name="Straight Connector 11">
              <a:extLst>
                <a:ext uri="{FF2B5EF4-FFF2-40B4-BE49-F238E27FC236}">
                  <a16:creationId xmlns:a16="http://schemas.microsoft.com/office/drawing/2014/main" id="{FE29559F-F457-0599-8EF5-40346D012195}"/>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E8F1894-9199-ABA5-54A9-AE6DA92D654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17" name="Rectangle 16">
            <a:extLst>
              <a:ext uri="{FF2B5EF4-FFF2-40B4-BE49-F238E27FC236}">
                <a16:creationId xmlns:a16="http://schemas.microsoft.com/office/drawing/2014/main" id="{E0B02DC7-492D-39CA-7751-AD77FAEECCB8}"/>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CCDB02FB-6A1B-9E6A-ADBF-25948F2EF78B}"/>
              </a:ext>
            </a:extLst>
          </p:cNvPr>
          <p:cNvGrpSpPr/>
          <p:nvPr/>
        </p:nvGrpSpPr>
        <p:grpSpPr>
          <a:xfrm>
            <a:off x="-373617" y="752688"/>
            <a:ext cx="2737030" cy="969032"/>
            <a:chOff x="-151943" y="969326"/>
            <a:chExt cx="1390907" cy="492444"/>
          </a:xfrm>
        </p:grpSpPr>
        <p:sp>
          <p:nvSpPr>
            <p:cNvPr id="3" name="Parallelogram 2">
              <a:extLst>
                <a:ext uri="{FF2B5EF4-FFF2-40B4-BE49-F238E27FC236}">
                  <a16:creationId xmlns:a16="http://schemas.microsoft.com/office/drawing/2014/main" id="{361595D4-F81A-A4AA-8E18-B21B2C2B2D7F}"/>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 name="Parallelogram 3">
              <a:extLst>
                <a:ext uri="{FF2B5EF4-FFF2-40B4-BE49-F238E27FC236}">
                  <a16:creationId xmlns:a16="http://schemas.microsoft.com/office/drawing/2014/main" id="{AF5224A6-62E6-0375-91EC-C8AE3229F29F}"/>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5" name="Title 24">
            <a:extLst>
              <a:ext uri="{FF2B5EF4-FFF2-40B4-BE49-F238E27FC236}">
                <a16:creationId xmlns:a16="http://schemas.microsoft.com/office/drawing/2014/main" id="{CB5741B9-6F81-0956-AF0A-FB89AAC0C63C}"/>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3.</a:t>
            </a:r>
          </a:p>
        </p:txBody>
      </p:sp>
    </p:spTree>
    <p:extLst>
      <p:ext uri="{BB962C8B-B14F-4D97-AF65-F5344CB8AC3E}">
        <p14:creationId xmlns:p14="http://schemas.microsoft.com/office/powerpoint/2010/main" val="113743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DBC16D-5632-F06D-7E3E-5F9B92B772E9}"/>
              </a:ext>
            </a:extLst>
          </p:cNvPr>
          <p:cNvSpPr/>
          <p:nvPr/>
        </p:nvSpPr>
        <p:spPr bwMode="ltGray">
          <a:xfrm>
            <a:off x="4032354" y="229876"/>
            <a:ext cx="2469551" cy="2806750"/>
          </a:xfrm>
          <a:prstGeom prst="rect">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613831E-94E1-DAC1-77AE-2A196A6879D4}"/>
              </a:ext>
            </a:extLst>
          </p:cNvPr>
          <p:cNvSpPr/>
          <p:nvPr/>
        </p:nvSpPr>
        <p:spPr bwMode="ltGray">
          <a:xfrm>
            <a:off x="6694838" y="229876"/>
            <a:ext cx="2469551" cy="2806750"/>
          </a:xfrm>
          <a:prstGeom prst="rect">
            <a:avLst/>
          </a:prstGeom>
          <a:solidFill>
            <a:srgbClr val="ED17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B7A28C63-1208-40D3-CAD1-55137588B3EC}"/>
              </a:ext>
            </a:extLst>
          </p:cNvPr>
          <p:cNvSpPr/>
          <p:nvPr/>
        </p:nvSpPr>
        <p:spPr bwMode="ltGray">
          <a:xfrm>
            <a:off x="9357322" y="229876"/>
            <a:ext cx="2469551" cy="280675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9841654-6F77-B049-1485-8B684CCEA2E8}"/>
              </a:ext>
            </a:extLst>
          </p:cNvPr>
          <p:cNvSpPr/>
          <p:nvPr/>
        </p:nvSpPr>
        <p:spPr bwMode="ltGray">
          <a:xfrm>
            <a:off x="4032354" y="3159336"/>
            <a:ext cx="2469551" cy="280675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ECB99EFD-EB8C-E359-F518-117C7EAB0B35}"/>
              </a:ext>
            </a:extLst>
          </p:cNvPr>
          <p:cNvSpPr/>
          <p:nvPr/>
        </p:nvSpPr>
        <p:spPr bwMode="ltGray">
          <a:xfrm>
            <a:off x="6694838" y="3159336"/>
            <a:ext cx="2469551" cy="2806750"/>
          </a:xfrm>
          <a:prstGeom prst="rect">
            <a:avLst/>
          </a:prstGeom>
          <a:solidFill>
            <a:srgbClr val="FFBB2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EDEAAB8D-1CD8-18FF-1AE8-7369BF708577}"/>
              </a:ext>
            </a:extLst>
          </p:cNvPr>
          <p:cNvSpPr/>
          <p:nvPr/>
        </p:nvSpPr>
        <p:spPr bwMode="ltGray">
          <a:xfrm>
            <a:off x="9357322" y="3159336"/>
            <a:ext cx="2469551" cy="280675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9373251-3D20-8BC3-0D12-6568562CD448}"/>
              </a:ext>
            </a:extLst>
          </p:cNvPr>
          <p:cNvSpPr>
            <a:spLocks noGrp="1"/>
          </p:cNvSpPr>
          <p:nvPr>
            <p:ph type="title"/>
          </p:nvPr>
        </p:nvSpPr>
        <p:spPr>
          <a:xfrm>
            <a:off x="360000" y="430718"/>
            <a:ext cx="3132708" cy="403200"/>
          </a:xfrm>
        </p:spPr>
        <p:txBody>
          <a:bodyPr/>
          <a:lstStyle/>
          <a:p>
            <a:r>
              <a:rPr lang="en-NZ" sz="3200" b="0" dirty="0">
                <a:latin typeface="Times New Roman" panose="02020603050405020304" pitchFamily="18" charset="0"/>
                <a:cs typeface="Times New Roman" panose="02020603050405020304" pitchFamily="18" charset="0"/>
              </a:rPr>
              <a:t>Stakeholders identify a number of challenges (which may also be opportunities) facing the sector </a:t>
            </a:r>
          </a:p>
        </p:txBody>
      </p:sp>
      <p:sp>
        <p:nvSpPr>
          <p:cNvPr id="3" name="Slide Number Placeholder 2">
            <a:extLst>
              <a:ext uri="{FF2B5EF4-FFF2-40B4-BE49-F238E27FC236}">
                <a16:creationId xmlns:a16="http://schemas.microsoft.com/office/drawing/2014/main" id="{EE0C2F0E-FB9A-0F00-F657-817E378B69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39EAC371-9D68-F99F-B4D4-238724FC996B}"/>
              </a:ext>
            </a:extLst>
          </p:cNvPr>
          <p:cNvSpPr>
            <a:spLocks noGrp="1"/>
          </p:cNvSpPr>
          <p:nvPr>
            <p:ph type="body" sz="quarter" idx="15"/>
          </p:nvPr>
        </p:nvSpPr>
        <p:spPr/>
        <p:txBody>
          <a:bodyPr/>
          <a:lstStyle/>
          <a:p>
            <a:endParaRPr lang="en-NZ"/>
          </a:p>
        </p:txBody>
      </p:sp>
      <p:sp>
        <p:nvSpPr>
          <p:cNvPr id="32" name="TextBox 31">
            <a:extLst>
              <a:ext uri="{FF2B5EF4-FFF2-40B4-BE49-F238E27FC236}">
                <a16:creationId xmlns:a16="http://schemas.microsoft.com/office/drawing/2014/main" id="{2F8ACE38-8A77-1C55-7334-F5145AD0CD19}"/>
              </a:ext>
            </a:extLst>
          </p:cNvPr>
          <p:cNvSpPr txBox="1"/>
          <p:nvPr/>
        </p:nvSpPr>
        <p:spPr>
          <a:xfrm>
            <a:off x="4032353" y="2091965"/>
            <a:ext cx="2469552" cy="461665"/>
          </a:xfrm>
          <a:prstGeom prst="rect">
            <a:avLst/>
          </a:prstGeom>
          <a:noFill/>
        </p:spPr>
        <p:txBody>
          <a:bodyPr wrap="square" anchor="ctr">
            <a:spAutoFit/>
          </a:bodyPr>
          <a:lstStyle/>
          <a:p>
            <a:pPr algn="ctr"/>
            <a:r>
              <a:rPr lang="en-NZ" sz="2400" dirty="0">
                <a:latin typeface="Times New Roman" panose="02020603050405020304" pitchFamily="18" charset="0"/>
                <a:cs typeface="Times New Roman" panose="02020603050405020304" pitchFamily="18" charset="0"/>
              </a:rPr>
              <a:t>Environmental</a:t>
            </a:r>
            <a:endParaRPr lang="en-AU" sz="24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60C60B7-F4AA-C0A3-F88C-348DAD27C5A8}"/>
              </a:ext>
            </a:extLst>
          </p:cNvPr>
          <p:cNvSpPr txBox="1"/>
          <p:nvPr/>
        </p:nvSpPr>
        <p:spPr>
          <a:xfrm>
            <a:off x="6694837" y="2091965"/>
            <a:ext cx="2469552" cy="461665"/>
          </a:xfrm>
          <a:prstGeom prst="rect">
            <a:avLst/>
          </a:prstGeom>
          <a:noFill/>
        </p:spPr>
        <p:txBody>
          <a:bodyPr wrap="square" anchor="ctr">
            <a:spAutoFit/>
          </a:bodyPr>
          <a:lstStyle/>
          <a:p>
            <a:pPr algn="ctr"/>
            <a:r>
              <a:rPr lang="en-NZ" sz="2400" dirty="0">
                <a:solidFill>
                  <a:schemeClr val="bg1"/>
                </a:solidFill>
                <a:latin typeface="Times New Roman" panose="02020603050405020304" pitchFamily="18" charset="0"/>
                <a:cs typeface="Times New Roman" panose="02020603050405020304" pitchFamily="18" charset="0"/>
              </a:rPr>
              <a:t>Political</a:t>
            </a:r>
            <a:endParaRPr lang="en-AU" sz="2400"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825041D-8D0F-E032-DDE2-3F862DBBCADD}"/>
              </a:ext>
            </a:extLst>
          </p:cNvPr>
          <p:cNvSpPr txBox="1"/>
          <p:nvPr/>
        </p:nvSpPr>
        <p:spPr>
          <a:xfrm>
            <a:off x="9357321" y="2091965"/>
            <a:ext cx="2469552" cy="461665"/>
          </a:xfrm>
          <a:prstGeom prst="rect">
            <a:avLst/>
          </a:prstGeom>
          <a:noFill/>
        </p:spPr>
        <p:txBody>
          <a:bodyPr wrap="square" anchor="ctr">
            <a:spAutoFit/>
          </a:bodyPr>
          <a:lstStyle/>
          <a:p>
            <a:pPr algn="ctr"/>
            <a:r>
              <a:rPr lang="en-NZ" sz="2400" dirty="0">
                <a:solidFill>
                  <a:schemeClr val="bg1"/>
                </a:solidFill>
                <a:latin typeface="Times New Roman" panose="02020603050405020304" pitchFamily="18" charset="0"/>
                <a:cs typeface="Times New Roman" panose="02020603050405020304" pitchFamily="18" charset="0"/>
              </a:rPr>
              <a:t>Economic</a:t>
            </a:r>
            <a:endParaRPr lang="en-AU" sz="24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14F521E-3091-5A08-21D6-89AC6C93B34F}"/>
              </a:ext>
            </a:extLst>
          </p:cNvPr>
          <p:cNvSpPr txBox="1"/>
          <p:nvPr/>
        </p:nvSpPr>
        <p:spPr>
          <a:xfrm>
            <a:off x="4032353" y="5021425"/>
            <a:ext cx="2469552" cy="461665"/>
          </a:xfrm>
          <a:prstGeom prst="rect">
            <a:avLst/>
          </a:prstGeom>
          <a:noFill/>
        </p:spPr>
        <p:txBody>
          <a:bodyPr wrap="square" anchor="ctr">
            <a:spAutoFit/>
          </a:bodyPr>
          <a:lstStyle/>
          <a:p>
            <a:pPr algn="ctr"/>
            <a:r>
              <a:rPr lang="en-NZ" sz="2400" dirty="0">
                <a:latin typeface="Times New Roman" panose="02020603050405020304" pitchFamily="18" charset="0"/>
                <a:cs typeface="Times New Roman" panose="02020603050405020304" pitchFamily="18" charset="0"/>
              </a:rPr>
              <a:t>Regulatory</a:t>
            </a:r>
            <a:endParaRPr lang="en-AU" sz="24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CC348AD-A6FF-6A2F-5A36-C4EAFE97888D}"/>
              </a:ext>
            </a:extLst>
          </p:cNvPr>
          <p:cNvSpPr txBox="1"/>
          <p:nvPr/>
        </p:nvSpPr>
        <p:spPr>
          <a:xfrm>
            <a:off x="6694837" y="5021425"/>
            <a:ext cx="2469552" cy="461665"/>
          </a:xfrm>
          <a:prstGeom prst="rect">
            <a:avLst/>
          </a:prstGeom>
          <a:noFill/>
        </p:spPr>
        <p:txBody>
          <a:bodyPr wrap="square" anchor="ctr">
            <a:spAutoFit/>
          </a:bodyPr>
          <a:lstStyle/>
          <a:p>
            <a:pPr algn="ctr"/>
            <a:r>
              <a:rPr lang="en-NZ" sz="2400" dirty="0">
                <a:latin typeface="Times New Roman" panose="02020603050405020304" pitchFamily="18" charset="0"/>
                <a:cs typeface="Times New Roman" panose="02020603050405020304" pitchFamily="18" charset="0"/>
              </a:rPr>
              <a:t>Social</a:t>
            </a:r>
            <a:endParaRPr lang="en-AU" sz="2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D7BB6DF-E709-047D-D224-D7748C0FB413}"/>
              </a:ext>
            </a:extLst>
          </p:cNvPr>
          <p:cNvSpPr txBox="1"/>
          <p:nvPr/>
        </p:nvSpPr>
        <p:spPr>
          <a:xfrm>
            <a:off x="9357321" y="5021425"/>
            <a:ext cx="2469552" cy="461665"/>
          </a:xfrm>
          <a:prstGeom prst="rect">
            <a:avLst/>
          </a:prstGeom>
          <a:noFill/>
        </p:spPr>
        <p:txBody>
          <a:bodyPr wrap="square" anchor="ctr">
            <a:spAutoFit/>
          </a:bodyPr>
          <a:lstStyle/>
          <a:p>
            <a:pPr algn="ctr"/>
            <a:r>
              <a:rPr lang="en-NZ" sz="2400" dirty="0">
                <a:solidFill>
                  <a:schemeClr val="bg1"/>
                </a:solidFill>
                <a:latin typeface="Times New Roman" panose="02020603050405020304" pitchFamily="18" charset="0"/>
                <a:cs typeface="Times New Roman" panose="02020603050405020304" pitchFamily="18" charset="0"/>
              </a:rPr>
              <a:t>Resourcing</a:t>
            </a:r>
            <a:endParaRPr lang="en-AU" sz="2400" dirty="0">
              <a:solidFill>
                <a:schemeClr val="bg1"/>
              </a:solidFill>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id="{5117731F-A359-F23E-31AA-DB97BC895F2F}"/>
              </a:ext>
            </a:extLst>
          </p:cNvPr>
          <p:cNvSpPr>
            <a:spLocks noChangeAspect="1"/>
          </p:cNvSpPr>
          <p:nvPr/>
        </p:nvSpPr>
        <p:spPr bwMode="ltGray">
          <a:xfrm>
            <a:off x="4697503" y="774229"/>
            <a:ext cx="1139253" cy="11392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1" name="Oval 40">
            <a:extLst>
              <a:ext uri="{FF2B5EF4-FFF2-40B4-BE49-F238E27FC236}">
                <a16:creationId xmlns:a16="http://schemas.microsoft.com/office/drawing/2014/main" id="{4E08D052-5844-32E2-A5E3-84A9F87761DE}"/>
              </a:ext>
            </a:extLst>
          </p:cNvPr>
          <p:cNvSpPr>
            <a:spLocks noChangeAspect="1"/>
          </p:cNvSpPr>
          <p:nvPr/>
        </p:nvSpPr>
        <p:spPr bwMode="ltGray">
          <a:xfrm>
            <a:off x="7359987" y="774229"/>
            <a:ext cx="1139253" cy="11392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2" name="Oval 41">
            <a:extLst>
              <a:ext uri="{FF2B5EF4-FFF2-40B4-BE49-F238E27FC236}">
                <a16:creationId xmlns:a16="http://schemas.microsoft.com/office/drawing/2014/main" id="{02ABC595-7939-4C7C-BDB9-782C8AD98BF6}"/>
              </a:ext>
            </a:extLst>
          </p:cNvPr>
          <p:cNvSpPr>
            <a:spLocks noChangeAspect="1"/>
          </p:cNvSpPr>
          <p:nvPr/>
        </p:nvSpPr>
        <p:spPr bwMode="ltGray">
          <a:xfrm>
            <a:off x="10022471" y="774229"/>
            <a:ext cx="1139253" cy="11392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4" name="Oval 43">
            <a:extLst>
              <a:ext uri="{FF2B5EF4-FFF2-40B4-BE49-F238E27FC236}">
                <a16:creationId xmlns:a16="http://schemas.microsoft.com/office/drawing/2014/main" id="{5911F5BD-3871-6326-3B91-E13D7B6A53B3}"/>
              </a:ext>
            </a:extLst>
          </p:cNvPr>
          <p:cNvSpPr>
            <a:spLocks noChangeAspect="1"/>
          </p:cNvSpPr>
          <p:nvPr/>
        </p:nvSpPr>
        <p:spPr bwMode="ltGray">
          <a:xfrm>
            <a:off x="4697503" y="3703689"/>
            <a:ext cx="1139253" cy="11392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5" name="Oval 44">
            <a:extLst>
              <a:ext uri="{FF2B5EF4-FFF2-40B4-BE49-F238E27FC236}">
                <a16:creationId xmlns:a16="http://schemas.microsoft.com/office/drawing/2014/main" id="{B2EC5358-EC92-E231-AA68-2BEE460A5A92}"/>
              </a:ext>
            </a:extLst>
          </p:cNvPr>
          <p:cNvSpPr>
            <a:spLocks noChangeAspect="1"/>
          </p:cNvSpPr>
          <p:nvPr/>
        </p:nvSpPr>
        <p:spPr bwMode="ltGray">
          <a:xfrm>
            <a:off x="7359987" y="3703689"/>
            <a:ext cx="1139253" cy="11392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6" name="Oval 45">
            <a:extLst>
              <a:ext uri="{FF2B5EF4-FFF2-40B4-BE49-F238E27FC236}">
                <a16:creationId xmlns:a16="http://schemas.microsoft.com/office/drawing/2014/main" id="{44DD412A-B553-CC0D-4CCC-6F7D6468D7C7}"/>
              </a:ext>
            </a:extLst>
          </p:cNvPr>
          <p:cNvSpPr>
            <a:spLocks noChangeAspect="1"/>
          </p:cNvSpPr>
          <p:nvPr/>
        </p:nvSpPr>
        <p:spPr bwMode="ltGray">
          <a:xfrm>
            <a:off x="10022471" y="3703689"/>
            <a:ext cx="1139253" cy="11392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49" name="Graphic 48">
            <a:extLst>
              <a:ext uri="{FF2B5EF4-FFF2-40B4-BE49-F238E27FC236}">
                <a16:creationId xmlns:a16="http://schemas.microsoft.com/office/drawing/2014/main" id="{10B71F1E-F2BD-73D5-3DA9-B08994CCAD4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4060" y="1020786"/>
            <a:ext cx="646139" cy="646139"/>
          </a:xfrm>
          <a:prstGeom prst="rect">
            <a:avLst/>
          </a:prstGeom>
        </p:spPr>
      </p:pic>
      <p:pic>
        <p:nvPicPr>
          <p:cNvPr id="51" name="Graphic 50">
            <a:extLst>
              <a:ext uri="{FF2B5EF4-FFF2-40B4-BE49-F238E27FC236}">
                <a16:creationId xmlns:a16="http://schemas.microsoft.com/office/drawing/2014/main" id="{069B3564-9D9F-8518-65FB-D19010B7700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51243" y="965485"/>
            <a:ext cx="756741" cy="756741"/>
          </a:xfrm>
          <a:prstGeom prst="rect">
            <a:avLst/>
          </a:prstGeom>
        </p:spPr>
      </p:pic>
      <p:pic>
        <p:nvPicPr>
          <p:cNvPr id="53" name="Graphic 52">
            <a:extLst>
              <a:ext uri="{FF2B5EF4-FFF2-40B4-BE49-F238E27FC236}">
                <a16:creationId xmlns:a16="http://schemas.microsoft.com/office/drawing/2014/main" id="{1E340196-DC59-4CAA-0224-C1BC480CE2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028" y="1020786"/>
            <a:ext cx="646138" cy="646138"/>
          </a:xfrm>
          <a:prstGeom prst="rect">
            <a:avLst/>
          </a:prstGeom>
        </p:spPr>
      </p:pic>
      <p:pic>
        <p:nvPicPr>
          <p:cNvPr id="55" name="Graphic 54">
            <a:extLst>
              <a:ext uri="{FF2B5EF4-FFF2-40B4-BE49-F238E27FC236}">
                <a16:creationId xmlns:a16="http://schemas.microsoft.com/office/drawing/2014/main" id="{36176DC3-9CBD-7BBF-5840-2EE0C57E5B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99381" y="3905567"/>
            <a:ext cx="735496" cy="735496"/>
          </a:xfrm>
          <a:prstGeom prst="rect">
            <a:avLst/>
          </a:prstGeom>
        </p:spPr>
      </p:pic>
      <p:pic>
        <p:nvPicPr>
          <p:cNvPr id="57" name="Graphic 56">
            <a:extLst>
              <a:ext uri="{FF2B5EF4-FFF2-40B4-BE49-F238E27FC236}">
                <a16:creationId xmlns:a16="http://schemas.microsoft.com/office/drawing/2014/main" id="{E633DD96-C578-BACF-50A0-F2E450EE01B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14195" y="3957897"/>
            <a:ext cx="630836" cy="630836"/>
          </a:xfrm>
          <a:prstGeom prst="rect">
            <a:avLst/>
          </a:prstGeom>
        </p:spPr>
      </p:pic>
      <p:pic>
        <p:nvPicPr>
          <p:cNvPr id="59" name="Graphic 58">
            <a:extLst>
              <a:ext uri="{FF2B5EF4-FFF2-40B4-BE49-F238E27FC236}">
                <a16:creationId xmlns:a16="http://schemas.microsoft.com/office/drawing/2014/main" id="{8A16B0C7-B652-D830-6B42-76B9BAE9677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241374" y="3922592"/>
            <a:ext cx="701446" cy="701446"/>
          </a:xfrm>
          <a:prstGeom prst="rect">
            <a:avLst/>
          </a:prstGeom>
        </p:spPr>
      </p:pic>
    </p:spTree>
    <p:extLst>
      <p:ext uri="{BB962C8B-B14F-4D97-AF65-F5344CB8AC3E}">
        <p14:creationId xmlns:p14="http://schemas.microsoft.com/office/powerpoint/2010/main" val="222380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9175-45B0-BBEC-437F-54BB722EA025}"/>
              </a:ext>
            </a:extLst>
          </p:cNvPr>
          <p:cNvSpPr>
            <a:spLocks noGrp="1"/>
          </p:cNvSpPr>
          <p:nvPr>
            <p:ph type="title"/>
          </p:nvPr>
        </p:nvSpPr>
        <p:spPr>
          <a:xfrm>
            <a:off x="1354667" y="430718"/>
            <a:ext cx="10472207" cy="403200"/>
          </a:xfrm>
        </p:spPr>
        <p:txBody>
          <a:bodyPr/>
          <a:lstStyle/>
          <a:p>
            <a:r>
              <a:rPr lang="en-NZ" dirty="0"/>
              <a:t>Environmental – climate change is top of mind  </a:t>
            </a:r>
          </a:p>
        </p:txBody>
      </p:sp>
      <p:sp>
        <p:nvSpPr>
          <p:cNvPr id="3" name="Slide Number Placeholder 2">
            <a:extLst>
              <a:ext uri="{FF2B5EF4-FFF2-40B4-BE49-F238E27FC236}">
                <a16:creationId xmlns:a16="http://schemas.microsoft.com/office/drawing/2014/main" id="{9CD90287-A893-D2B0-B624-AEAB84DBB02F}"/>
              </a:ext>
            </a:extLst>
          </p:cNvPr>
          <p:cNvSpPr>
            <a:spLocks noGrp="1"/>
          </p:cNvSpPr>
          <p:nvPr>
            <p:ph type="sldNum" sz="quarter" idx="10"/>
          </p:nvPr>
        </p:nvSpPr>
        <p:spPr/>
        <p:txBody>
          <a:bodyPr/>
          <a:lstStyle/>
          <a:p>
            <a:pPr lvl="0"/>
            <a:fld id="{4034BEE3-566C-4068-A777-C3A4762E861B}" type="slidenum">
              <a:rPr lang="en-GB" noProof="0" smtClean="0"/>
              <a:pPr lvl="0"/>
              <a:t>13</a:t>
            </a:fld>
            <a:endParaRPr lang="en-GB" noProof="0" dirty="0"/>
          </a:p>
        </p:txBody>
      </p:sp>
      <p:sp>
        <p:nvSpPr>
          <p:cNvPr id="4" name="Content Placeholder 3">
            <a:extLst>
              <a:ext uri="{FF2B5EF4-FFF2-40B4-BE49-F238E27FC236}">
                <a16:creationId xmlns:a16="http://schemas.microsoft.com/office/drawing/2014/main" id="{8BE8ECA5-95DF-2151-3052-F84A4B48FABC}"/>
              </a:ext>
            </a:extLst>
          </p:cNvPr>
          <p:cNvSpPr>
            <a:spLocks noGrp="1"/>
          </p:cNvSpPr>
          <p:nvPr>
            <p:ph sz="quarter" idx="14"/>
          </p:nvPr>
        </p:nvSpPr>
        <p:spPr>
          <a:xfrm>
            <a:off x="719665" y="1710000"/>
            <a:ext cx="4320697" cy="3999600"/>
          </a:xfrm>
        </p:spPr>
        <p:txBody>
          <a:bodyPr/>
          <a:lstStyle/>
          <a:p>
            <a:r>
              <a:rPr lang="en-NZ" dirty="0"/>
              <a:t>Top of mind for many stakeholders is the impact of climate change and corresponding extreme weather events.   </a:t>
            </a:r>
          </a:p>
          <a:p>
            <a:r>
              <a:rPr lang="en-NZ" dirty="0"/>
              <a:t> </a:t>
            </a:r>
          </a:p>
          <a:p>
            <a:endParaRPr lang="en-NZ" dirty="0"/>
          </a:p>
          <a:p>
            <a:endParaRPr lang="en-NZ" dirty="0"/>
          </a:p>
        </p:txBody>
      </p:sp>
      <p:sp>
        <p:nvSpPr>
          <p:cNvPr id="17" name="Text Placeholder 16">
            <a:extLst>
              <a:ext uri="{FF2B5EF4-FFF2-40B4-BE49-F238E27FC236}">
                <a16:creationId xmlns:a16="http://schemas.microsoft.com/office/drawing/2014/main" id="{F83F8AE3-EF7C-C71E-C038-31D9407232C8}"/>
              </a:ext>
            </a:extLst>
          </p:cNvPr>
          <p:cNvSpPr>
            <a:spLocks noGrp="1"/>
          </p:cNvSpPr>
          <p:nvPr>
            <p:ph type="body" sz="quarter" idx="15"/>
          </p:nvPr>
        </p:nvSpPr>
        <p:spPr/>
        <p:txBody>
          <a:bodyPr/>
          <a:lstStyle/>
          <a:p>
            <a:endParaRPr lang="en-AU" dirty="0"/>
          </a:p>
        </p:txBody>
      </p:sp>
      <p:grpSp>
        <p:nvGrpSpPr>
          <p:cNvPr id="12" name="Group 11">
            <a:extLst>
              <a:ext uri="{FF2B5EF4-FFF2-40B4-BE49-F238E27FC236}">
                <a16:creationId xmlns:a16="http://schemas.microsoft.com/office/drawing/2014/main" id="{C8F44857-AFF1-48FE-79E8-F67AA6090B0B}"/>
              </a:ext>
            </a:extLst>
          </p:cNvPr>
          <p:cNvGrpSpPr/>
          <p:nvPr/>
        </p:nvGrpSpPr>
        <p:grpSpPr>
          <a:xfrm>
            <a:off x="0" y="0"/>
            <a:ext cx="1170000" cy="1170000"/>
            <a:chOff x="4032352" y="229876"/>
            <a:chExt cx="1170000" cy="1170000"/>
          </a:xfrm>
        </p:grpSpPr>
        <p:sp>
          <p:nvSpPr>
            <p:cNvPr id="7" name="Rectangle 6">
              <a:extLst>
                <a:ext uri="{FF2B5EF4-FFF2-40B4-BE49-F238E27FC236}">
                  <a16:creationId xmlns:a16="http://schemas.microsoft.com/office/drawing/2014/main" id="{15601763-9955-EDA4-15A8-275027915280}"/>
                </a:ext>
              </a:extLst>
            </p:cNvPr>
            <p:cNvSpPr/>
            <p:nvPr/>
          </p:nvSpPr>
          <p:spPr bwMode="ltGray">
            <a:xfrm>
              <a:off x="4032352" y="229876"/>
              <a:ext cx="1170000" cy="1170000"/>
            </a:xfrm>
            <a:prstGeom prst="rect">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5C7042A-345E-8AA5-8953-14E6AAE37FD1}"/>
                </a:ext>
              </a:extLst>
            </p:cNvPr>
            <p:cNvSpPr txBox="1"/>
            <p:nvPr/>
          </p:nvSpPr>
          <p:spPr>
            <a:xfrm>
              <a:off x="4067505" y="963774"/>
              <a:ext cx="1099695" cy="276999"/>
            </a:xfrm>
            <a:prstGeom prst="rect">
              <a:avLst/>
            </a:prstGeom>
            <a:noFill/>
          </p:spPr>
          <p:txBody>
            <a:bodyPr wrap="square" anchor="ctr">
              <a:spAutoFit/>
            </a:bodyPr>
            <a:lstStyle/>
            <a:p>
              <a:pPr algn="ctr"/>
              <a:r>
                <a:rPr lang="en-NZ" sz="1200" dirty="0">
                  <a:latin typeface="Times New Roman" panose="02020603050405020304" pitchFamily="18" charset="0"/>
                  <a:cs typeface="Times New Roman" panose="02020603050405020304" pitchFamily="18" charset="0"/>
                </a:rPr>
                <a:t>Environmental</a:t>
              </a:r>
              <a:endParaRPr lang="en-AU" sz="12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01134037-737A-DD87-3077-0547CF506F14}"/>
                </a:ext>
              </a:extLst>
            </p:cNvPr>
            <p:cNvSpPr>
              <a:spLocks noChangeAspect="1"/>
            </p:cNvSpPr>
            <p:nvPr/>
          </p:nvSpPr>
          <p:spPr bwMode="ltGray">
            <a:xfrm>
              <a:off x="4379913" y="456780"/>
              <a:ext cx="474878" cy="4748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000" b="0" dirty="0" err="1"/>
            </a:p>
          </p:txBody>
        </p:sp>
        <p:pic>
          <p:nvPicPr>
            <p:cNvPr id="10" name="Graphic 9">
              <a:extLst>
                <a:ext uri="{FF2B5EF4-FFF2-40B4-BE49-F238E27FC236}">
                  <a16:creationId xmlns:a16="http://schemas.microsoft.com/office/drawing/2014/main" id="{90BD590F-CD3D-F24F-3410-4E4A135D398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2686" y="559553"/>
              <a:ext cx="269332" cy="269332"/>
            </a:xfrm>
            <a:prstGeom prst="rect">
              <a:avLst/>
            </a:prstGeom>
          </p:spPr>
        </p:pic>
      </p:grpSp>
      <p:sp>
        <p:nvSpPr>
          <p:cNvPr id="18" name="Rectangle 17">
            <a:extLst>
              <a:ext uri="{FF2B5EF4-FFF2-40B4-BE49-F238E27FC236}">
                <a16:creationId xmlns:a16="http://schemas.microsoft.com/office/drawing/2014/main" id="{1060BB17-FD8F-0309-66EF-352D7E70EBBF}"/>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2F50516A-5E1B-AA7F-C52C-6260754181F3}"/>
              </a:ext>
            </a:extLst>
          </p:cNvPr>
          <p:cNvSpPr txBox="1"/>
          <p:nvPr/>
        </p:nvSpPr>
        <p:spPr>
          <a:xfrm>
            <a:off x="6166300" y="2509094"/>
            <a:ext cx="5183875" cy="2462213"/>
          </a:xfrm>
          <a:prstGeom prst="rect">
            <a:avLst/>
          </a:prstGeom>
          <a:noFill/>
        </p:spPr>
        <p:txBody>
          <a:bodyPr wrap="square" anchor="ctr">
            <a:spAutoFit/>
          </a:bodyPr>
          <a:lstStyle/>
          <a:p>
            <a:pPr lvl="0" algn="ctr">
              <a:defRPr/>
            </a:pPr>
            <a:endParaRPr lang="en-NZ" sz="1400" i="1" dirty="0">
              <a:solidFill>
                <a:srgbClr val="333333"/>
              </a:solidFill>
            </a:endParaRPr>
          </a:p>
          <a:p>
            <a:pPr algn="ctr">
              <a:defRPr/>
            </a:pPr>
            <a:r>
              <a:rPr lang="en-NZ" sz="1400" i="1" dirty="0">
                <a:solidFill>
                  <a:srgbClr val="333333"/>
                </a:solidFill>
              </a:rPr>
              <a:t>“The other problem New Zealand has, which it has always had, but will become more of an issue as time goes on with climate change, is what we call dry year risk, when you've got less water in the lakes. We had this last year, in the first half of 2021. We had very dry lakes. And we had a deficit when we were coming towards winter in June, July, with a shortage of water in the lakes… This needs to be thought through by the EA, urgently.”</a:t>
            </a:r>
          </a:p>
          <a:p>
            <a:pPr algn="ctr">
              <a:defRPr/>
            </a:pPr>
            <a:r>
              <a:rPr lang="en-NZ" sz="1400" b="1" i="1" dirty="0">
                <a:solidFill>
                  <a:srgbClr val="333333"/>
                </a:solidFill>
              </a:rPr>
              <a:t>Sector</a:t>
            </a:r>
            <a:endParaRPr lang="en-NZ" sz="1400" i="1" dirty="0">
              <a:solidFill>
                <a:srgbClr val="333333"/>
              </a:solidFill>
            </a:endParaRPr>
          </a:p>
          <a:p>
            <a:pPr lvl="0" algn="ctr">
              <a:defRPr/>
            </a:pPr>
            <a:endParaRPr lang="en-NZ" sz="1400" i="1" dirty="0">
              <a:solidFill>
                <a:srgbClr val="333333"/>
              </a:solidFill>
            </a:endParaRPr>
          </a:p>
        </p:txBody>
      </p:sp>
      <p:sp>
        <p:nvSpPr>
          <p:cNvPr id="30" name="Oval 29">
            <a:extLst>
              <a:ext uri="{FF2B5EF4-FFF2-40B4-BE49-F238E27FC236}">
                <a16:creationId xmlns:a16="http://schemas.microsoft.com/office/drawing/2014/main" id="{C18DC7EF-DE67-26FF-0A07-8437B1834513}"/>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31" name="Graphic 30">
            <a:extLst>
              <a:ext uri="{FF2B5EF4-FFF2-40B4-BE49-F238E27FC236}">
                <a16:creationId xmlns:a16="http://schemas.microsoft.com/office/drawing/2014/main" id="{CCFA863C-C093-6E26-B122-88E779FC7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20112" y="1264635"/>
            <a:ext cx="476250" cy="476250"/>
          </a:xfrm>
          <a:prstGeom prst="rect">
            <a:avLst/>
          </a:prstGeom>
        </p:spPr>
      </p:pic>
      <p:pic>
        <p:nvPicPr>
          <p:cNvPr id="32" name="Picture 31">
            <a:extLst>
              <a:ext uri="{FF2B5EF4-FFF2-40B4-BE49-F238E27FC236}">
                <a16:creationId xmlns:a16="http://schemas.microsoft.com/office/drawing/2014/main" id="{82663FB8-08DA-83F7-0834-AB67F6D707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spTree>
    <p:extLst>
      <p:ext uri="{BB962C8B-B14F-4D97-AF65-F5344CB8AC3E}">
        <p14:creationId xmlns:p14="http://schemas.microsoft.com/office/powerpoint/2010/main" val="36109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Political – the independence of the Authority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ED17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solidFill>
                  <a:schemeClr val="bg1"/>
                </a:solidFill>
                <a:latin typeface="Times New Roman" panose="02020603050405020304" pitchFamily="18" charset="0"/>
                <a:cs typeface="Times New Roman" panose="02020603050405020304" pitchFamily="18" charset="0"/>
              </a:rPr>
              <a:t>Political</a:t>
            </a:r>
            <a:endParaRPr lang="en-AU" sz="1400" dirty="0">
              <a:solidFill>
                <a:schemeClr val="bg1"/>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5DECE9FA-3ED0-C5F5-612E-4879A14861E8}"/>
              </a:ext>
            </a:extLst>
          </p:cNvPr>
          <p:cNvGrpSpPr/>
          <p:nvPr/>
        </p:nvGrpSpPr>
        <p:grpSpPr>
          <a:xfrm>
            <a:off x="347561" y="226904"/>
            <a:ext cx="475200" cy="475200"/>
            <a:chOff x="7359987" y="774229"/>
            <a:chExt cx="1139253" cy="1139253"/>
          </a:xfrm>
        </p:grpSpPr>
        <p:sp>
          <p:nvSpPr>
            <p:cNvPr id="18" name="Oval 17">
              <a:extLst>
                <a:ext uri="{FF2B5EF4-FFF2-40B4-BE49-F238E27FC236}">
                  <a16:creationId xmlns:a16="http://schemas.microsoft.com/office/drawing/2014/main" id="{87DBEE7D-3E7E-59C9-6A02-EB15B2AD9FC2}"/>
                </a:ext>
              </a:extLst>
            </p:cNvPr>
            <p:cNvSpPr>
              <a:spLocks noChangeAspect="1"/>
            </p:cNvSpPr>
            <p:nvPr/>
          </p:nvSpPr>
          <p:spPr bwMode="ltGray">
            <a:xfrm>
              <a:off x="7359987" y="774229"/>
              <a:ext cx="1139253" cy="11392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9" name="Graphic 18">
              <a:extLst>
                <a:ext uri="{FF2B5EF4-FFF2-40B4-BE49-F238E27FC236}">
                  <a16:creationId xmlns:a16="http://schemas.microsoft.com/office/drawing/2014/main" id="{186F1958-26CB-070F-90E2-83B42CAEEE4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1243" y="965485"/>
              <a:ext cx="756741" cy="756741"/>
            </a:xfrm>
            <a:prstGeom prst="rect">
              <a:avLst/>
            </a:prstGeom>
          </p:spPr>
        </p:pic>
      </p:grpSp>
      <p:sp>
        <p:nvSpPr>
          <p:cNvPr id="21" name="Rectangle 20">
            <a:extLst>
              <a:ext uri="{FF2B5EF4-FFF2-40B4-BE49-F238E27FC236}">
                <a16:creationId xmlns:a16="http://schemas.microsoft.com/office/drawing/2014/main" id="{E7CA00E3-016E-CAC8-B7F5-43063F157B20}"/>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6166300" y="1970486"/>
            <a:ext cx="5183875" cy="3539430"/>
          </a:xfrm>
          <a:prstGeom prst="rect">
            <a:avLst/>
          </a:prstGeom>
          <a:noFill/>
        </p:spPr>
        <p:txBody>
          <a:bodyPr wrap="square" anchor="ctr">
            <a:spAutoFit/>
          </a:bodyPr>
          <a:lstStyle/>
          <a:p>
            <a:pPr lvl="0" algn="ctr">
              <a:defRPr/>
            </a:pPr>
            <a:r>
              <a:rPr lang="en-NZ" sz="1400" i="1" dirty="0">
                <a:solidFill>
                  <a:srgbClr val="333333"/>
                </a:solidFill>
              </a:rPr>
              <a:t>“It’s supposed to be a standalone regulatory authority for the benefit of the customers.  Sure, it has to be taking into consideration the government policies, but only legislative policies, not open, wishful thinking statements [by the Government].”</a:t>
            </a:r>
          </a:p>
          <a:p>
            <a:pPr lvl="0" algn="ctr">
              <a:defRPr/>
            </a:pPr>
            <a:r>
              <a:rPr lang="en-NZ" sz="1400" b="1" i="1" dirty="0">
                <a:solidFill>
                  <a:srgbClr val="333333"/>
                </a:solidFill>
              </a:rPr>
              <a:t>Sector</a:t>
            </a:r>
            <a:r>
              <a:rPr lang="en-NZ" sz="1400" i="1" dirty="0">
                <a:solidFill>
                  <a:srgbClr val="333333"/>
                </a:solidFill>
              </a:rPr>
              <a:t> </a:t>
            </a:r>
          </a:p>
          <a:p>
            <a:pPr lvl="0" algn="ctr">
              <a:defRPr/>
            </a:pPr>
            <a:endParaRPr lang="en-NZ" sz="1400" i="1" dirty="0">
              <a:solidFill>
                <a:srgbClr val="333333"/>
              </a:solidFill>
            </a:endParaRPr>
          </a:p>
          <a:p>
            <a:pPr lvl="0" algn="ctr">
              <a:defRPr/>
            </a:pPr>
            <a:r>
              <a:rPr lang="en-NZ" sz="1400" i="1" dirty="0">
                <a:solidFill>
                  <a:srgbClr val="333333"/>
                </a:solidFill>
              </a:rPr>
              <a:t>“With the recent wholesale market review, the report was trying to optimise for political outcome, rather than statutory objective.”</a:t>
            </a:r>
          </a:p>
          <a:p>
            <a:pPr lvl="0" algn="ctr">
              <a:defRPr/>
            </a:pPr>
            <a:r>
              <a:rPr lang="en-NZ" sz="1400" b="1" i="1" dirty="0">
                <a:solidFill>
                  <a:srgbClr val="333333"/>
                </a:solidFill>
              </a:rPr>
              <a:t>Sector</a:t>
            </a:r>
            <a:r>
              <a:rPr lang="en-NZ" sz="1400" i="1" dirty="0">
                <a:solidFill>
                  <a:srgbClr val="333333"/>
                </a:solidFill>
              </a:rPr>
              <a:t>  </a:t>
            </a:r>
          </a:p>
          <a:p>
            <a:pPr lvl="0" algn="ctr">
              <a:defRPr/>
            </a:pPr>
            <a:endParaRPr lang="en-NZ" sz="1400" i="1" dirty="0">
              <a:solidFill>
                <a:srgbClr val="333333"/>
              </a:solidFill>
            </a:endParaRPr>
          </a:p>
          <a:p>
            <a:pPr lvl="0" algn="ctr">
              <a:defRPr/>
            </a:pPr>
            <a:r>
              <a:rPr lang="en-US" sz="1400" i="1" dirty="0">
                <a:solidFill>
                  <a:srgbClr val="333333"/>
                </a:solidFill>
              </a:rPr>
              <a:t>“Political and regulatory intervention from the government is unneeded. You only need to go overseas to look at what's gone wrong… And that's particularly the biggest risk for regulators.”</a:t>
            </a:r>
            <a:endParaRPr lang="en-NZ" sz="1400" i="1" dirty="0">
              <a:solidFill>
                <a:srgbClr val="333333"/>
              </a:solidFill>
            </a:endParaRPr>
          </a:p>
          <a:p>
            <a:pPr lvl="0" algn="ctr">
              <a:defRPr/>
            </a:pPr>
            <a:r>
              <a:rPr lang="en-NZ" sz="1400" b="1" i="1" dirty="0">
                <a:solidFill>
                  <a:srgbClr val="333333"/>
                </a:solidFill>
              </a:rPr>
              <a:t>Sector</a:t>
            </a:r>
          </a:p>
        </p:txBody>
      </p:sp>
      <p:sp>
        <p:nvSpPr>
          <p:cNvPr id="23" name="Text Placeholder 16">
            <a:extLst>
              <a:ext uri="{FF2B5EF4-FFF2-40B4-BE49-F238E27FC236}">
                <a16:creationId xmlns:a16="http://schemas.microsoft.com/office/drawing/2014/main" id="{A2F7C268-B7B6-3E1D-D436-B85F10D682E7}"/>
              </a:ext>
            </a:extLst>
          </p:cNvPr>
          <p:cNvSpPr>
            <a:spLocks noGrp="1"/>
          </p:cNvSpPr>
          <p:nvPr>
            <p:ph type="body" sz="quarter" idx="15"/>
          </p:nvPr>
        </p:nvSpPr>
        <p:spPr>
          <a:xfrm>
            <a:off x="4715154" y="6390000"/>
            <a:ext cx="6315398" cy="238125"/>
          </a:xfrm>
        </p:spPr>
        <p:txBody>
          <a:bodyPr/>
          <a:lstStyle/>
          <a:p>
            <a:endParaRPr lang="en-AU" dirty="0"/>
          </a:p>
        </p:txBody>
      </p:sp>
      <p:sp>
        <p:nvSpPr>
          <p:cNvPr id="26" name="Oval 25">
            <a:extLst>
              <a:ext uri="{FF2B5EF4-FFF2-40B4-BE49-F238E27FC236}">
                <a16:creationId xmlns:a16="http://schemas.microsoft.com/office/drawing/2014/main" id="{B5D8A429-300F-7276-8E3E-046490BB6B90}"/>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7" name="Graphic 26">
            <a:extLst>
              <a:ext uri="{FF2B5EF4-FFF2-40B4-BE49-F238E27FC236}">
                <a16:creationId xmlns:a16="http://schemas.microsoft.com/office/drawing/2014/main" id="{D2EA83CD-1C65-910E-DCDE-0717989BE1E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20112" y="1264635"/>
            <a:ext cx="476250" cy="476250"/>
          </a:xfrm>
          <a:prstGeom prst="rect">
            <a:avLst/>
          </a:prstGeom>
        </p:spPr>
      </p:pic>
      <p:sp>
        <p:nvSpPr>
          <p:cNvPr id="28" name="Content Placeholder 3">
            <a:extLst>
              <a:ext uri="{FF2B5EF4-FFF2-40B4-BE49-F238E27FC236}">
                <a16:creationId xmlns:a16="http://schemas.microsoft.com/office/drawing/2014/main" id="{601CE887-CE29-ABDD-90EE-5427D51B637E}"/>
              </a:ext>
            </a:extLst>
          </p:cNvPr>
          <p:cNvSpPr txBox="1">
            <a:spLocks/>
          </p:cNvSpPr>
          <p:nvPr/>
        </p:nvSpPr>
        <p:spPr>
          <a:xfrm>
            <a:off x="719665" y="1710000"/>
            <a:ext cx="432069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Stakeholders are critical of the lack of clarity between what they perceive to be Government ambition vs. statutory objective.   </a:t>
            </a:r>
          </a:p>
          <a:p>
            <a:endParaRPr lang="en-NZ" dirty="0"/>
          </a:p>
          <a:p>
            <a:r>
              <a:rPr lang="en-NZ" dirty="0"/>
              <a:t>This highlights the importance of reinforcing the Electricity Authority’s political independence.  </a:t>
            </a:r>
          </a:p>
        </p:txBody>
      </p:sp>
      <p:pic>
        <p:nvPicPr>
          <p:cNvPr id="29" name="Picture 28">
            <a:extLst>
              <a:ext uri="{FF2B5EF4-FFF2-40B4-BE49-F238E27FC236}">
                <a16:creationId xmlns:a16="http://schemas.microsoft.com/office/drawing/2014/main" id="{747C11FA-B264-21E5-7D0F-F0409DF092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pic>
        <p:nvPicPr>
          <p:cNvPr id="30" name="Picture 29">
            <a:extLst>
              <a:ext uri="{FF2B5EF4-FFF2-40B4-BE49-F238E27FC236}">
                <a16:creationId xmlns:a16="http://schemas.microsoft.com/office/drawing/2014/main" id="{E67038C3-A342-7CAF-C33D-146ACF33A1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2972742"/>
            <a:ext cx="190218" cy="303159"/>
          </a:xfrm>
          <a:prstGeom prst="rect">
            <a:avLst/>
          </a:prstGeom>
        </p:spPr>
      </p:pic>
    </p:spTree>
    <p:extLst>
      <p:ext uri="{BB962C8B-B14F-4D97-AF65-F5344CB8AC3E}">
        <p14:creationId xmlns:p14="http://schemas.microsoft.com/office/powerpoint/2010/main" val="14884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Political – shift towards renewable energy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ED17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solidFill>
                  <a:schemeClr val="bg1"/>
                </a:solidFill>
                <a:latin typeface="Times New Roman" panose="02020603050405020304" pitchFamily="18" charset="0"/>
                <a:cs typeface="Times New Roman" panose="02020603050405020304" pitchFamily="18" charset="0"/>
              </a:rPr>
              <a:t>Political</a:t>
            </a:r>
            <a:endParaRPr lang="en-AU" sz="1400" dirty="0">
              <a:solidFill>
                <a:schemeClr val="bg1"/>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5DECE9FA-3ED0-C5F5-612E-4879A14861E8}"/>
              </a:ext>
            </a:extLst>
          </p:cNvPr>
          <p:cNvGrpSpPr/>
          <p:nvPr/>
        </p:nvGrpSpPr>
        <p:grpSpPr>
          <a:xfrm>
            <a:off x="347561" y="226904"/>
            <a:ext cx="475200" cy="475200"/>
            <a:chOff x="7359987" y="774229"/>
            <a:chExt cx="1139253" cy="1139253"/>
          </a:xfrm>
        </p:grpSpPr>
        <p:sp>
          <p:nvSpPr>
            <p:cNvPr id="18" name="Oval 17">
              <a:extLst>
                <a:ext uri="{FF2B5EF4-FFF2-40B4-BE49-F238E27FC236}">
                  <a16:creationId xmlns:a16="http://schemas.microsoft.com/office/drawing/2014/main" id="{87DBEE7D-3E7E-59C9-6A02-EB15B2AD9FC2}"/>
                </a:ext>
              </a:extLst>
            </p:cNvPr>
            <p:cNvSpPr>
              <a:spLocks noChangeAspect="1"/>
            </p:cNvSpPr>
            <p:nvPr/>
          </p:nvSpPr>
          <p:spPr bwMode="ltGray">
            <a:xfrm>
              <a:off x="7359987" y="774229"/>
              <a:ext cx="1139253" cy="11392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9" name="Graphic 18">
              <a:extLst>
                <a:ext uri="{FF2B5EF4-FFF2-40B4-BE49-F238E27FC236}">
                  <a16:creationId xmlns:a16="http://schemas.microsoft.com/office/drawing/2014/main" id="{186F1958-26CB-070F-90E2-83B42CAEEE4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1243" y="965485"/>
              <a:ext cx="756741" cy="756741"/>
            </a:xfrm>
            <a:prstGeom prst="rect">
              <a:avLst/>
            </a:prstGeom>
          </p:spPr>
        </p:pic>
      </p:grpSp>
      <p:sp>
        <p:nvSpPr>
          <p:cNvPr id="21" name="Rectangle 20">
            <a:extLst>
              <a:ext uri="{FF2B5EF4-FFF2-40B4-BE49-F238E27FC236}">
                <a16:creationId xmlns:a16="http://schemas.microsoft.com/office/drawing/2014/main" id="{E7CA00E3-016E-CAC8-B7F5-43063F157B20}"/>
              </a:ext>
            </a:extLst>
          </p:cNvPr>
          <p:cNvSpPr/>
          <p:nvPr/>
        </p:nvSpPr>
        <p:spPr bwMode="ltGray">
          <a:xfrm>
            <a:off x="6773332" y="1514318"/>
            <a:ext cx="5053541"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7165855" y="2939982"/>
            <a:ext cx="4268495" cy="1600438"/>
          </a:xfrm>
          <a:prstGeom prst="rect">
            <a:avLst/>
          </a:prstGeom>
          <a:noFill/>
        </p:spPr>
        <p:txBody>
          <a:bodyPr wrap="square" anchor="ctr">
            <a:spAutoFit/>
          </a:bodyPr>
          <a:lstStyle/>
          <a:p>
            <a:pPr lvl="0" algn="ctr">
              <a:defRPr/>
            </a:pPr>
            <a:r>
              <a:rPr lang="en-US" sz="1400" i="1" dirty="0">
                <a:solidFill>
                  <a:srgbClr val="333333"/>
                </a:solidFill>
              </a:rPr>
              <a:t>“The people that will go there first are the wealthy and those that can afford it, they end up having a cost spread across them as well. So, there's a whole bunch of stuff in terms of equity, equity of rates, and things like that, which also come through. So, it's quite a lot going on.”  </a:t>
            </a:r>
            <a:endParaRPr lang="en-NZ" sz="1400" i="1" dirty="0">
              <a:solidFill>
                <a:srgbClr val="333333"/>
              </a:solidFill>
            </a:endParaRPr>
          </a:p>
          <a:p>
            <a:pPr lvl="0" algn="ctr">
              <a:defRPr/>
            </a:pPr>
            <a:r>
              <a:rPr lang="en-NZ" sz="1400" b="1" i="1" dirty="0">
                <a:solidFill>
                  <a:srgbClr val="333333"/>
                </a:solidFill>
              </a:rPr>
              <a:t>Sector</a:t>
            </a:r>
            <a:r>
              <a:rPr lang="en-NZ" sz="1400" i="1" dirty="0">
                <a:solidFill>
                  <a:srgbClr val="333333"/>
                </a:solidFill>
              </a:rPr>
              <a:t>  </a:t>
            </a:r>
          </a:p>
        </p:txBody>
      </p:sp>
      <p:sp>
        <p:nvSpPr>
          <p:cNvPr id="7" name="Oval 6">
            <a:extLst>
              <a:ext uri="{FF2B5EF4-FFF2-40B4-BE49-F238E27FC236}">
                <a16:creationId xmlns:a16="http://schemas.microsoft.com/office/drawing/2014/main" id="{AA86C7F1-4AAD-005D-2768-48BF5EAA6AB7}"/>
              </a:ext>
            </a:extLst>
          </p:cNvPr>
          <p:cNvSpPr/>
          <p:nvPr/>
        </p:nvSpPr>
        <p:spPr bwMode="ltGray">
          <a:xfrm>
            <a:off x="8930230"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0" name="Graphic 9">
            <a:extLst>
              <a:ext uri="{FF2B5EF4-FFF2-40B4-BE49-F238E27FC236}">
                <a16:creationId xmlns:a16="http://schemas.microsoft.com/office/drawing/2014/main" id="{D4C7DB93-044D-0CB3-8854-D4584E7668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1977" y="1264635"/>
            <a:ext cx="476250" cy="476250"/>
          </a:xfrm>
          <a:prstGeom prst="rect">
            <a:avLst/>
          </a:prstGeom>
        </p:spPr>
      </p:pic>
      <p:sp>
        <p:nvSpPr>
          <p:cNvPr id="11" name="Content Placeholder 3">
            <a:extLst>
              <a:ext uri="{FF2B5EF4-FFF2-40B4-BE49-F238E27FC236}">
                <a16:creationId xmlns:a16="http://schemas.microsoft.com/office/drawing/2014/main" id="{4C271E96-B378-10CC-15E6-275D33D2205A}"/>
              </a:ext>
            </a:extLst>
          </p:cNvPr>
          <p:cNvSpPr txBox="1">
            <a:spLocks/>
          </p:cNvSpPr>
          <p:nvPr/>
        </p:nvSpPr>
        <p:spPr>
          <a:xfrm>
            <a:off x="719665" y="1710000"/>
            <a:ext cx="5661144"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dirty="0"/>
              <a:t>Similarly, a significant issue facing the sector, and one that is top of mind for many stakeholders, is the shift towards renewable energy.  </a:t>
            </a:r>
          </a:p>
          <a:p>
            <a:r>
              <a:rPr lang="en-NZ" sz="1400" dirty="0"/>
              <a:t>Stakeholders express considerable concerns, which appear to be primarily </a:t>
            </a:r>
            <a:r>
              <a:rPr lang="en-NZ" sz="1400" b="1" dirty="0"/>
              <a:t>driven by uncertainty</a:t>
            </a:r>
            <a:r>
              <a:rPr lang="en-NZ" sz="1400" dirty="0"/>
              <a:t>.  This in turn raises many questions:</a:t>
            </a:r>
          </a:p>
          <a:p>
            <a:pPr marL="466725" lvl="1" indent="-285750">
              <a:buFont typeface="Arial" panose="020B0604020202020204" pitchFamily="34" charset="0"/>
              <a:buChar char="•"/>
            </a:pPr>
            <a:r>
              <a:rPr lang="en-NZ" sz="1400" dirty="0"/>
              <a:t>Where is the new generation coming from? </a:t>
            </a:r>
          </a:p>
          <a:p>
            <a:pPr marL="466725" lvl="1" indent="-285750">
              <a:buFont typeface="Arial" panose="020B0604020202020204" pitchFamily="34" charset="0"/>
              <a:buChar char="•"/>
            </a:pPr>
            <a:r>
              <a:rPr lang="en-NZ" sz="1400" dirty="0"/>
              <a:t>How can security of supply be guaranteed?</a:t>
            </a:r>
          </a:p>
          <a:p>
            <a:pPr marL="825750" lvl="3" indent="-285750">
              <a:buFont typeface="Calibri" panose="020F0502020204030204" pitchFamily="34" charset="0"/>
              <a:buChar char="‒"/>
            </a:pPr>
            <a:r>
              <a:rPr lang="en-NZ" sz="1400" dirty="0"/>
              <a:t>What happens in dry seasons/periods with no wind? </a:t>
            </a:r>
          </a:p>
          <a:p>
            <a:pPr marL="825750" lvl="3" indent="-285750">
              <a:buFont typeface="Calibri" panose="020F0502020204030204" pitchFamily="34" charset="0"/>
              <a:buChar char="‒"/>
            </a:pPr>
            <a:r>
              <a:rPr lang="en-NZ" sz="1400" dirty="0"/>
              <a:t>What will be used in place of thermal generation?</a:t>
            </a:r>
          </a:p>
          <a:p>
            <a:pPr marL="466725" lvl="1" indent="-285750">
              <a:buFont typeface="Arial" panose="020B0604020202020204" pitchFamily="34" charset="0"/>
              <a:buChar char="•"/>
            </a:pPr>
            <a:r>
              <a:rPr lang="en-NZ" sz="1400" dirty="0"/>
              <a:t>How will new technologies be valued and deployed?  </a:t>
            </a:r>
          </a:p>
          <a:p>
            <a:pPr marL="466725" lvl="1" indent="-285750">
              <a:buFont typeface="Arial" panose="020B0604020202020204" pitchFamily="34" charset="0"/>
              <a:buChar char="•"/>
            </a:pPr>
            <a:r>
              <a:rPr lang="en-NZ" sz="1400" dirty="0"/>
              <a:t>Who is going to pay for the transition?  </a:t>
            </a:r>
          </a:p>
          <a:p>
            <a:pPr marL="825750" lvl="3" indent="-285750">
              <a:buFont typeface="Calibri" panose="020F0502020204030204" pitchFamily="34" charset="0"/>
              <a:buChar char="‒"/>
            </a:pPr>
            <a:r>
              <a:rPr lang="en-NZ" sz="1400" dirty="0"/>
              <a:t>How will costs be spread? </a:t>
            </a:r>
          </a:p>
          <a:p>
            <a:pPr marL="825750" lvl="3" indent="-285750">
              <a:buFont typeface="Calibri" panose="020F0502020204030204" pitchFamily="34" charset="0"/>
              <a:buChar char="‒"/>
            </a:pPr>
            <a:r>
              <a:rPr lang="en-NZ" sz="1400" dirty="0"/>
              <a:t>Will it create social inequities for consumers?  </a:t>
            </a:r>
          </a:p>
          <a:p>
            <a:pPr marL="466725" lvl="1" indent="-285750">
              <a:buFont typeface="Arial" panose="020B0604020202020204" pitchFamily="34" charset="0"/>
              <a:buChar char="•"/>
            </a:pPr>
            <a:r>
              <a:rPr lang="en-NZ" sz="1400" dirty="0"/>
              <a:t>Are the right regulatory settings in place? </a:t>
            </a:r>
          </a:p>
          <a:p>
            <a:pPr marL="466725" lvl="1" indent="-285750">
              <a:buFont typeface="Arial" panose="020B0604020202020204" pitchFamily="34" charset="0"/>
              <a:buChar char="•"/>
            </a:pPr>
            <a:r>
              <a:rPr lang="en-NZ" sz="1400" dirty="0"/>
              <a:t>Is the market structure fit for purpose?    </a:t>
            </a:r>
          </a:p>
        </p:txBody>
      </p:sp>
      <p:pic>
        <p:nvPicPr>
          <p:cNvPr id="12" name="Picture 11">
            <a:extLst>
              <a:ext uri="{FF2B5EF4-FFF2-40B4-BE49-F238E27FC236}">
                <a16:creationId xmlns:a16="http://schemas.microsoft.com/office/drawing/2014/main" id="{8A690796-4CC9-55DC-2739-CA331A195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pic>
        <p:nvPicPr>
          <p:cNvPr id="13" name="Picture 12">
            <a:extLst>
              <a:ext uri="{FF2B5EF4-FFF2-40B4-BE49-F238E27FC236}">
                <a16:creationId xmlns:a16="http://schemas.microsoft.com/office/drawing/2014/main" id="{19CEB4C8-9515-3906-C8AC-BEE5C34268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2249175"/>
            <a:ext cx="190218" cy="303159"/>
          </a:xfrm>
          <a:prstGeom prst="rect">
            <a:avLst/>
          </a:prstGeom>
        </p:spPr>
      </p:pic>
      <p:sp>
        <p:nvSpPr>
          <p:cNvPr id="5" name="Text Placeholder 4">
            <a:extLst>
              <a:ext uri="{FF2B5EF4-FFF2-40B4-BE49-F238E27FC236}">
                <a16:creationId xmlns:a16="http://schemas.microsoft.com/office/drawing/2014/main" id="{22DDC879-1EAD-BF0A-425E-654619B4CC15}"/>
              </a:ext>
            </a:extLst>
          </p:cNvPr>
          <p:cNvSpPr>
            <a:spLocks noGrp="1"/>
          </p:cNvSpPr>
          <p:nvPr>
            <p:ph type="body" sz="quarter" idx="15"/>
          </p:nvPr>
        </p:nvSpPr>
        <p:spPr/>
        <p:txBody>
          <a:bodyPr/>
          <a:lstStyle/>
          <a:p>
            <a:endParaRPr lang="en-NZ"/>
          </a:p>
        </p:txBody>
      </p:sp>
    </p:spTree>
    <p:extLst>
      <p:ext uri="{BB962C8B-B14F-4D97-AF65-F5344CB8AC3E}">
        <p14:creationId xmlns:p14="http://schemas.microsoft.com/office/powerpoint/2010/main" val="3059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Economic – balancing economic theory with practical outcomes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solidFill>
                  <a:schemeClr val="bg1"/>
                </a:solidFill>
                <a:latin typeface="Times New Roman" panose="02020603050405020304" pitchFamily="18" charset="0"/>
                <a:cs typeface="Times New Roman" panose="02020603050405020304" pitchFamily="18" charset="0"/>
              </a:rPr>
              <a:t>Economic</a:t>
            </a:r>
            <a:endParaRPr lang="en-AU" sz="1400" dirty="0">
              <a:solidFill>
                <a:schemeClr val="bg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7CA00E3-016E-CAC8-B7F5-43063F157B20}"/>
              </a:ext>
            </a:extLst>
          </p:cNvPr>
          <p:cNvSpPr/>
          <p:nvPr/>
        </p:nvSpPr>
        <p:spPr bwMode="ltGray">
          <a:xfrm>
            <a:off x="5195455" y="1514318"/>
            <a:ext cx="6631419"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5376077" y="2018236"/>
            <a:ext cx="6270175" cy="3693319"/>
          </a:xfrm>
          <a:prstGeom prst="rect">
            <a:avLst/>
          </a:prstGeom>
          <a:noFill/>
        </p:spPr>
        <p:txBody>
          <a:bodyPr wrap="square" anchor="ctr">
            <a:spAutoFit/>
          </a:bodyPr>
          <a:lstStyle/>
          <a:p>
            <a:pPr lvl="0" algn="ctr">
              <a:defRPr/>
            </a:pPr>
            <a:r>
              <a:rPr lang="en-NZ" sz="1300" i="1" dirty="0">
                <a:solidFill>
                  <a:srgbClr val="333333"/>
                </a:solidFill>
              </a:rPr>
              <a:t>“Driving an economically pure approach, what they think is efficient, but actually, it's not, that's going to lead to huge complexity.”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“We are so hamstrung by archaic regulation.”  </a:t>
            </a:r>
          </a:p>
          <a:p>
            <a:pPr lvl="0" algn="ctr">
              <a:defRPr/>
            </a:pPr>
            <a:r>
              <a:rPr lang="en-NZ" sz="1300" b="1" i="1" dirty="0">
                <a:solidFill>
                  <a:srgbClr val="333333"/>
                </a:solidFill>
              </a:rPr>
              <a:t>Non-sector </a:t>
            </a:r>
          </a:p>
          <a:p>
            <a:pPr lvl="0" algn="ctr">
              <a:defRPr/>
            </a:pPr>
            <a:endParaRPr lang="en-NZ" sz="1300" i="1" dirty="0">
              <a:solidFill>
                <a:srgbClr val="333333"/>
              </a:solidFill>
            </a:endParaRPr>
          </a:p>
          <a:p>
            <a:pPr lvl="0" algn="ctr">
              <a:defRPr/>
            </a:pPr>
            <a:r>
              <a:rPr lang="en-NZ" sz="1300" i="1" dirty="0">
                <a:solidFill>
                  <a:srgbClr val="333333"/>
                </a:solidFill>
              </a:rPr>
              <a:t>“The Authority have gone on a journey of change I would observe, from being quite economically doctrinaire at the expense of pragmatism, to potentially being more pragmatic, but along the way, having lost their industry expertise.”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“Sometimes, it looks as though they're not entirely aware of the trade offs that they incur by putting more complexity into the market. For example, things like the transmission pricing methodologies, you will hear all about understanding the intent to try and better align with incentives around where transmission costs go. But it obviously gets to a point, where it's just so complicated, it's a black box.” </a:t>
            </a:r>
          </a:p>
          <a:p>
            <a:pPr lvl="0" algn="ctr">
              <a:defRPr/>
            </a:pPr>
            <a:r>
              <a:rPr lang="en-NZ" sz="1300" b="1" i="1" dirty="0">
                <a:solidFill>
                  <a:srgbClr val="333333"/>
                </a:solidFill>
              </a:rPr>
              <a:t>Sector</a:t>
            </a:r>
            <a:r>
              <a:rPr lang="en-NZ" sz="1300" i="1" dirty="0">
                <a:solidFill>
                  <a:srgbClr val="333333"/>
                </a:solidFill>
              </a:rPr>
              <a:t> </a:t>
            </a:r>
          </a:p>
        </p:txBody>
      </p:sp>
      <p:sp>
        <p:nvSpPr>
          <p:cNvPr id="23" name="Text Placeholder 16">
            <a:extLst>
              <a:ext uri="{FF2B5EF4-FFF2-40B4-BE49-F238E27FC236}">
                <a16:creationId xmlns:a16="http://schemas.microsoft.com/office/drawing/2014/main" id="{A2F7C268-B7B6-3E1D-D436-B85F10D682E7}"/>
              </a:ext>
            </a:extLst>
          </p:cNvPr>
          <p:cNvSpPr>
            <a:spLocks noGrp="1"/>
          </p:cNvSpPr>
          <p:nvPr>
            <p:ph type="body" sz="quarter" idx="15"/>
          </p:nvPr>
        </p:nvSpPr>
        <p:spPr>
          <a:xfrm>
            <a:off x="4715154" y="6390000"/>
            <a:ext cx="6315398" cy="238125"/>
          </a:xfrm>
        </p:spPr>
        <p:txBody>
          <a:bodyPr/>
          <a:lstStyle/>
          <a:p>
            <a:endParaRPr lang="en-AU" dirty="0"/>
          </a:p>
        </p:txBody>
      </p:sp>
      <p:sp>
        <p:nvSpPr>
          <p:cNvPr id="13" name="Oval 12">
            <a:extLst>
              <a:ext uri="{FF2B5EF4-FFF2-40B4-BE49-F238E27FC236}">
                <a16:creationId xmlns:a16="http://schemas.microsoft.com/office/drawing/2014/main" id="{925D54F3-25DE-E384-4782-47F897681B31}"/>
              </a:ext>
            </a:extLst>
          </p:cNvPr>
          <p:cNvSpPr>
            <a:spLocks noChangeAspect="1"/>
          </p:cNvSpPr>
          <p:nvPr/>
        </p:nvSpPr>
        <p:spPr bwMode="ltGray">
          <a:xfrm>
            <a:off x="347561" y="226904"/>
            <a:ext cx="475200" cy="475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4" name="Graphic 13">
            <a:extLst>
              <a:ext uri="{FF2B5EF4-FFF2-40B4-BE49-F238E27FC236}">
                <a16:creationId xmlns:a16="http://schemas.microsoft.com/office/drawing/2014/main" id="{19C20453-0D3A-AD86-BFEC-8CC51718458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404" y="329747"/>
            <a:ext cx="269514" cy="269514"/>
          </a:xfrm>
          <a:prstGeom prst="rect">
            <a:avLst/>
          </a:prstGeom>
        </p:spPr>
      </p:pic>
      <p:sp>
        <p:nvSpPr>
          <p:cNvPr id="20" name="Oval 19">
            <a:extLst>
              <a:ext uri="{FF2B5EF4-FFF2-40B4-BE49-F238E27FC236}">
                <a16:creationId xmlns:a16="http://schemas.microsoft.com/office/drawing/2014/main" id="{3821AEC8-018B-5698-727F-2BE1CB9FD627}"/>
              </a:ext>
            </a:extLst>
          </p:cNvPr>
          <p:cNvSpPr/>
          <p:nvPr/>
        </p:nvSpPr>
        <p:spPr bwMode="ltGray">
          <a:xfrm>
            <a:off x="8141292"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4" name="Graphic 23">
            <a:extLst>
              <a:ext uri="{FF2B5EF4-FFF2-40B4-BE49-F238E27FC236}">
                <a16:creationId xmlns:a16="http://schemas.microsoft.com/office/drawing/2014/main" id="{ADF73913-307B-1DB2-BA84-D827054E614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73039" y="1264635"/>
            <a:ext cx="476250" cy="476250"/>
          </a:xfrm>
          <a:prstGeom prst="rect">
            <a:avLst/>
          </a:prstGeom>
        </p:spPr>
      </p:pic>
      <p:sp>
        <p:nvSpPr>
          <p:cNvPr id="25" name="Content Placeholder 3">
            <a:extLst>
              <a:ext uri="{FF2B5EF4-FFF2-40B4-BE49-F238E27FC236}">
                <a16:creationId xmlns:a16="http://schemas.microsoft.com/office/drawing/2014/main" id="{85A98EB4-FB05-A6FD-CB3D-568859A7CB2D}"/>
              </a:ext>
            </a:extLst>
          </p:cNvPr>
          <p:cNvSpPr txBox="1">
            <a:spLocks/>
          </p:cNvSpPr>
          <p:nvPr/>
        </p:nvSpPr>
        <p:spPr>
          <a:xfrm>
            <a:off x="719665" y="1710000"/>
            <a:ext cx="4211564"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NZ" sz="1400" dirty="0"/>
              <a:t>Some stakeholders are critical of what they deem to be an outdated economic model.  The common criticism is that it is an overly theoretical perspective, which lacks pragmatism.  </a:t>
            </a:r>
          </a:p>
          <a:p>
            <a:pPr>
              <a:spcBef>
                <a:spcPts val="1800"/>
              </a:spcBef>
            </a:pPr>
            <a:r>
              <a:rPr lang="en-NZ" sz="1400" dirty="0"/>
              <a:t>A pure economic model is not perceived to be reflective of consumer behaviour.  It does not take into account the effect behavioural economics has on the consumer.      </a:t>
            </a:r>
          </a:p>
          <a:p>
            <a:pPr>
              <a:spcBef>
                <a:spcPts val="1800"/>
              </a:spcBef>
            </a:pPr>
            <a:r>
              <a:rPr lang="en-NZ" sz="1400" dirty="0"/>
              <a:t>Subsequently, the Authority is perceived to be rigid in their approach, not providing opportunity for other ideas.   </a:t>
            </a:r>
          </a:p>
          <a:p>
            <a:pPr>
              <a:spcBef>
                <a:spcPts val="1800"/>
              </a:spcBef>
            </a:pPr>
            <a:r>
              <a:rPr lang="en-NZ" sz="1400" dirty="0"/>
              <a:t>Stakeholders suggest there is a fine line balancing economic theory with practical outcomes while ensuring industry expertise is acknowledged.  </a:t>
            </a:r>
          </a:p>
        </p:txBody>
      </p:sp>
      <p:pic>
        <p:nvPicPr>
          <p:cNvPr id="26" name="Picture 25">
            <a:extLst>
              <a:ext uri="{FF2B5EF4-FFF2-40B4-BE49-F238E27FC236}">
                <a16:creationId xmlns:a16="http://schemas.microsoft.com/office/drawing/2014/main" id="{AA7AA506-1A5E-D9CE-60EF-30E458B5DF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pic>
        <p:nvPicPr>
          <p:cNvPr id="27" name="Picture 26">
            <a:extLst>
              <a:ext uri="{FF2B5EF4-FFF2-40B4-BE49-F238E27FC236}">
                <a16:creationId xmlns:a16="http://schemas.microsoft.com/office/drawing/2014/main" id="{615C364E-4006-5A58-D48F-EC9452585C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2744142"/>
            <a:ext cx="190218" cy="303159"/>
          </a:xfrm>
          <a:prstGeom prst="rect">
            <a:avLst/>
          </a:prstGeom>
        </p:spPr>
      </p:pic>
      <p:pic>
        <p:nvPicPr>
          <p:cNvPr id="28" name="Picture 27">
            <a:extLst>
              <a:ext uri="{FF2B5EF4-FFF2-40B4-BE49-F238E27FC236}">
                <a16:creationId xmlns:a16="http://schemas.microsoft.com/office/drawing/2014/main" id="{9130F465-3E7E-02CD-A6DE-EC7FA0D8CA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3832714"/>
            <a:ext cx="190218" cy="303159"/>
          </a:xfrm>
          <a:prstGeom prst="rect">
            <a:avLst/>
          </a:prstGeom>
        </p:spPr>
      </p:pic>
      <p:pic>
        <p:nvPicPr>
          <p:cNvPr id="29" name="Picture 28">
            <a:extLst>
              <a:ext uri="{FF2B5EF4-FFF2-40B4-BE49-F238E27FC236}">
                <a16:creationId xmlns:a16="http://schemas.microsoft.com/office/drawing/2014/main" id="{C56B95BD-6C1C-6483-9E6A-ECDFF841D5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4681799"/>
            <a:ext cx="190218" cy="303159"/>
          </a:xfrm>
          <a:prstGeom prst="rect">
            <a:avLst/>
          </a:prstGeom>
        </p:spPr>
      </p:pic>
    </p:spTree>
    <p:extLst>
      <p:ext uri="{BB962C8B-B14F-4D97-AF65-F5344CB8AC3E}">
        <p14:creationId xmlns:p14="http://schemas.microsoft.com/office/powerpoint/2010/main" val="2743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Regulatory – settings that provide transparency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latin typeface="Times New Roman" panose="02020603050405020304" pitchFamily="18" charset="0"/>
                <a:cs typeface="Times New Roman" panose="02020603050405020304" pitchFamily="18" charset="0"/>
              </a:rPr>
              <a:t>Regulatory</a:t>
            </a:r>
            <a:endParaRPr lang="en-AU" sz="14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7CA00E3-016E-CAC8-B7F5-43063F157B20}"/>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6166300" y="2185929"/>
            <a:ext cx="5183875" cy="3108543"/>
          </a:xfrm>
          <a:prstGeom prst="rect">
            <a:avLst/>
          </a:prstGeom>
          <a:noFill/>
        </p:spPr>
        <p:txBody>
          <a:bodyPr wrap="square" anchor="ctr">
            <a:spAutoFit/>
          </a:bodyPr>
          <a:lstStyle/>
          <a:p>
            <a:pPr lvl="0" algn="ctr">
              <a:defRPr/>
            </a:pPr>
            <a:r>
              <a:rPr lang="en-US" sz="1400" i="1" dirty="0">
                <a:solidFill>
                  <a:srgbClr val="333333"/>
                </a:solidFill>
              </a:rPr>
              <a:t>“The price is determined by a cartel of major generators, who are able to operate within the rules, and still </a:t>
            </a:r>
            <a:r>
              <a:rPr lang="en-US" sz="1400" i="1" dirty="0" err="1">
                <a:solidFill>
                  <a:srgbClr val="333333"/>
                </a:solidFill>
              </a:rPr>
              <a:t>maximise</a:t>
            </a:r>
            <a:r>
              <a:rPr lang="en-US" sz="1400" i="1" dirty="0">
                <a:solidFill>
                  <a:srgbClr val="333333"/>
                </a:solidFill>
              </a:rPr>
              <a:t> prices, because they will know what each other does… It's an open secret.” </a:t>
            </a:r>
          </a:p>
          <a:p>
            <a:pPr lvl="0" algn="ctr">
              <a:defRPr/>
            </a:pPr>
            <a:r>
              <a:rPr lang="en-US" sz="1400" b="1" i="1" dirty="0">
                <a:solidFill>
                  <a:srgbClr val="333333"/>
                </a:solidFill>
              </a:rPr>
              <a:t>Sector  </a:t>
            </a:r>
            <a:endParaRPr lang="en-NZ" sz="1400" b="1" i="1" dirty="0">
              <a:solidFill>
                <a:srgbClr val="333333"/>
              </a:solidFill>
            </a:endParaRPr>
          </a:p>
          <a:p>
            <a:pPr lvl="0" algn="ctr">
              <a:defRPr/>
            </a:pPr>
            <a:endParaRPr lang="en-NZ" sz="1400" i="1" dirty="0">
              <a:solidFill>
                <a:srgbClr val="333333"/>
              </a:solidFill>
            </a:endParaRPr>
          </a:p>
          <a:p>
            <a:pPr lvl="0" algn="ctr">
              <a:defRPr/>
            </a:pPr>
            <a:r>
              <a:rPr lang="en-NZ" sz="1400" i="1" dirty="0">
                <a:solidFill>
                  <a:srgbClr val="333333"/>
                </a:solidFill>
              </a:rPr>
              <a:t>“There's no shortage of transparency around the determination of the price. But there is a shortage of transparency around the development with that new generation because ultimately, in the theory of the market, it's all of that generation coming to market that causes competition, price to come down. If there's a shortage of supply, then the price can be as high as anybody wants.”   </a:t>
            </a:r>
          </a:p>
          <a:p>
            <a:pPr lvl="0" algn="ctr">
              <a:defRPr/>
            </a:pPr>
            <a:r>
              <a:rPr lang="en-NZ" sz="1400" b="1" i="1" dirty="0">
                <a:solidFill>
                  <a:srgbClr val="333333"/>
                </a:solidFill>
              </a:rPr>
              <a:t>Sector</a:t>
            </a:r>
            <a:r>
              <a:rPr lang="en-NZ" sz="1400" i="1" dirty="0">
                <a:solidFill>
                  <a:srgbClr val="333333"/>
                </a:solidFill>
              </a:rPr>
              <a:t> </a:t>
            </a:r>
          </a:p>
        </p:txBody>
      </p:sp>
      <p:sp>
        <p:nvSpPr>
          <p:cNvPr id="23" name="Text Placeholder 16">
            <a:extLst>
              <a:ext uri="{FF2B5EF4-FFF2-40B4-BE49-F238E27FC236}">
                <a16:creationId xmlns:a16="http://schemas.microsoft.com/office/drawing/2014/main" id="{A2F7C268-B7B6-3E1D-D436-B85F10D682E7}"/>
              </a:ext>
            </a:extLst>
          </p:cNvPr>
          <p:cNvSpPr>
            <a:spLocks noGrp="1"/>
          </p:cNvSpPr>
          <p:nvPr>
            <p:ph type="body" sz="quarter" idx="15"/>
          </p:nvPr>
        </p:nvSpPr>
        <p:spPr>
          <a:xfrm>
            <a:off x="4715154" y="6390000"/>
            <a:ext cx="6315398" cy="238125"/>
          </a:xfrm>
        </p:spPr>
        <p:txBody>
          <a:bodyPr/>
          <a:lstStyle/>
          <a:p>
            <a:endParaRPr lang="en-AU" dirty="0"/>
          </a:p>
        </p:txBody>
      </p:sp>
      <p:grpSp>
        <p:nvGrpSpPr>
          <p:cNvPr id="12" name="Group 11">
            <a:extLst>
              <a:ext uri="{FF2B5EF4-FFF2-40B4-BE49-F238E27FC236}">
                <a16:creationId xmlns:a16="http://schemas.microsoft.com/office/drawing/2014/main" id="{D7160754-B726-AF99-464F-B22E8FBC9A7A}"/>
              </a:ext>
            </a:extLst>
          </p:cNvPr>
          <p:cNvGrpSpPr/>
          <p:nvPr/>
        </p:nvGrpSpPr>
        <p:grpSpPr>
          <a:xfrm>
            <a:off x="347561" y="226904"/>
            <a:ext cx="475200" cy="475200"/>
            <a:chOff x="4697503" y="3703689"/>
            <a:chExt cx="1139253" cy="1139253"/>
          </a:xfrm>
        </p:grpSpPr>
        <p:sp>
          <p:nvSpPr>
            <p:cNvPr id="13" name="Oval 12">
              <a:extLst>
                <a:ext uri="{FF2B5EF4-FFF2-40B4-BE49-F238E27FC236}">
                  <a16:creationId xmlns:a16="http://schemas.microsoft.com/office/drawing/2014/main" id="{6E83912A-A23F-194E-D33F-7465D17320C5}"/>
                </a:ext>
              </a:extLst>
            </p:cNvPr>
            <p:cNvSpPr>
              <a:spLocks noChangeAspect="1"/>
            </p:cNvSpPr>
            <p:nvPr/>
          </p:nvSpPr>
          <p:spPr bwMode="ltGray">
            <a:xfrm>
              <a:off x="4697503" y="3703689"/>
              <a:ext cx="1139253" cy="11392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4" name="Graphic 13">
              <a:extLst>
                <a:ext uri="{FF2B5EF4-FFF2-40B4-BE49-F238E27FC236}">
                  <a16:creationId xmlns:a16="http://schemas.microsoft.com/office/drawing/2014/main" id="{2C0B5C23-B43A-93A4-8871-606023B1DC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9381" y="3905567"/>
              <a:ext cx="735496" cy="735496"/>
            </a:xfrm>
            <a:prstGeom prst="rect">
              <a:avLst/>
            </a:prstGeom>
          </p:spPr>
        </p:pic>
      </p:grpSp>
      <p:sp>
        <p:nvSpPr>
          <p:cNvPr id="20" name="Oval 19">
            <a:extLst>
              <a:ext uri="{FF2B5EF4-FFF2-40B4-BE49-F238E27FC236}">
                <a16:creationId xmlns:a16="http://schemas.microsoft.com/office/drawing/2014/main" id="{583CFC3C-BE88-C878-F0E6-F091DBD1D8C9}"/>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4" name="Graphic 23">
            <a:extLst>
              <a:ext uri="{FF2B5EF4-FFF2-40B4-BE49-F238E27FC236}">
                <a16:creationId xmlns:a16="http://schemas.microsoft.com/office/drawing/2014/main" id="{6F23A03D-D5A1-3836-EF7C-AA1C1053AD5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20112" y="1264635"/>
            <a:ext cx="476250" cy="476250"/>
          </a:xfrm>
          <a:prstGeom prst="rect">
            <a:avLst/>
          </a:prstGeom>
        </p:spPr>
      </p:pic>
      <p:sp>
        <p:nvSpPr>
          <p:cNvPr id="25" name="Content Placeholder 3">
            <a:extLst>
              <a:ext uri="{FF2B5EF4-FFF2-40B4-BE49-F238E27FC236}">
                <a16:creationId xmlns:a16="http://schemas.microsoft.com/office/drawing/2014/main" id="{85A9D2FE-DC06-2497-AD96-944CD8161AA3}"/>
              </a:ext>
            </a:extLst>
          </p:cNvPr>
          <p:cNvSpPr txBox="1">
            <a:spLocks/>
          </p:cNvSpPr>
          <p:nvPr/>
        </p:nvSpPr>
        <p:spPr>
          <a:xfrm>
            <a:off x="719665" y="1710000"/>
            <a:ext cx="4581678"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There is a sense that the regulatory environment needs to align with what is happening practically.  </a:t>
            </a:r>
          </a:p>
          <a:p>
            <a:endParaRPr lang="en-NZ" dirty="0"/>
          </a:p>
          <a:p>
            <a:r>
              <a:rPr lang="en-NZ" dirty="0"/>
              <a:t>Some stakeholders suggest </a:t>
            </a:r>
            <a:r>
              <a:rPr lang="en-NZ" dirty="0" err="1"/>
              <a:t>gentailers</a:t>
            </a:r>
            <a:r>
              <a:rPr lang="en-NZ" dirty="0"/>
              <a:t> have an unfair advantage, manipulating their own pricing.   </a:t>
            </a:r>
          </a:p>
          <a:p>
            <a:endParaRPr lang="en-NZ" dirty="0"/>
          </a:p>
          <a:p>
            <a:r>
              <a:rPr lang="en-NZ" dirty="0"/>
              <a:t>Others express concern about issues around transparency of new generation and the effect this will have on the market.   </a:t>
            </a:r>
          </a:p>
        </p:txBody>
      </p:sp>
      <p:pic>
        <p:nvPicPr>
          <p:cNvPr id="26" name="Picture 25">
            <a:extLst>
              <a:ext uri="{FF2B5EF4-FFF2-40B4-BE49-F238E27FC236}">
                <a16:creationId xmlns:a16="http://schemas.microsoft.com/office/drawing/2014/main" id="{AA553D2F-34B9-FBAD-3A17-966DD90652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pic>
        <p:nvPicPr>
          <p:cNvPr id="27" name="Picture 26">
            <a:extLst>
              <a:ext uri="{FF2B5EF4-FFF2-40B4-BE49-F238E27FC236}">
                <a16:creationId xmlns:a16="http://schemas.microsoft.com/office/drawing/2014/main" id="{229D85D3-F005-9D98-43B8-02A6E3CD21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2711485"/>
            <a:ext cx="190218" cy="303159"/>
          </a:xfrm>
          <a:prstGeom prst="rect">
            <a:avLst/>
          </a:prstGeom>
        </p:spPr>
      </p:pic>
      <p:pic>
        <p:nvPicPr>
          <p:cNvPr id="28" name="Picture 27">
            <a:extLst>
              <a:ext uri="{FF2B5EF4-FFF2-40B4-BE49-F238E27FC236}">
                <a16:creationId xmlns:a16="http://schemas.microsoft.com/office/drawing/2014/main" id="{63346FCB-DEE7-CF2E-4885-349417004B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3756513"/>
            <a:ext cx="190218" cy="303159"/>
          </a:xfrm>
          <a:prstGeom prst="rect">
            <a:avLst/>
          </a:prstGeom>
        </p:spPr>
      </p:pic>
    </p:spTree>
    <p:extLst>
      <p:ext uri="{BB962C8B-B14F-4D97-AF65-F5344CB8AC3E}">
        <p14:creationId xmlns:p14="http://schemas.microsoft.com/office/powerpoint/2010/main" val="190148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Social – potential for inequities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FFBB2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latin typeface="Times New Roman" panose="02020603050405020304" pitchFamily="18" charset="0"/>
                <a:cs typeface="Times New Roman" panose="02020603050405020304" pitchFamily="18" charset="0"/>
              </a:rPr>
              <a:t>Social</a:t>
            </a:r>
            <a:endParaRPr lang="en-AU" sz="14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7CA00E3-016E-CAC8-B7F5-43063F157B20}"/>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6166300" y="2832259"/>
            <a:ext cx="5183875" cy="1815882"/>
          </a:xfrm>
          <a:prstGeom prst="rect">
            <a:avLst/>
          </a:prstGeom>
          <a:noFill/>
        </p:spPr>
        <p:txBody>
          <a:bodyPr wrap="square" anchor="ctr">
            <a:spAutoFit/>
          </a:bodyPr>
          <a:lstStyle/>
          <a:p>
            <a:pPr algn="ctr"/>
            <a:r>
              <a:rPr lang="en-US" sz="1400" i="1" dirty="0"/>
              <a:t>“So, the potential inequality that comes from change, because change tends to drive allocation or cost. And it's the often the people who are most challenged by change, who are the ones who can't influence how the allocation occurs, or what the cost is likely to be. And unless it's managed properly, that burden will sit on our lower socio economic and other disadvantaged groups.”</a:t>
            </a:r>
          </a:p>
          <a:p>
            <a:pPr algn="ctr"/>
            <a:r>
              <a:rPr lang="en-US" sz="1400" b="1" i="1" dirty="0"/>
              <a:t>Non-sector</a:t>
            </a:r>
            <a:endParaRPr lang="en-NZ" sz="1400" b="1" i="1" dirty="0"/>
          </a:p>
        </p:txBody>
      </p:sp>
      <p:sp>
        <p:nvSpPr>
          <p:cNvPr id="23" name="Text Placeholder 16">
            <a:extLst>
              <a:ext uri="{FF2B5EF4-FFF2-40B4-BE49-F238E27FC236}">
                <a16:creationId xmlns:a16="http://schemas.microsoft.com/office/drawing/2014/main" id="{A2F7C268-B7B6-3E1D-D436-B85F10D682E7}"/>
              </a:ext>
            </a:extLst>
          </p:cNvPr>
          <p:cNvSpPr>
            <a:spLocks noGrp="1"/>
          </p:cNvSpPr>
          <p:nvPr>
            <p:ph type="body" sz="quarter" idx="15"/>
          </p:nvPr>
        </p:nvSpPr>
        <p:spPr>
          <a:xfrm>
            <a:off x="4715154" y="6390000"/>
            <a:ext cx="6315398" cy="238125"/>
          </a:xfrm>
        </p:spPr>
        <p:txBody>
          <a:bodyPr/>
          <a:lstStyle/>
          <a:p>
            <a:endParaRPr lang="en-AU" dirty="0"/>
          </a:p>
        </p:txBody>
      </p:sp>
      <p:grpSp>
        <p:nvGrpSpPr>
          <p:cNvPr id="15" name="Group 14">
            <a:extLst>
              <a:ext uri="{FF2B5EF4-FFF2-40B4-BE49-F238E27FC236}">
                <a16:creationId xmlns:a16="http://schemas.microsoft.com/office/drawing/2014/main" id="{95DBC0DD-35AC-7C90-202E-C9D76CB7514A}"/>
              </a:ext>
            </a:extLst>
          </p:cNvPr>
          <p:cNvGrpSpPr>
            <a:grpSpLocks noChangeAspect="1"/>
          </p:cNvGrpSpPr>
          <p:nvPr/>
        </p:nvGrpSpPr>
        <p:grpSpPr>
          <a:xfrm>
            <a:off x="347561" y="226904"/>
            <a:ext cx="475200" cy="475200"/>
            <a:chOff x="7359987" y="3703689"/>
            <a:chExt cx="1139253" cy="1139253"/>
          </a:xfrm>
        </p:grpSpPr>
        <p:sp>
          <p:nvSpPr>
            <p:cNvPr id="16" name="Oval 15">
              <a:extLst>
                <a:ext uri="{FF2B5EF4-FFF2-40B4-BE49-F238E27FC236}">
                  <a16:creationId xmlns:a16="http://schemas.microsoft.com/office/drawing/2014/main" id="{30064BDF-12A9-CB53-709C-6B6361F377A5}"/>
                </a:ext>
              </a:extLst>
            </p:cNvPr>
            <p:cNvSpPr>
              <a:spLocks noChangeAspect="1"/>
            </p:cNvSpPr>
            <p:nvPr/>
          </p:nvSpPr>
          <p:spPr bwMode="ltGray">
            <a:xfrm>
              <a:off x="7359987" y="3703689"/>
              <a:ext cx="1139253" cy="11392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7" name="Graphic 16">
              <a:extLst>
                <a:ext uri="{FF2B5EF4-FFF2-40B4-BE49-F238E27FC236}">
                  <a16:creationId xmlns:a16="http://schemas.microsoft.com/office/drawing/2014/main" id="{D41A8983-4BA3-4C61-7C50-98B35575698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14195" y="3957897"/>
              <a:ext cx="630836" cy="630836"/>
            </a:xfrm>
            <a:prstGeom prst="rect">
              <a:avLst/>
            </a:prstGeom>
          </p:spPr>
        </p:pic>
      </p:grpSp>
      <p:sp>
        <p:nvSpPr>
          <p:cNvPr id="20" name="Oval 19">
            <a:extLst>
              <a:ext uri="{FF2B5EF4-FFF2-40B4-BE49-F238E27FC236}">
                <a16:creationId xmlns:a16="http://schemas.microsoft.com/office/drawing/2014/main" id="{18B3EAB3-C0A0-7FEB-DF66-A144527CE74A}"/>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4" name="Graphic 23">
            <a:extLst>
              <a:ext uri="{FF2B5EF4-FFF2-40B4-BE49-F238E27FC236}">
                <a16:creationId xmlns:a16="http://schemas.microsoft.com/office/drawing/2014/main" id="{D74110E5-96F0-5128-03AD-5BC0420D53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20112" y="1264635"/>
            <a:ext cx="476250" cy="476250"/>
          </a:xfrm>
          <a:prstGeom prst="rect">
            <a:avLst/>
          </a:prstGeom>
        </p:spPr>
      </p:pic>
      <p:sp>
        <p:nvSpPr>
          <p:cNvPr id="25" name="Content Placeholder 3">
            <a:extLst>
              <a:ext uri="{FF2B5EF4-FFF2-40B4-BE49-F238E27FC236}">
                <a16:creationId xmlns:a16="http://schemas.microsoft.com/office/drawing/2014/main" id="{2B90A01D-5E01-4631-B75A-F8F07BEBEA77}"/>
              </a:ext>
            </a:extLst>
          </p:cNvPr>
          <p:cNvSpPr txBox="1">
            <a:spLocks/>
          </p:cNvSpPr>
          <p:nvPr/>
        </p:nvSpPr>
        <p:spPr>
          <a:xfrm>
            <a:off x="719665" y="1710000"/>
            <a:ext cx="432069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Many stakeholders cite the increasing cost of electricity and shift towards renewable energy as a cause for concern: </a:t>
            </a:r>
          </a:p>
          <a:p>
            <a:pPr marL="285750" indent="-285750">
              <a:buFont typeface="Arial" panose="020B0604020202020204" pitchFamily="34" charset="0"/>
              <a:buChar char="•"/>
            </a:pPr>
            <a:r>
              <a:rPr lang="en-NZ" dirty="0"/>
              <a:t>The effect on consumers </a:t>
            </a:r>
          </a:p>
          <a:p>
            <a:pPr marL="285750" indent="-285750">
              <a:buFont typeface="Arial" panose="020B0604020202020204" pitchFamily="34" charset="0"/>
              <a:buChar char="•"/>
            </a:pPr>
            <a:r>
              <a:rPr lang="en-NZ" dirty="0"/>
              <a:t>The potential for social inequity.  </a:t>
            </a:r>
          </a:p>
        </p:txBody>
      </p:sp>
      <p:pic>
        <p:nvPicPr>
          <p:cNvPr id="26" name="Picture 25">
            <a:extLst>
              <a:ext uri="{FF2B5EF4-FFF2-40B4-BE49-F238E27FC236}">
                <a16:creationId xmlns:a16="http://schemas.microsoft.com/office/drawing/2014/main" id="{9E8A748E-E317-2A78-A18E-389A0088DA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spTree>
    <p:extLst>
      <p:ext uri="{BB962C8B-B14F-4D97-AF65-F5344CB8AC3E}">
        <p14:creationId xmlns:p14="http://schemas.microsoft.com/office/powerpoint/2010/main" val="11086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DC8D-09FC-00C8-2731-40D87D97276E}"/>
              </a:ext>
            </a:extLst>
          </p:cNvPr>
          <p:cNvSpPr>
            <a:spLocks noGrp="1"/>
          </p:cNvSpPr>
          <p:nvPr>
            <p:ph type="title"/>
          </p:nvPr>
        </p:nvSpPr>
        <p:spPr>
          <a:xfrm>
            <a:off x="1354667" y="430718"/>
            <a:ext cx="10472207" cy="403200"/>
          </a:xfrm>
        </p:spPr>
        <p:txBody>
          <a:bodyPr/>
          <a:lstStyle/>
          <a:p>
            <a:r>
              <a:rPr lang="en-NZ" dirty="0"/>
              <a:t>Resourcing (in a post-COVID world) </a:t>
            </a:r>
          </a:p>
        </p:txBody>
      </p:sp>
      <p:sp>
        <p:nvSpPr>
          <p:cNvPr id="3" name="Slide Number Placeholder 2">
            <a:extLst>
              <a:ext uri="{FF2B5EF4-FFF2-40B4-BE49-F238E27FC236}">
                <a16:creationId xmlns:a16="http://schemas.microsoft.com/office/drawing/2014/main" id="{EFED65FA-2E4D-5B4D-F972-544B9721C7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AFEDF025-A12E-BD15-D45B-528ECC56B77C}"/>
              </a:ext>
            </a:extLst>
          </p:cNvPr>
          <p:cNvSpPr/>
          <p:nvPr/>
        </p:nvSpPr>
        <p:spPr bwMode="ltGray">
          <a:xfrm>
            <a:off x="0" y="0"/>
            <a:ext cx="1170000" cy="1170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1389A7F-87E5-6831-9C1B-4654AF2A3A8A}"/>
              </a:ext>
            </a:extLst>
          </p:cNvPr>
          <p:cNvSpPr txBox="1"/>
          <p:nvPr/>
        </p:nvSpPr>
        <p:spPr>
          <a:xfrm>
            <a:off x="35153" y="733898"/>
            <a:ext cx="1099695" cy="307777"/>
          </a:xfrm>
          <a:prstGeom prst="rect">
            <a:avLst/>
          </a:prstGeom>
          <a:noFill/>
        </p:spPr>
        <p:txBody>
          <a:bodyPr wrap="square" anchor="t">
            <a:spAutoFit/>
          </a:bodyPr>
          <a:lstStyle/>
          <a:p>
            <a:pPr algn="ctr"/>
            <a:r>
              <a:rPr lang="en-NZ" sz="1400" dirty="0">
                <a:solidFill>
                  <a:schemeClr val="bg1"/>
                </a:solidFill>
                <a:latin typeface="Times New Roman" panose="02020603050405020304" pitchFamily="18" charset="0"/>
                <a:cs typeface="Times New Roman" panose="02020603050405020304" pitchFamily="18" charset="0"/>
              </a:rPr>
              <a:t>Resourcing</a:t>
            </a:r>
            <a:endParaRPr lang="en-AU" sz="1400" dirty="0">
              <a:solidFill>
                <a:schemeClr val="bg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7CA00E3-016E-CAC8-B7F5-43063F157B20}"/>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929397F7-1420-9488-2F41-01C4286FF7BE}"/>
              </a:ext>
            </a:extLst>
          </p:cNvPr>
          <p:cNvSpPr txBox="1"/>
          <p:nvPr/>
        </p:nvSpPr>
        <p:spPr>
          <a:xfrm>
            <a:off x="6166300" y="3078480"/>
            <a:ext cx="5183875" cy="1323439"/>
          </a:xfrm>
          <a:prstGeom prst="rect">
            <a:avLst/>
          </a:prstGeom>
          <a:noFill/>
        </p:spPr>
        <p:txBody>
          <a:bodyPr wrap="square" anchor="ctr">
            <a:spAutoFit/>
          </a:bodyPr>
          <a:lstStyle/>
          <a:p>
            <a:pPr algn="ctr"/>
            <a:r>
              <a:rPr lang="en-NZ" sz="1600" i="1" dirty="0"/>
              <a:t>“We've got challenges of attracting people to regional areas, we've got challenges in the current environment, particularly with likes of COVID and supply chain disruptions… there are fissures.”</a:t>
            </a:r>
          </a:p>
          <a:p>
            <a:pPr algn="ctr"/>
            <a:r>
              <a:rPr lang="en-NZ" sz="1600" b="1" i="1" dirty="0"/>
              <a:t>Sector</a:t>
            </a:r>
          </a:p>
        </p:txBody>
      </p:sp>
      <p:sp>
        <p:nvSpPr>
          <p:cNvPr id="23" name="Text Placeholder 16">
            <a:extLst>
              <a:ext uri="{FF2B5EF4-FFF2-40B4-BE49-F238E27FC236}">
                <a16:creationId xmlns:a16="http://schemas.microsoft.com/office/drawing/2014/main" id="{A2F7C268-B7B6-3E1D-D436-B85F10D682E7}"/>
              </a:ext>
            </a:extLst>
          </p:cNvPr>
          <p:cNvSpPr>
            <a:spLocks noGrp="1"/>
          </p:cNvSpPr>
          <p:nvPr>
            <p:ph type="body" sz="quarter" idx="15"/>
          </p:nvPr>
        </p:nvSpPr>
        <p:spPr>
          <a:xfrm>
            <a:off x="4715154" y="6390000"/>
            <a:ext cx="6315398" cy="238125"/>
          </a:xfrm>
        </p:spPr>
        <p:txBody>
          <a:bodyPr/>
          <a:lstStyle/>
          <a:p>
            <a:endParaRPr lang="en-AU" dirty="0"/>
          </a:p>
        </p:txBody>
      </p:sp>
      <p:grpSp>
        <p:nvGrpSpPr>
          <p:cNvPr id="12" name="Group 11">
            <a:extLst>
              <a:ext uri="{FF2B5EF4-FFF2-40B4-BE49-F238E27FC236}">
                <a16:creationId xmlns:a16="http://schemas.microsoft.com/office/drawing/2014/main" id="{33938B68-3B52-038F-5461-E29680683A3A}"/>
              </a:ext>
            </a:extLst>
          </p:cNvPr>
          <p:cNvGrpSpPr>
            <a:grpSpLocks noChangeAspect="1"/>
          </p:cNvGrpSpPr>
          <p:nvPr/>
        </p:nvGrpSpPr>
        <p:grpSpPr>
          <a:xfrm>
            <a:off x="347561" y="226904"/>
            <a:ext cx="475200" cy="475200"/>
            <a:chOff x="10022471" y="3703689"/>
            <a:chExt cx="1139253" cy="1139253"/>
          </a:xfrm>
        </p:grpSpPr>
        <p:sp>
          <p:nvSpPr>
            <p:cNvPr id="13" name="Oval 12">
              <a:extLst>
                <a:ext uri="{FF2B5EF4-FFF2-40B4-BE49-F238E27FC236}">
                  <a16:creationId xmlns:a16="http://schemas.microsoft.com/office/drawing/2014/main" id="{0DCB1B18-D87E-6D19-24B3-BD4D677DB6F4}"/>
                </a:ext>
              </a:extLst>
            </p:cNvPr>
            <p:cNvSpPr>
              <a:spLocks noChangeAspect="1"/>
            </p:cNvSpPr>
            <p:nvPr/>
          </p:nvSpPr>
          <p:spPr bwMode="ltGray">
            <a:xfrm>
              <a:off x="10022471" y="3703689"/>
              <a:ext cx="1139253" cy="11392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4" name="Graphic 13">
              <a:extLst>
                <a:ext uri="{FF2B5EF4-FFF2-40B4-BE49-F238E27FC236}">
                  <a16:creationId xmlns:a16="http://schemas.microsoft.com/office/drawing/2014/main" id="{102EBB8A-927C-8412-3EEC-4F570328057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1374" y="3922592"/>
              <a:ext cx="701446" cy="701446"/>
            </a:xfrm>
            <a:prstGeom prst="rect">
              <a:avLst/>
            </a:prstGeom>
          </p:spPr>
        </p:pic>
      </p:grpSp>
      <p:sp>
        <p:nvSpPr>
          <p:cNvPr id="20" name="Oval 19">
            <a:extLst>
              <a:ext uri="{FF2B5EF4-FFF2-40B4-BE49-F238E27FC236}">
                <a16:creationId xmlns:a16="http://schemas.microsoft.com/office/drawing/2014/main" id="{5CC56314-6DB6-7944-5A3A-94AF8768BB02}"/>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4" name="Graphic 23">
            <a:extLst>
              <a:ext uri="{FF2B5EF4-FFF2-40B4-BE49-F238E27FC236}">
                <a16:creationId xmlns:a16="http://schemas.microsoft.com/office/drawing/2014/main" id="{65A92ED6-9F66-1E0F-F581-89414E27BE5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20112" y="1264635"/>
            <a:ext cx="476250" cy="476250"/>
          </a:xfrm>
          <a:prstGeom prst="rect">
            <a:avLst/>
          </a:prstGeom>
        </p:spPr>
      </p:pic>
      <p:sp>
        <p:nvSpPr>
          <p:cNvPr id="25" name="Content Placeholder 3">
            <a:extLst>
              <a:ext uri="{FF2B5EF4-FFF2-40B4-BE49-F238E27FC236}">
                <a16:creationId xmlns:a16="http://schemas.microsoft.com/office/drawing/2014/main" id="{4CA8E4FE-DA1D-CF93-4491-1B9E301B0D26}"/>
              </a:ext>
            </a:extLst>
          </p:cNvPr>
          <p:cNvSpPr txBox="1">
            <a:spLocks/>
          </p:cNvSpPr>
          <p:nvPr/>
        </p:nvSpPr>
        <p:spPr>
          <a:xfrm>
            <a:off x="719665" y="1710000"/>
            <a:ext cx="432069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In the post-COVID world, some stakeholders express concerns around resourcing:</a:t>
            </a:r>
          </a:p>
          <a:p>
            <a:pPr marL="285750" indent="-285750">
              <a:buFont typeface="Arial" panose="020B0604020202020204" pitchFamily="34" charset="0"/>
              <a:buChar char="•"/>
            </a:pPr>
            <a:r>
              <a:rPr lang="en-NZ" dirty="0"/>
              <a:t>Ensuring those in the sector have the right skills </a:t>
            </a:r>
          </a:p>
          <a:p>
            <a:pPr marL="285750" indent="-285750">
              <a:buFont typeface="Arial" panose="020B0604020202020204" pitchFamily="34" charset="0"/>
              <a:buChar char="•"/>
            </a:pPr>
            <a:r>
              <a:rPr lang="en-NZ" dirty="0"/>
              <a:t>Attracting (appropriately qualified) people to the regions </a:t>
            </a:r>
          </a:p>
          <a:p>
            <a:pPr marL="285750" indent="-285750">
              <a:buFont typeface="Arial" panose="020B0604020202020204" pitchFamily="34" charset="0"/>
              <a:buChar char="•"/>
            </a:pPr>
            <a:r>
              <a:rPr lang="en-NZ" dirty="0"/>
              <a:t>Supply chain disruptions. </a:t>
            </a:r>
          </a:p>
          <a:p>
            <a:r>
              <a:rPr lang="en-NZ" dirty="0"/>
              <a:t> </a:t>
            </a:r>
          </a:p>
          <a:p>
            <a:endParaRPr lang="en-NZ" dirty="0"/>
          </a:p>
        </p:txBody>
      </p:sp>
      <p:pic>
        <p:nvPicPr>
          <p:cNvPr id="26" name="Picture 25">
            <a:extLst>
              <a:ext uri="{FF2B5EF4-FFF2-40B4-BE49-F238E27FC236}">
                <a16:creationId xmlns:a16="http://schemas.microsoft.com/office/drawing/2014/main" id="{1ED14516-83CF-B445-75D4-07BE6534DC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360363" y="1677342"/>
            <a:ext cx="190218" cy="303159"/>
          </a:xfrm>
          <a:prstGeom prst="rect">
            <a:avLst/>
          </a:prstGeom>
        </p:spPr>
      </p:pic>
    </p:spTree>
    <p:extLst>
      <p:ext uri="{BB962C8B-B14F-4D97-AF65-F5344CB8AC3E}">
        <p14:creationId xmlns:p14="http://schemas.microsoft.com/office/powerpoint/2010/main" val="116192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375C2C-067A-BDFE-39AD-92FAAAD45A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4068726A-66D6-EBA7-147A-11ED91346F4B}"/>
              </a:ext>
            </a:extLst>
          </p:cNvPr>
          <p:cNvSpPr>
            <a:spLocks noGrp="1"/>
          </p:cNvSpPr>
          <p:nvPr>
            <p:ph sz="quarter" idx="14"/>
          </p:nvPr>
        </p:nvSpPr>
        <p:spPr>
          <a:xfrm>
            <a:off x="5558444" y="428566"/>
            <a:ext cx="5920749" cy="246221"/>
          </a:xfrm>
        </p:spPr>
        <p:txBody>
          <a:bodyPr anchor="ctr">
            <a:spAutoFit/>
          </a:bodyPr>
          <a:lstStyle/>
          <a:p>
            <a:r>
              <a:rPr lang="en-NZ" dirty="0"/>
              <a:t>Executive summary</a:t>
            </a:r>
          </a:p>
        </p:txBody>
      </p:sp>
      <p:sp>
        <p:nvSpPr>
          <p:cNvPr id="24" name="Content Placeholder 3">
            <a:extLst>
              <a:ext uri="{FF2B5EF4-FFF2-40B4-BE49-F238E27FC236}">
                <a16:creationId xmlns:a16="http://schemas.microsoft.com/office/drawing/2014/main" id="{4B738848-7E78-DF8E-7CA1-467BD6F3E092}"/>
              </a:ext>
            </a:extLst>
          </p:cNvPr>
          <p:cNvSpPr txBox="1">
            <a:spLocks/>
          </p:cNvSpPr>
          <p:nvPr/>
        </p:nvSpPr>
        <p:spPr>
          <a:xfrm>
            <a:off x="5558444" y="1239021"/>
            <a:ext cx="5920749" cy="246221"/>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Research need and approach </a:t>
            </a:r>
          </a:p>
        </p:txBody>
      </p:sp>
      <p:sp>
        <p:nvSpPr>
          <p:cNvPr id="25" name="Content Placeholder 3">
            <a:extLst>
              <a:ext uri="{FF2B5EF4-FFF2-40B4-BE49-F238E27FC236}">
                <a16:creationId xmlns:a16="http://schemas.microsoft.com/office/drawing/2014/main" id="{F1939B8B-DD11-5FD3-0CAA-B2F00AEE8A72}"/>
              </a:ext>
            </a:extLst>
          </p:cNvPr>
          <p:cNvSpPr txBox="1">
            <a:spLocks/>
          </p:cNvSpPr>
          <p:nvPr/>
        </p:nvSpPr>
        <p:spPr>
          <a:xfrm>
            <a:off x="5558444" y="2049476"/>
            <a:ext cx="5920749" cy="246221"/>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 perceptions of issues facing the electricity sector </a:t>
            </a:r>
          </a:p>
        </p:txBody>
      </p:sp>
      <p:sp>
        <p:nvSpPr>
          <p:cNvPr id="26" name="Content Placeholder 3">
            <a:extLst>
              <a:ext uri="{FF2B5EF4-FFF2-40B4-BE49-F238E27FC236}">
                <a16:creationId xmlns:a16="http://schemas.microsoft.com/office/drawing/2014/main" id="{23EA9F7A-44C1-807C-586F-E33B5B2BA946}"/>
              </a:ext>
            </a:extLst>
          </p:cNvPr>
          <p:cNvSpPr txBox="1">
            <a:spLocks/>
          </p:cNvSpPr>
          <p:nvPr/>
        </p:nvSpPr>
        <p:spPr>
          <a:xfrm>
            <a:off x="5558444" y="2736822"/>
            <a:ext cx="5920749" cy="492443"/>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 perceptions of the Electricity Authority’s performance against its statutory objective </a:t>
            </a:r>
          </a:p>
        </p:txBody>
      </p:sp>
      <p:sp>
        <p:nvSpPr>
          <p:cNvPr id="27" name="Content Placeholder 3">
            <a:extLst>
              <a:ext uri="{FF2B5EF4-FFF2-40B4-BE49-F238E27FC236}">
                <a16:creationId xmlns:a16="http://schemas.microsoft.com/office/drawing/2014/main" id="{9C3392F7-D3D8-E279-CE56-CB4EE01A3F8D}"/>
              </a:ext>
            </a:extLst>
          </p:cNvPr>
          <p:cNvSpPr txBox="1">
            <a:spLocks/>
          </p:cNvSpPr>
          <p:nvPr/>
        </p:nvSpPr>
        <p:spPr>
          <a:xfrm>
            <a:off x="5558444" y="3670388"/>
            <a:ext cx="5920749" cy="246221"/>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 perceptions of the Electricity Authority as a regulator </a:t>
            </a:r>
          </a:p>
        </p:txBody>
      </p:sp>
      <p:sp>
        <p:nvSpPr>
          <p:cNvPr id="28" name="Content Placeholder 3">
            <a:extLst>
              <a:ext uri="{FF2B5EF4-FFF2-40B4-BE49-F238E27FC236}">
                <a16:creationId xmlns:a16="http://schemas.microsoft.com/office/drawing/2014/main" id="{FFE11E0D-CECB-0108-7F0F-AA866E8D9654}"/>
              </a:ext>
            </a:extLst>
          </p:cNvPr>
          <p:cNvSpPr txBox="1">
            <a:spLocks/>
          </p:cNvSpPr>
          <p:nvPr/>
        </p:nvSpPr>
        <p:spPr>
          <a:xfrm>
            <a:off x="5558444" y="4357733"/>
            <a:ext cx="5920749" cy="492443"/>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 perceptions of the Electricity Authority's engagement and communications</a:t>
            </a:r>
          </a:p>
        </p:txBody>
      </p:sp>
      <p:sp>
        <p:nvSpPr>
          <p:cNvPr id="29" name="Content Placeholder 3">
            <a:extLst>
              <a:ext uri="{FF2B5EF4-FFF2-40B4-BE49-F238E27FC236}">
                <a16:creationId xmlns:a16="http://schemas.microsoft.com/office/drawing/2014/main" id="{C59AB0EE-9AD2-269B-3AE1-FD8D24DAAD49}"/>
              </a:ext>
            </a:extLst>
          </p:cNvPr>
          <p:cNvSpPr txBox="1">
            <a:spLocks/>
          </p:cNvSpPr>
          <p:nvPr/>
        </p:nvSpPr>
        <p:spPr>
          <a:xfrm>
            <a:off x="5558444" y="5291299"/>
            <a:ext cx="5920749" cy="246221"/>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 views of how to effectively move forward </a:t>
            </a:r>
          </a:p>
        </p:txBody>
      </p:sp>
      <p:sp>
        <p:nvSpPr>
          <p:cNvPr id="5" name="Parallelogram 4">
            <a:extLst>
              <a:ext uri="{FF2B5EF4-FFF2-40B4-BE49-F238E27FC236}">
                <a16:creationId xmlns:a16="http://schemas.microsoft.com/office/drawing/2014/main" id="{1C2EBEA8-2819-3548-21E0-8A6F708B65E7}"/>
              </a:ext>
            </a:extLst>
          </p:cNvPr>
          <p:cNvSpPr/>
          <p:nvPr/>
        </p:nvSpPr>
        <p:spPr bwMode="ltGray">
          <a:xfrm>
            <a:off x="4142509" y="305454"/>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23" name="Parallelogram 22">
            <a:extLst>
              <a:ext uri="{FF2B5EF4-FFF2-40B4-BE49-F238E27FC236}">
                <a16:creationId xmlns:a16="http://schemas.microsoft.com/office/drawing/2014/main" id="{998A3A40-0724-4A05-F320-1C5D7C1E695B}"/>
              </a:ext>
            </a:extLst>
          </p:cNvPr>
          <p:cNvSpPr/>
          <p:nvPr/>
        </p:nvSpPr>
        <p:spPr bwMode="ltGray">
          <a:xfrm>
            <a:off x="4142509" y="1115909"/>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0" name="Parallelogram 29">
            <a:extLst>
              <a:ext uri="{FF2B5EF4-FFF2-40B4-BE49-F238E27FC236}">
                <a16:creationId xmlns:a16="http://schemas.microsoft.com/office/drawing/2014/main" id="{7FE4CEFE-014B-9F93-111E-8547E4F9AD31}"/>
              </a:ext>
            </a:extLst>
          </p:cNvPr>
          <p:cNvSpPr/>
          <p:nvPr/>
        </p:nvSpPr>
        <p:spPr bwMode="ltGray">
          <a:xfrm>
            <a:off x="4142509" y="1926365"/>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1" name="Parallelogram 30">
            <a:extLst>
              <a:ext uri="{FF2B5EF4-FFF2-40B4-BE49-F238E27FC236}">
                <a16:creationId xmlns:a16="http://schemas.microsoft.com/office/drawing/2014/main" id="{59395463-9CDC-C208-FD17-F59D74D8FBA8}"/>
              </a:ext>
            </a:extLst>
          </p:cNvPr>
          <p:cNvSpPr/>
          <p:nvPr/>
        </p:nvSpPr>
        <p:spPr bwMode="ltGray">
          <a:xfrm>
            <a:off x="4142509" y="2736821"/>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2" name="Parallelogram 31">
            <a:extLst>
              <a:ext uri="{FF2B5EF4-FFF2-40B4-BE49-F238E27FC236}">
                <a16:creationId xmlns:a16="http://schemas.microsoft.com/office/drawing/2014/main" id="{CA210347-4319-31BF-EE7E-8DFD44C82E01}"/>
              </a:ext>
            </a:extLst>
          </p:cNvPr>
          <p:cNvSpPr/>
          <p:nvPr/>
        </p:nvSpPr>
        <p:spPr bwMode="ltGray">
          <a:xfrm>
            <a:off x="4142509" y="354727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3" name="Parallelogram 32">
            <a:extLst>
              <a:ext uri="{FF2B5EF4-FFF2-40B4-BE49-F238E27FC236}">
                <a16:creationId xmlns:a16="http://schemas.microsoft.com/office/drawing/2014/main" id="{4D5D7B16-3459-0FB4-4046-0CECE7A4AFE9}"/>
              </a:ext>
            </a:extLst>
          </p:cNvPr>
          <p:cNvSpPr/>
          <p:nvPr/>
        </p:nvSpPr>
        <p:spPr bwMode="ltGray">
          <a:xfrm>
            <a:off x="4142509" y="4357731"/>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4" name="Parallelogram 33">
            <a:extLst>
              <a:ext uri="{FF2B5EF4-FFF2-40B4-BE49-F238E27FC236}">
                <a16:creationId xmlns:a16="http://schemas.microsoft.com/office/drawing/2014/main" id="{8583345A-FB48-3FED-E4D6-ADABFD175777}"/>
              </a:ext>
            </a:extLst>
          </p:cNvPr>
          <p:cNvSpPr/>
          <p:nvPr/>
        </p:nvSpPr>
        <p:spPr bwMode="ltGray">
          <a:xfrm>
            <a:off x="4142509" y="5168187"/>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0" name="Parallelogram 79">
            <a:extLst>
              <a:ext uri="{FF2B5EF4-FFF2-40B4-BE49-F238E27FC236}">
                <a16:creationId xmlns:a16="http://schemas.microsoft.com/office/drawing/2014/main" id="{CC227B5A-5D1F-0BC6-BC8F-7334AFC35B87}"/>
              </a:ext>
            </a:extLst>
          </p:cNvPr>
          <p:cNvSpPr/>
          <p:nvPr/>
        </p:nvSpPr>
        <p:spPr bwMode="ltGray">
          <a:xfrm>
            <a:off x="4059381" y="305454"/>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1" name="Parallelogram 80">
            <a:extLst>
              <a:ext uri="{FF2B5EF4-FFF2-40B4-BE49-F238E27FC236}">
                <a16:creationId xmlns:a16="http://schemas.microsoft.com/office/drawing/2014/main" id="{575D04A6-F7CB-69D3-B044-A91B2A7F5E0D}"/>
              </a:ext>
            </a:extLst>
          </p:cNvPr>
          <p:cNvSpPr/>
          <p:nvPr/>
        </p:nvSpPr>
        <p:spPr bwMode="ltGray">
          <a:xfrm>
            <a:off x="4059381" y="1115909"/>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2" name="Parallelogram 81">
            <a:extLst>
              <a:ext uri="{FF2B5EF4-FFF2-40B4-BE49-F238E27FC236}">
                <a16:creationId xmlns:a16="http://schemas.microsoft.com/office/drawing/2014/main" id="{4F10623F-B74E-9FE6-7525-E73986345DF3}"/>
              </a:ext>
            </a:extLst>
          </p:cNvPr>
          <p:cNvSpPr/>
          <p:nvPr/>
        </p:nvSpPr>
        <p:spPr bwMode="ltGray">
          <a:xfrm>
            <a:off x="4059381" y="1926365"/>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3" name="Parallelogram 82">
            <a:extLst>
              <a:ext uri="{FF2B5EF4-FFF2-40B4-BE49-F238E27FC236}">
                <a16:creationId xmlns:a16="http://schemas.microsoft.com/office/drawing/2014/main" id="{6B94BD07-D0D1-0693-55A8-93709C3797FE}"/>
              </a:ext>
            </a:extLst>
          </p:cNvPr>
          <p:cNvSpPr/>
          <p:nvPr/>
        </p:nvSpPr>
        <p:spPr bwMode="ltGray">
          <a:xfrm>
            <a:off x="4059381" y="2736821"/>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4" name="Parallelogram 83">
            <a:extLst>
              <a:ext uri="{FF2B5EF4-FFF2-40B4-BE49-F238E27FC236}">
                <a16:creationId xmlns:a16="http://schemas.microsoft.com/office/drawing/2014/main" id="{A208706C-7754-7F8A-8D04-3C5A72771284}"/>
              </a:ext>
            </a:extLst>
          </p:cNvPr>
          <p:cNvSpPr/>
          <p:nvPr/>
        </p:nvSpPr>
        <p:spPr bwMode="ltGray">
          <a:xfrm>
            <a:off x="4059381" y="354727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5" name="Parallelogram 84">
            <a:extLst>
              <a:ext uri="{FF2B5EF4-FFF2-40B4-BE49-F238E27FC236}">
                <a16:creationId xmlns:a16="http://schemas.microsoft.com/office/drawing/2014/main" id="{4AE2E8AC-367B-07D6-74D6-7986BB42C06B}"/>
              </a:ext>
            </a:extLst>
          </p:cNvPr>
          <p:cNvSpPr/>
          <p:nvPr/>
        </p:nvSpPr>
        <p:spPr bwMode="ltGray">
          <a:xfrm>
            <a:off x="4059381" y="4357731"/>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6" name="Parallelogram 85">
            <a:extLst>
              <a:ext uri="{FF2B5EF4-FFF2-40B4-BE49-F238E27FC236}">
                <a16:creationId xmlns:a16="http://schemas.microsoft.com/office/drawing/2014/main" id="{A4D26B4E-AB43-EF45-2B0D-BD4C8555E503}"/>
              </a:ext>
            </a:extLst>
          </p:cNvPr>
          <p:cNvSpPr/>
          <p:nvPr/>
        </p:nvSpPr>
        <p:spPr bwMode="ltGray">
          <a:xfrm>
            <a:off x="4059381" y="5168187"/>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87" name="Content Placeholder 3">
            <a:extLst>
              <a:ext uri="{FF2B5EF4-FFF2-40B4-BE49-F238E27FC236}">
                <a16:creationId xmlns:a16="http://schemas.microsoft.com/office/drawing/2014/main" id="{92CC9641-8837-6359-780A-D3B8724B2938}"/>
              </a:ext>
            </a:extLst>
          </p:cNvPr>
          <p:cNvSpPr txBox="1">
            <a:spLocks/>
          </p:cNvSpPr>
          <p:nvPr/>
        </p:nvSpPr>
        <p:spPr>
          <a:xfrm>
            <a:off x="4522382" y="305455"/>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1.</a:t>
            </a:r>
          </a:p>
        </p:txBody>
      </p:sp>
      <p:sp>
        <p:nvSpPr>
          <p:cNvPr id="88" name="Content Placeholder 3">
            <a:extLst>
              <a:ext uri="{FF2B5EF4-FFF2-40B4-BE49-F238E27FC236}">
                <a16:creationId xmlns:a16="http://schemas.microsoft.com/office/drawing/2014/main" id="{AC1A9E14-8E8B-20B7-006D-EEC1A1914BB8}"/>
              </a:ext>
            </a:extLst>
          </p:cNvPr>
          <p:cNvSpPr txBox="1">
            <a:spLocks/>
          </p:cNvSpPr>
          <p:nvPr/>
        </p:nvSpPr>
        <p:spPr>
          <a:xfrm>
            <a:off x="4522382" y="1115911"/>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2.</a:t>
            </a:r>
          </a:p>
        </p:txBody>
      </p:sp>
      <p:sp>
        <p:nvSpPr>
          <p:cNvPr id="89" name="Content Placeholder 3">
            <a:extLst>
              <a:ext uri="{FF2B5EF4-FFF2-40B4-BE49-F238E27FC236}">
                <a16:creationId xmlns:a16="http://schemas.microsoft.com/office/drawing/2014/main" id="{CABED30E-1D4E-C278-6961-2DC8B6B0531B}"/>
              </a:ext>
            </a:extLst>
          </p:cNvPr>
          <p:cNvSpPr txBox="1">
            <a:spLocks/>
          </p:cNvSpPr>
          <p:nvPr/>
        </p:nvSpPr>
        <p:spPr>
          <a:xfrm>
            <a:off x="4522382" y="1926366"/>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3.</a:t>
            </a:r>
          </a:p>
        </p:txBody>
      </p:sp>
      <p:sp>
        <p:nvSpPr>
          <p:cNvPr id="90" name="Content Placeholder 3">
            <a:extLst>
              <a:ext uri="{FF2B5EF4-FFF2-40B4-BE49-F238E27FC236}">
                <a16:creationId xmlns:a16="http://schemas.microsoft.com/office/drawing/2014/main" id="{6212E9A7-6298-5434-B164-2D0EDF2891DD}"/>
              </a:ext>
            </a:extLst>
          </p:cNvPr>
          <p:cNvSpPr txBox="1">
            <a:spLocks/>
          </p:cNvSpPr>
          <p:nvPr/>
        </p:nvSpPr>
        <p:spPr>
          <a:xfrm>
            <a:off x="4522382" y="2736821"/>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4.</a:t>
            </a:r>
          </a:p>
        </p:txBody>
      </p:sp>
      <p:sp>
        <p:nvSpPr>
          <p:cNvPr id="91" name="Content Placeholder 3">
            <a:extLst>
              <a:ext uri="{FF2B5EF4-FFF2-40B4-BE49-F238E27FC236}">
                <a16:creationId xmlns:a16="http://schemas.microsoft.com/office/drawing/2014/main" id="{9979E242-A5D8-9324-7334-B2966D693DBF}"/>
              </a:ext>
            </a:extLst>
          </p:cNvPr>
          <p:cNvSpPr txBox="1">
            <a:spLocks/>
          </p:cNvSpPr>
          <p:nvPr/>
        </p:nvSpPr>
        <p:spPr>
          <a:xfrm>
            <a:off x="4522382" y="3547277"/>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5.</a:t>
            </a:r>
          </a:p>
        </p:txBody>
      </p:sp>
      <p:sp>
        <p:nvSpPr>
          <p:cNvPr id="92" name="Content Placeholder 3">
            <a:extLst>
              <a:ext uri="{FF2B5EF4-FFF2-40B4-BE49-F238E27FC236}">
                <a16:creationId xmlns:a16="http://schemas.microsoft.com/office/drawing/2014/main" id="{FC47570B-CDE2-166B-EA15-1B92F871FBE5}"/>
              </a:ext>
            </a:extLst>
          </p:cNvPr>
          <p:cNvSpPr txBox="1">
            <a:spLocks/>
          </p:cNvSpPr>
          <p:nvPr/>
        </p:nvSpPr>
        <p:spPr>
          <a:xfrm>
            <a:off x="4522382" y="4357733"/>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6.</a:t>
            </a:r>
          </a:p>
        </p:txBody>
      </p:sp>
      <p:sp>
        <p:nvSpPr>
          <p:cNvPr id="93" name="Content Placeholder 3">
            <a:extLst>
              <a:ext uri="{FF2B5EF4-FFF2-40B4-BE49-F238E27FC236}">
                <a16:creationId xmlns:a16="http://schemas.microsoft.com/office/drawing/2014/main" id="{9A405B7E-2B46-7724-1FE5-71EF20E2884D}"/>
              </a:ext>
            </a:extLst>
          </p:cNvPr>
          <p:cNvSpPr txBox="1">
            <a:spLocks/>
          </p:cNvSpPr>
          <p:nvPr/>
        </p:nvSpPr>
        <p:spPr>
          <a:xfrm>
            <a:off x="4522382" y="5168188"/>
            <a:ext cx="809470" cy="492443"/>
          </a:xfrm>
          <a:prstGeom prst="rect">
            <a:avLst/>
          </a:prstGeom>
          <a:noFill/>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7.</a:t>
            </a:r>
          </a:p>
        </p:txBody>
      </p:sp>
      <p:pic>
        <p:nvPicPr>
          <p:cNvPr id="96" name="Picture 95">
            <a:extLst>
              <a:ext uri="{FF2B5EF4-FFF2-40B4-BE49-F238E27FC236}">
                <a16:creationId xmlns:a16="http://schemas.microsoft.com/office/drawing/2014/main" id="{3A6FCF42-A6A6-7A9F-71CA-C7EE2420B7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4382824" cy="5966085"/>
          </a:xfrm>
          <a:prstGeom prst="rect">
            <a:avLst/>
          </a:prstGeom>
        </p:spPr>
      </p:pic>
      <p:sp>
        <p:nvSpPr>
          <p:cNvPr id="97" name="Rectangle 96">
            <a:extLst>
              <a:ext uri="{FF2B5EF4-FFF2-40B4-BE49-F238E27FC236}">
                <a16:creationId xmlns:a16="http://schemas.microsoft.com/office/drawing/2014/main" id="{115EDC86-483E-14DD-536D-8042D79F32F1}"/>
              </a:ext>
            </a:extLst>
          </p:cNvPr>
          <p:cNvSpPr/>
          <p:nvPr/>
        </p:nvSpPr>
        <p:spPr bwMode="ltGray">
          <a:xfrm>
            <a:off x="0" y="0"/>
            <a:ext cx="4382824" cy="5966084"/>
          </a:xfrm>
          <a:prstGeom prst="rect">
            <a:avLst/>
          </a:prstGeom>
          <a:gradFill flip="none" rotWithShape="1">
            <a:gsLst>
              <a:gs pos="100000">
                <a:schemeClr val="tx1">
                  <a:lumMod val="50000"/>
                  <a:alpha val="17578"/>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Title 1">
            <a:extLst>
              <a:ext uri="{FF2B5EF4-FFF2-40B4-BE49-F238E27FC236}">
                <a16:creationId xmlns:a16="http://schemas.microsoft.com/office/drawing/2014/main" id="{B4E364A6-2EA0-D2B5-0B18-F1BC08D5B7FF}"/>
              </a:ext>
            </a:extLst>
          </p:cNvPr>
          <p:cNvSpPr txBox="1">
            <a:spLocks/>
          </p:cNvSpPr>
          <p:nvPr/>
        </p:nvSpPr>
        <p:spPr>
          <a:xfrm>
            <a:off x="826792" y="430718"/>
            <a:ext cx="2712984"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NZ" sz="4000" b="0">
                <a:solidFill>
                  <a:schemeClr val="bg1"/>
                </a:solidFill>
                <a:latin typeface="Times New Roman" panose="02020603050405020304" pitchFamily="18" charset="0"/>
                <a:cs typeface="Times New Roman" panose="02020603050405020304" pitchFamily="18" charset="0"/>
              </a:rPr>
              <a:t>Table of contents </a:t>
            </a:r>
            <a:endParaRPr lang="en-NZ" sz="4000" b="0" dirty="0">
              <a:solidFill>
                <a:schemeClr val="bg1"/>
              </a:solidFill>
              <a:latin typeface="Times New Roman" panose="02020603050405020304" pitchFamily="18" charset="0"/>
              <a:cs typeface="Times New Roman" panose="02020603050405020304" pitchFamily="18" charset="0"/>
            </a:endParaRPr>
          </a:p>
        </p:txBody>
      </p:sp>
      <p:cxnSp>
        <p:nvCxnSpPr>
          <p:cNvPr id="99" name="Straight Connector 98">
            <a:extLst>
              <a:ext uri="{FF2B5EF4-FFF2-40B4-BE49-F238E27FC236}">
                <a16:creationId xmlns:a16="http://schemas.microsoft.com/office/drawing/2014/main" id="{3F6DB321-09FB-BABA-F2BB-75481C4640C4}"/>
              </a:ext>
            </a:extLst>
          </p:cNvPr>
          <p:cNvCxnSpPr>
            <a:cxnSpLocks/>
          </p:cNvCxnSpPr>
          <p:nvPr/>
        </p:nvCxnSpPr>
        <p:spPr>
          <a:xfrm>
            <a:off x="826792" y="2107298"/>
            <a:ext cx="98701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4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FB51684-58F6-61DA-3BAF-089579041C74}"/>
              </a:ext>
            </a:extLst>
          </p:cNvPr>
          <p:cNvSpPr/>
          <p:nvPr/>
        </p:nvSpPr>
        <p:spPr bwMode="ltGray">
          <a:xfrm>
            <a:off x="0" y="0"/>
            <a:ext cx="12192000" cy="97200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7EBBCDC1-0A3C-5416-D858-B2691C404953}"/>
              </a:ext>
            </a:extLst>
          </p:cNvPr>
          <p:cNvSpPr/>
          <p:nvPr/>
        </p:nvSpPr>
        <p:spPr bwMode="ltGray">
          <a:xfrm>
            <a:off x="0" y="4348976"/>
            <a:ext cx="12192000" cy="16171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16CE364-4ECD-BA20-8FCF-8D0734A6DF0C}"/>
              </a:ext>
            </a:extLst>
          </p:cNvPr>
          <p:cNvSpPr>
            <a:spLocks noGrp="1"/>
          </p:cNvSpPr>
          <p:nvPr>
            <p:ph type="title"/>
          </p:nvPr>
        </p:nvSpPr>
        <p:spPr>
          <a:xfrm>
            <a:off x="886691" y="284400"/>
            <a:ext cx="10940183" cy="403200"/>
          </a:xfrm>
        </p:spPr>
        <p:txBody>
          <a:bodyPr anchor="ctr"/>
          <a:lstStyle/>
          <a:p>
            <a:r>
              <a:rPr lang="en-NZ" dirty="0">
                <a:solidFill>
                  <a:schemeClr val="bg1"/>
                </a:solidFill>
              </a:rPr>
              <a:t>Differences between 2018 and 2022 </a:t>
            </a:r>
          </a:p>
        </p:txBody>
      </p:sp>
      <p:sp>
        <p:nvSpPr>
          <p:cNvPr id="3" name="Slide Number Placeholder 2">
            <a:extLst>
              <a:ext uri="{FF2B5EF4-FFF2-40B4-BE49-F238E27FC236}">
                <a16:creationId xmlns:a16="http://schemas.microsoft.com/office/drawing/2014/main" id="{0274CE50-5364-AA38-7F6D-B9646BCC4C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435C290-B2A7-B919-4866-20C2340E4412}"/>
              </a:ext>
            </a:extLst>
          </p:cNvPr>
          <p:cNvSpPr>
            <a:spLocks noGrp="1"/>
          </p:cNvSpPr>
          <p:nvPr>
            <p:ph type="body" sz="quarter" idx="15"/>
          </p:nvPr>
        </p:nvSpPr>
        <p:spPr/>
        <p:txBody>
          <a:bodyPr/>
          <a:lstStyle/>
          <a:p>
            <a:endParaRPr lang="en-NZ"/>
          </a:p>
        </p:txBody>
      </p:sp>
      <p:sp>
        <p:nvSpPr>
          <p:cNvPr id="8" name="Content Placeholder 3">
            <a:extLst>
              <a:ext uri="{FF2B5EF4-FFF2-40B4-BE49-F238E27FC236}">
                <a16:creationId xmlns:a16="http://schemas.microsoft.com/office/drawing/2014/main" id="{6EF391BD-C7D6-50FD-1250-A2A372D53AFF}"/>
              </a:ext>
            </a:extLst>
          </p:cNvPr>
          <p:cNvSpPr txBox="1">
            <a:spLocks/>
          </p:cNvSpPr>
          <p:nvPr/>
        </p:nvSpPr>
        <p:spPr>
          <a:xfrm>
            <a:off x="363000" y="4618922"/>
            <a:ext cx="7957300" cy="1077218"/>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i="1" dirty="0"/>
              <a:t>In 2018, there were comments about a lack of clarity around boundaries between the Commerce Commission and the Electricity Authority.  This was not raised as an issue in the current research.  However, in 2022 the Electricity Authority was often compared with the Commerce Commission, with the Commerce Commission being held up as an example for the Electricity Authority to emulate with stakeholders describing the Commerce Commission as being expert, confident, respected.    </a:t>
            </a:r>
          </a:p>
        </p:txBody>
      </p:sp>
      <p:sp>
        <p:nvSpPr>
          <p:cNvPr id="13" name="Content Placeholder 3">
            <a:extLst>
              <a:ext uri="{FF2B5EF4-FFF2-40B4-BE49-F238E27FC236}">
                <a16:creationId xmlns:a16="http://schemas.microsoft.com/office/drawing/2014/main" id="{9BC4DBEE-E71E-2E99-52A4-365ABB7D2AA1}"/>
              </a:ext>
            </a:extLst>
          </p:cNvPr>
          <p:cNvSpPr txBox="1">
            <a:spLocks/>
          </p:cNvSpPr>
          <p:nvPr/>
        </p:nvSpPr>
        <p:spPr>
          <a:xfrm>
            <a:off x="359999" y="1212053"/>
            <a:ext cx="6315398" cy="307777"/>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dirty="0">
                <a:solidFill>
                  <a:srgbClr val="557CC1"/>
                </a:solidFill>
                <a:latin typeface="Times New Roman" panose="02020603050405020304" pitchFamily="18" charset="0"/>
                <a:cs typeface="Times New Roman" panose="02020603050405020304" pitchFamily="18" charset="0"/>
              </a:rPr>
              <a:t>A number of themes remain consistent: </a:t>
            </a:r>
          </a:p>
        </p:txBody>
      </p:sp>
      <p:sp>
        <p:nvSpPr>
          <p:cNvPr id="14" name="Content Placeholder 3">
            <a:extLst>
              <a:ext uri="{FF2B5EF4-FFF2-40B4-BE49-F238E27FC236}">
                <a16:creationId xmlns:a16="http://schemas.microsoft.com/office/drawing/2014/main" id="{F94162FD-23D4-B0F2-A7D9-6D0E87130673}"/>
              </a:ext>
            </a:extLst>
          </p:cNvPr>
          <p:cNvSpPr txBox="1">
            <a:spLocks/>
          </p:cNvSpPr>
          <p:nvPr/>
        </p:nvSpPr>
        <p:spPr>
          <a:xfrm>
            <a:off x="682184" y="1723665"/>
            <a:ext cx="7638116" cy="250837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NZ" sz="1400" dirty="0"/>
              <a:t>Climate change (and its effects) is still top of mind </a:t>
            </a:r>
          </a:p>
          <a:p>
            <a:pPr>
              <a:spcBef>
                <a:spcPts val="1800"/>
              </a:spcBef>
            </a:pPr>
            <a:r>
              <a:rPr lang="en-NZ" sz="1400" dirty="0"/>
              <a:t>Enduring perception that any political influence could be destabilising to the market </a:t>
            </a:r>
          </a:p>
          <a:p>
            <a:pPr>
              <a:spcBef>
                <a:spcPts val="1800"/>
              </a:spcBef>
            </a:pPr>
            <a:r>
              <a:rPr lang="en-NZ" sz="1400" dirty="0"/>
              <a:t>A pure economic model is outdated </a:t>
            </a:r>
          </a:p>
          <a:p>
            <a:pPr>
              <a:spcBef>
                <a:spcPts val="1800"/>
              </a:spcBef>
            </a:pPr>
            <a:r>
              <a:rPr lang="en-NZ" sz="1400" dirty="0"/>
              <a:t>Regulatory settings need to evolve, as technology evolves </a:t>
            </a:r>
          </a:p>
          <a:p>
            <a:pPr>
              <a:spcBef>
                <a:spcPts val="1800"/>
              </a:spcBef>
            </a:pPr>
            <a:r>
              <a:rPr lang="en-NZ" sz="1400" dirty="0"/>
              <a:t>Friction exists amongst key players (adversarial culture of the industry) </a:t>
            </a:r>
          </a:p>
          <a:p>
            <a:pPr>
              <a:spcBef>
                <a:spcPts val="1800"/>
              </a:spcBef>
            </a:pPr>
            <a:r>
              <a:rPr lang="en-NZ" sz="1400" dirty="0"/>
              <a:t>Potential for social inequities remains a concern.      </a:t>
            </a:r>
          </a:p>
        </p:txBody>
      </p:sp>
      <p:pic>
        <p:nvPicPr>
          <p:cNvPr id="33" name="Graphic 32">
            <a:extLst>
              <a:ext uri="{FF2B5EF4-FFF2-40B4-BE49-F238E27FC236}">
                <a16:creationId xmlns:a16="http://schemas.microsoft.com/office/drawing/2014/main" id="{13E209CF-3AB5-4D80-2D47-E81BD77F32D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1681" t="21753" r="14160" b="5574"/>
          <a:stretch/>
        </p:blipFill>
        <p:spPr>
          <a:xfrm>
            <a:off x="0" y="-1"/>
            <a:ext cx="628251" cy="972001"/>
          </a:xfrm>
          <a:prstGeom prst="rect">
            <a:avLst/>
          </a:prstGeom>
        </p:spPr>
      </p:pic>
      <p:pic>
        <p:nvPicPr>
          <p:cNvPr id="34" name="Picture 33">
            <a:extLst>
              <a:ext uri="{FF2B5EF4-FFF2-40B4-BE49-F238E27FC236}">
                <a16:creationId xmlns:a16="http://schemas.microsoft.com/office/drawing/2014/main" id="{77D1A0DE-11B6-9EC6-CACB-9924BEC02E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1725609"/>
            <a:ext cx="138457" cy="220665"/>
          </a:xfrm>
          <a:prstGeom prst="rect">
            <a:avLst/>
          </a:prstGeom>
        </p:spPr>
      </p:pic>
      <p:pic>
        <p:nvPicPr>
          <p:cNvPr id="35" name="Picture 34">
            <a:extLst>
              <a:ext uri="{FF2B5EF4-FFF2-40B4-BE49-F238E27FC236}">
                <a16:creationId xmlns:a16="http://schemas.microsoft.com/office/drawing/2014/main" id="{68135D02-34F1-AD0C-1EA2-3CAC4C65AF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2166526"/>
            <a:ext cx="138457" cy="220665"/>
          </a:xfrm>
          <a:prstGeom prst="rect">
            <a:avLst/>
          </a:prstGeom>
        </p:spPr>
      </p:pic>
      <p:pic>
        <p:nvPicPr>
          <p:cNvPr id="36" name="Picture 35">
            <a:extLst>
              <a:ext uri="{FF2B5EF4-FFF2-40B4-BE49-F238E27FC236}">
                <a16:creationId xmlns:a16="http://schemas.microsoft.com/office/drawing/2014/main" id="{D12027FC-F812-3752-3462-60F83D3AF3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2607443"/>
            <a:ext cx="138457" cy="220665"/>
          </a:xfrm>
          <a:prstGeom prst="rect">
            <a:avLst/>
          </a:prstGeom>
        </p:spPr>
      </p:pic>
      <p:pic>
        <p:nvPicPr>
          <p:cNvPr id="37" name="Picture 36">
            <a:extLst>
              <a:ext uri="{FF2B5EF4-FFF2-40B4-BE49-F238E27FC236}">
                <a16:creationId xmlns:a16="http://schemas.microsoft.com/office/drawing/2014/main" id="{40150652-71E0-BE56-BDF0-C8645E4DB3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3048360"/>
            <a:ext cx="138457" cy="220665"/>
          </a:xfrm>
          <a:prstGeom prst="rect">
            <a:avLst/>
          </a:prstGeom>
        </p:spPr>
      </p:pic>
      <p:pic>
        <p:nvPicPr>
          <p:cNvPr id="38" name="Picture 37">
            <a:extLst>
              <a:ext uri="{FF2B5EF4-FFF2-40B4-BE49-F238E27FC236}">
                <a16:creationId xmlns:a16="http://schemas.microsoft.com/office/drawing/2014/main" id="{A26E42C4-41F8-B206-448E-ABA00C57B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3489277"/>
            <a:ext cx="138457" cy="220665"/>
          </a:xfrm>
          <a:prstGeom prst="rect">
            <a:avLst/>
          </a:prstGeom>
        </p:spPr>
      </p:pic>
      <p:pic>
        <p:nvPicPr>
          <p:cNvPr id="39" name="Picture 38">
            <a:extLst>
              <a:ext uri="{FF2B5EF4-FFF2-40B4-BE49-F238E27FC236}">
                <a16:creationId xmlns:a16="http://schemas.microsoft.com/office/drawing/2014/main" id="{890B5B09-F739-4602-44CC-204A05CFA4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59999" y="3930194"/>
            <a:ext cx="138457" cy="220665"/>
          </a:xfrm>
          <a:prstGeom prst="rect">
            <a:avLst/>
          </a:prstGeom>
        </p:spPr>
      </p:pic>
      <p:pic>
        <p:nvPicPr>
          <p:cNvPr id="44" name="Picture 43">
            <a:extLst>
              <a:ext uri="{FF2B5EF4-FFF2-40B4-BE49-F238E27FC236}">
                <a16:creationId xmlns:a16="http://schemas.microsoft.com/office/drawing/2014/main" id="{2868C41D-2EB1-5581-7CDF-BB6980E956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83300" y="0"/>
            <a:ext cx="3508700" cy="5966085"/>
          </a:xfrm>
          <a:prstGeom prst="rect">
            <a:avLst/>
          </a:prstGeom>
        </p:spPr>
      </p:pic>
      <p:sp>
        <p:nvSpPr>
          <p:cNvPr id="45" name="TextBox 44">
            <a:extLst>
              <a:ext uri="{FF2B5EF4-FFF2-40B4-BE49-F238E27FC236}">
                <a16:creationId xmlns:a16="http://schemas.microsoft.com/office/drawing/2014/main" id="{40563F4A-2564-1BA8-2E0B-84ADF322127D}"/>
              </a:ext>
            </a:extLst>
          </p:cNvPr>
          <p:cNvSpPr txBox="1"/>
          <p:nvPr/>
        </p:nvSpPr>
        <p:spPr>
          <a:xfrm>
            <a:off x="6911963" y="2620016"/>
            <a:ext cx="4347708" cy="1348401"/>
          </a:xfrm>
          <a:prstGeom prst="rect">
            <a:avLst/>
          </a:prstGeom>
          <a:solidFill>
            <a:srgbClr val="FFBB2C"/>
          </a:solidFill>
          <a:ln>
            <a:noFill/>
          </a:ln>
        </p:spPr>
        <p:txBody>
          <a:bodyPr wrap="square" lIns="180000" tIns="180000" rIns="180000" bIns="180000" rtlCol="0">
            <a:spAutoFit/>
          </a:bodyPr>
          <a:lstStyle/>
          <a:p>
            <a:pPr lvl="1"/>
            <a:r>
              <a:rPr lang="en-NZ" sz="1600" dirty="0"/>
              <a:t>The overarching theme remains the same, the sector is looking to the Electricity Authority to provide regulatory certainty. </a:t>
            </a:r>
          </a:p>
        </p:txBody>
      </p:sp>
      <p:pic>
        <p:nvPicPr>
          <p:cNvPr id="46" name="Graphic 45">
            <a:extLst>
              <a:ext uri="{FF2B5EF4-FFF2-40B4-BE49-F238E27FC236}">
                <a16:creationId xmlns:a16="http://schemas.microsoft.com/office/drawing/2014/main" id="{6DD6B1F9-1967-6533-7249-3AC4F93F0B3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00127" y="2982428"/>
            <a:ext cx="500467" cy="500467"/>
          </a:xfrm>
          <a:prstGeom prst="rect">
            <a:avLst/>
          </a:prstGeom>
        </p:spPr>
      </p:pic>
    </p:spTree>
    <p:extLst>
      <p:ext uri="{BB962C8B-B14F-4D97-AF65-F5344CB8AC3E}">
        <p14:creationId xmlns:p14="http://schemas.microsoft.com/office/powerpoint/2010/main" val="5573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outdoor, sky&#10;&#10;Description automatically generated">
            <a:extLst>
              <a:ext uri="{FF2B5EF4-FFF2-40B4-BE49-F238E27FC236}">
                <a16:creationId xmlns:a16="http://schemas.microsoft.com/office/drawing/2014/main" id="{FBAB80F2-9C31-E6F9-0CD3-12A922896A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132"/>
            <a:ext cx="12192000" cy="5587352"/>
          </a:xfrm>
          <a:prstGeom prst="rect">
            <a:avLst/>
          </a:prstGeom>
        </p:spPr>
      </p:pic>
      <p:sp>
        <p:nvSpPr>
          <p:cNvPr id="17" name="Rectangle 16">
            <a:extLst>
              <a:ext uri="{FF2B5EF4-FFF2-40B4-BE49-F238E27FC236}">
                <a16:creationId xmlns:a16="http://schemas.microsoft.com/office/drawing/2014/main" id="{52190FA8-3144-DC4C-64ED-839C774394E1}"/>
              </a:ext>
            </a:extLst>
          </p:cNvPr>
          <p:cNvSpPr/>
          <p:nvPr/>
        </p:nvSpPr>
        <p:spPr bwMode="ltGray">
          <a:xfrm>
            <a:off x="0" y="-10885"/>
            <a:ext cx="8849710" cy="5619750"/>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24">
            <a:extLst>
              <a:ext uri="{FF2B5EF4-FFF2-40B4-BE49-F238E27FC236}">
                <a16:creationId xmlns:a16="http://schemas.microsoft.com/office/drawing/2014/main" id="{A5C48908-A4A2-EA09-44D5-97FBE08DE17C}"/>
              </a:ext>
            </a:extLst>
          </p:cNvPr>
          <p:cNvSpPr txBox="1">
            <a:spLocks/>
          </p:cNvSpPr>
          <p:nvPr/>
        </p:nvSpPr>
        <p:spPr>
          <a:xfrm>
            <a:off x="715793" y="2483541"/>
            <a:ext cx="11123782"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Stakeholder perceptions of the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Electricity Authority’s performance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against its statutory objective </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3A27995-4603-DC14-0275-71ECAB17907F}"/>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312DE3C-7387-9616-15EB-4BA1C1483472}"/>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AED652FB-CF26-38A0-4294-F4F1853C9EC6}"/>
              </a:ext>
            </a:extLst>
          </p:cNvPr>
          <p:cNvGrpSpPr/>
          <p:nvPr/>
        </p:nvGrpSpPr>
        <p:grpSpPr>
          <a:xfrm>
            <a:off x="3207498" y="5981165"/>
            <a:ext cx="5777004" cy="582157"/>
            <a:chOff x="381265" y="6309616"/>
            <a:chExt cx="3929685" cy="396000"/>
          </a:xfrm>
        </p:grpSpPr>
        <p:pic>
          <p:nvPicPr>
            <p:cNvPr id="4" name="Graphic 3">
              <a:extLst>
                <a:ext uri="{FF2B5EF4-FFF2-40B4-BE49-F238E27FC236}">
                  <a16:creationId xmlns:a16="http://schemas.microsoft.com/office/drawing/2014/main" id="{998F6215-930E-15BB-039C-87C566DF6A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6" name="Straight Connector 5">
              <a:extLst>
                <a:ext uri="{FF2B5EF4-FFF2-40B4-BE49-F238E27FC236}">
                  <a16:creationId xmlns:a16="http://schemas.microsoft.com/office/drawing/2014/main" id="{95149721-C952-73CD-CDEB-96AFA8596272}"/>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F03E5C1-3CF2-7F7C-8B4C-1A64012D932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8" name="Rectangle 7">
            <a:extLst>
              <a:ext uri="{FF2B5EF4-FFF2-40B4-BE49-F238E27FC236}">
                <a16:creationId xmlns:a16="http://schemas.microsoft.com/office/drawing/2014/main" id="{8E9605D8-014C-F237-130D-681EFD2DC4A6}"/>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3ECBAB81-FB22-7B64-2564-147BAA37542C}"/>
              </a:ext>
            </a:extLst>
          </p:cNvPr>
          <p:cNvGrpSpPr/>
          <p:nvPr/>
        </p:nvGrpSpPr>
        <p:grpSpPr>
          <a:xfrm>
            <a:off x="-373617" y="752688"/>
            <a:ext cx="2737030" cy="969032"/>
            <a:chOff x="-151943" y="969326"/>
            <a:chExt cx="1390907" cy="492444"/>
          </a:xfrm>
        </p:grpSpPr>
        <p:sp>
          <p:nvSpPr>
            <p:cNvPr id="10" name="Parallelogram 9">
              <a:extLst>
                <a:ext uri="{FF2B5EF4-FFF2-40B4-BE49-F238E27FC236}">
                  <a16:creationId xmlns:a16="http://schemas.microsoft.com/office/drawing/2014/main" id="{665451D8-028B-FFB0-CA2B-A8A93328F303}"/>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11" name="Parallelogram 10">
              <a:extLst>
                <a:ext uri="{FF2B5EF4-FFF2-40B4-BE49-F238E27FC236}">
                  <a16:creationId xmlns:a16="http://schemas.microsoft.com/office/drawing/2014/main" id="{F7BC3B6D-49FE-98AB-1166-68FA8A3058B7}"/>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12" name="Title 24">
            <a:extLst>
              <a:ext uri="{FF2B5EF4-FFF2-40B4-BE49-F238E27FC236}">
                <a16:creationId xmlns:a16="http://schemas.microsoft.com/office/drawing/2014/main" id="{72DC1903-62E8-A8C8-B57C-DC5A73A81EBB}"/>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4.</a:t>
            </a:r>
          </a:p>
        </p:txBody>
      </p:sp>
    </p:spTree>
    <p:extLst>
      <p:ext uri="{BB962C8B-B14F-4D97-AF65-F5344CB8AC3E}">
        <p14:creationId xmlns:p14="http://schemas.microsoft.com/office/powerpoint/2010/main" val="22888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0427-3511-4F5E-D27A-B601918385F0}"/>
              </a:ext>
            </a:extLst>
          </p:cNvPr>
          <p:cNvSpPr>
            <a:spLocks noGrp="1"/>
          </p:cNvSpPr>
          <p:nvPr>
            <p:ph type="title"/>
          </p:nvPr>
        </p:nvSpPr>
        <p:spPr>
          <a:xfrm>
            <a:off x="550581" y="430718"/>
            <a:ext cx="11276293" cy="403200"/>
          </a:xfrm>
        </p:spPr>
        <p:txBody>
          <a:bodyPr/>
          <a:lstStyle/>
          <a:p>
            <a:r>
              <a:rPr lang="en-NZ" dirty="0"/>
              <a:t>Stakeholders would like greater clarity of the metrics used to assess the Authority’s performance against its statutory objective</a:t>
            </a:r>
          </a:p>
        </p:txBody>
      </p:sp>
      <p:sp>
        <p:nvSpPr>
          <p:cNvPr id="3" name="Slide Number Placeholder 2">
            <a:extLst>
              <a:ext uri="{FF2B5EF4-FFF2-40B4-BE49-F238E27FC236}">
                <a16:creationId xmlns:a16="http://schemas.microsoft.com/office/drawing/2014/main" id="{0403A4C6-B310-2CFA-EE6C-9EC13C7BDC3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Rectangle 9">
            <a:extLst>
              <a:ext uri="{FF2B5EF4-FFF2-40B4-BE49-F238E27FC236}">
                <a16:creationId xmlns:a16="http://schemas.microsoft.com/office/drawing/2014/main" id="{D38C0112-1A0A-945E-83AB-14CFF775FB0F}"/>
              </a:ext>
            </a:extLst>
          </p:cNvPr>
          <p:cNvSpPr/>
          <p:nvPr/>
        </p:nvSpPr>
        <p:spPr bwMode="ltGray">
          <a:xfrm>
            <a:off x="5375564" y="3007592"/>
            <a:ext cx="6451310" cy="295849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74EC1671-6C6F-C14E-2BDA-2F4BC6BCA0A9}"/>
              </a:ext>
            </a:extLst>
          </p:cNvPr>
          <p:cNvSpPr txBox="1"/>
          <p:nvPr/>
        </p:nvSpPr>
        <p:spPr>
          <a:xfrm>
            <a:off x="5735907" y="3646012"/>
            <a:ext cx="5730625" cy="1569660"/>
          </a:xfrm>
          <a:prstGeom prst="rect">
            <a:avLst/>
          </a:prstGeom>
          <a:noFill/>
        </p:spPr>
        <p:txBody>
          <a:bodyPr wrap="square" anchor="ctr">
            <a:spAutoFit/>
          </a:bodyPr>
          <a:lstStyle/>
          <a:p>
            <a:pPr lvl="0" algn="ctr">
              <a:defRPr/>
            </a:pPr>
            <a:r>
              <a:rPr lang="en-NZ" sz="1600" i="1" dirty="0">
                <a:solidFill>
                  <a:srgbClr val="333333"/>
                </a:solidFill>
              </a:rPr>
              <a:t>“What I don't know is how they measure it.  What do they do by way of an annual review that says these are our measurement points and says is the system more reliable or is it more efficient? Or is it more beneficial for long term? How do we actually measure and demonstrate the point?”   </a:t>
            </a:r>
          </a:p>
          <a:p>
            <a:pPr lvl="0" algn="ctr">
              <a:defRPr/>
            </a:pPr>
            <a:r>
              <a:rPr lang="en-NZ" sz="1600" b="1" i="1" dirty="0">
                <a:solidFill>
                  <a:srgbClr val="333333"/>
                </a:solidFill>
              </a:rPr>
              <a:t>Sector</a:t>
            </a:r>
            <a:r>
              <a:rPr lang="en-NZ" sz="1600" i="1" dirty="0">
                <a:solidFill>
                  <a:srgbClr val="333333"/>
                </a:solidFill>
              </a:rPr>
              <a:t>  </a:t>
            </a:r>
          </a:p>
        </p:txBody>
      </p:sp>
      <p:sp>
        <p:nvSpPr>
          <p:cNvPr id="12" name="Content Placeholder 7">
            <a:extLst>
              <a:ext uri="{FF2B5EF4-FFF2-40B4-BE49-F238E27FC236}">
                <a16:creationId xmlns:a16="http://schemas.microsoft.com/office/drawing/2014/main" id="{478FB3A0-9F44-E71C-CF81-E53918093CDB}"/>
              </a:ext>
            </a:extLst>
          </p:cNvPr>
          <p:cNvSpPr txBox="1">
            <a:spLocks/>
          </p:cNvSpPr>
          <p:nvPr/>
        </p:nvSpPr>
        <p:spPr>
          <a:xfrm>
            <a:off x="725468" y="3646012"/>
            <a:ext cx="3985078" cy="129993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To some extent, stakeholders struggle to make an informed comment regarding the Authority’s performance against its statutory objective, as there is a lack of perceived clarity around key metrics.   </a:t>
            </a:r>
          </a:p>
        </p:txBody>
      </p:sp>
      <p:sp>
        <p:nvSpPr>
          <p:cNvPr id="14" name="Rectangle 13">
            <a:extLst>
              <a:ext uri="{FF2B5EF4-FFF2-40B4-BE49-F238E27FC236}">
                <a16:creationId xmlns:a16="http://schemas.microsoft.com/office/drawing/2014/main" id="{33685D0D-FD42-EA5A-298A-6D67DE90006C}"/>
              </a:ext>
            </a:extLst>
          </p:cNvPr>
          <p:cNvSpPr/>
          <p:nvPr/>
        </p:nvSpPr>
        <p:spPr bwMode="ltGray">
          <a:xfrm>
            <a:off x="359999" y="1514317"/>
            <a:ext cx="11466874" cy="924083"/>
          </a:xfrm>
          <a:prstGeom prst="rect">
            <a:avLst/>
          </a:prstGeom>
          <a:solidFill>
            <a:srgbClr val="52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NZ" dirty="0">
                <a:solidFill>
                  <a:schemeClr val="bg1"/>
                </a:solidFill>
                <a:latin typeface="Arial" panose="020B0604020202020204" pitchFamily="34" charset="0"/>
                <a:cs typeface="Arial" panose="020B0604020202020204" pitchFamily="34" charset="0"/>
              </a:rPr>
              <a:t>To promote competition in, reliable supply of, and efficient operation of, the electricity industry for the long term benefit of consumers.  </a:t>
            </a:r>
          </a:p>
        </p:txBody>
      </p:sp>
      <p:sp>
        <p:nvSpPr>
          <p:cNvPr id="19" name="Oval 18">
            <a:extLst>
              <a:ext uri="{FF2B5EF4-FFF2-40B4-BE49-F238E27FC236}">
                <a16:creationId xmlns:a16="http://schemas.microsoft.com/office/drawing/2014/main" id="{35CB360E-9C18-8EDB-2E1C-9C83DB545718}"/>
              </a:ext>
            </a:extLst>
          </p:cNvPr>
          <p:cNvSpPr/>
          <p:nvPr/>
        </p:nvSpPr>
        <p:spPr bwMode="ltGray">
          <a:xfrm>
            <a:off x="8231347" y="2677010"/>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20" name="Graphic 19">
            <a:extLst>
              <a:ext uri="{FF2B5EF4-FFF2-40B4-BE49-F238E27FC236}">
                <a16:creationId xmlns:a16="http://schemas.microsoft.com/office/drawing/2014/main" id="{FD5BA064-B81C-2A97-0D58-95673A63417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63094" y="2808757"/>
            <a:ext cx="476250" cy="476250"/>
          </a:xfrm>
          <a:prstGeom prst="rect">
            <a:avLst/>
          </a:prstGeom>
        </p:spPr>
      </p:pic>
      <p:pic>
        <p:nvPicPr>
          <p:cNvPr id="21" name="Picture 20">
            <a:extLst>
              <a:ext uri="{FF2B5EF4-FFF2-40B4-BE49-F238E27FC236}">
                <a16:creationId xmlns:a16="http://schemas.microsoft.com/office/drawing/2014/main" id="{4F2E1BBE-6910-B4C3-2A6E-C1C0C4CFB043}"/>
              </a:ext>
            </a:extLst>
          </p:cNvPr>
          <p:cNvPicPr>
            <a:picLocks noChangeAspect="1"/>
          </p:cNvPicPr>
          <p:nvPr/>
        </p:nvPicPr>
        <p:blipFill>
          <a:blip r:embed="rId4"/>
          <a:stretch>
            <a:fillRect/>
          </a:stretch>
        </p:blipFill>
        <p:spPr>
          <a:xfrm rot="10800000">
            <a:off x="360363" y="1514316"/>
            <a:ext cx="579818" cy="924083"/>
          </a:xfrm>
          <a:prstGeom prst="rect">
            <a:avLst/>
          </a:prstGeom>
        </p:spPr>
      </p:pic>
      <p:pic>
        <p:nvPicPr>
          <p:cNvPr id="24" name="Picture 23">
            <a:extLst>
              <a:ext uri="{FF2B5EF4-FFF2-40B4-BE49-F238E27FC236}">
                <a16:creationId xmlns:a16="http://schemas.microsoft.com/office/drawing/2014/main" id="{39F02198-9B6A-C5AA-0C55-FFC4DE3D0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646011"/>
            <a:ext cx="190218" cy="303159"/>
          </a:xfrm>
          <a:prstGeom prst="rect">
            <a:avLst/>
          </a:prstGeom>
        </p:spPr>
      </p:pic>
    </p:spTree>
    <p:extLst>
      <p:ext uri="{BB962C8B-B14F-4D97-AF65-F5344CB8AC3E}">
        <p14:creationId xmlns:p14="http://schemas.microsoft.com/office/powerpoint/2010/main" val="295163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EBBD-B017-648A-E631-BDA5C1EFDD7E}"/>
              </a:ext>
            </a:extLst>
          </p:cNvPr>
          <p:cNvSpPr>
            <a:spLocks noGrp="1"/>
          </p:cNvSpPr>
          <p:nvPr>
            <p:ph type="title"/>
          </p:nvPr>
        </p:nvSpPr>
        <p:spPr>
          <a:xfrm>
            <a:off x="360000" y="430718"/>
            <a:ext cx="11302148" cy="403200"/>
          </a:xfrm>
        </p:spPr>
        <p:txBody>
          <a:bodyPr/>
          <a:lstStyle/>
          <a:p>
            <a:r>
              <a:rPr lang="en-NZ" dirty="0"/>
              <a:t>Stakeholders are somewhat polarised when considering the level of competition in the market </a:t>
            </a:r>
          </a:p>
        </p:txBody>
      </p:sp>
      <p:sp>
        <p:nvSpPr>
          <p:cNvPr id="3" name="Slide Number Placeholder 2">
            <a:extLst>
              <a:ext uri="{FF2B5EF4-FFF2-40B4-BE49-F238E27FC236}">
                <a16:creationId xmlns:a16="http://schemas.microsoft.com/office/drawing/2014/main" id="{DA1962E8-8C63-4FC7-604C-9CA822DB07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658860AD-2417-D9F1-5926-A27DA5FCCF22}"/>
              </a:ext>
            </a:extLst>
          </p:cNvPr>
          <p:cNvSpPr>
            <a:spLocks noGrp="1"/>
          </p:cNvSpPr>
          <p:nvPr>
            <p:ph sz="quarter" idx="14"/>
          </p:nvPr>
        </p:nvSpPr>
        <p:spPr>
          <a:xfrm>
            <a:off x="729373" y="1540125"/>
            <a:ext cx="4245725" cy="3999600"/>
          </a:xfrm>
        </p:spPr>
        <p:txBody>
          <a:bodyPr/>
          <a:lstStyle/>
          <a:p>
            <a:r>
              <a:rPr lang="en-NZ" sz="1300" dirty="0"/>
              <a:t>Some stakeholders are dismissive and suggest market competition is a facade.     </a:t>
            </a:r>
          </a:p>
          <a:p>
            <a:r>
              <a:rPr lang="en-NZ" sz="1300" dirty="0"/>
              <a:t>Stakeholders who reference customer churn as a measure suggest competition is evident given consumers are switching providers, which is a function of consumer choice.  However, others suggest this is not an accurate measure given the high level of customer inertia in the market.  </a:t>
            </a:r>
          </a:p>
          <a:p>
            <a:r>
              <a:rPr lang="en-NZ" sz="1300" dirty="0"/>
              <a:t>Those who reference competition as a function of the number of retailers in the market suggest competition has increased, evidenced by new entrants into the market. However, others suggest competition is muted.  While there may be new entrants, they appear to be having very little impact and not gaining any market share.  Any activity is perceived to be happening on the ‘margins’, and the overall market share of the major players remains unchanged.         </a:t>
            </a:r>
          </a:p>
          <a:p>
            <a:endParaRPr lang="en-NZ" sz="1300" dirty="0"/>
          </a:p>
          <a:p>
            <a:endParaRPr lang="en-NZ" sz="1300" dirty="0"/>
          </a:p>
        </p:txBody>
      </p:sp>
      <p:sp>
        <p:nvSpPr>
          <p:cNvPr id="5" name="Text Placeholder 4">
            <a:extLst>
              <a:ext uri="{FF2B5EF4-FFF2-40B4-BE49-F238E27FC236}">
                <a16:creationId xmlns:a16="http://schemas.microsoft.com/office/drawing/2014/main" id="{46F094DB-0E01-1D9D-3A9D-B30F6E62C3F0}"/>
              </a:ext>
            </a:extLst>
          </p:cNvPr>
          <p:cNvSpPr>
            <a:spLocks noGrp="1"/>
          </p:cNvSpPr>
          <p:nvPr>
            <p:ph type="body" sz="quarter" idx="15"/>
          </p:nvPr>
        </p:nvSpPr>
        <p:spPr/>
        <p:txBody>
          <a:bodyPr/>
          <a:lstStyle/>
          <a:p>
            <a:endParaRPr lang="en-NZ"/>
          </a:p>
        </p:txBody>
      </p:sp>
      <p:sp>
        <p:nvSpPr>
          <p:cNvPr id="6" name="Content Placeholder 3">
            <a:extLst>
              <a:ext uri="{FF2B5EF4-FFF2-40B4-BE49-F238E27FC236}">
                <a16:creationId xmlns:a16="http://schemas.microsoft.com/office/drawing/2014/main" id="{E7DE18CA-486C-6F62-93AA-DA754C4E7DA2}"/>
              </a:ext>
            </a:extLst>
          </p:cNvPr>
          <p:cNvSpPr txBox="1">
            <a:spLocks/>
          </p:cNvSpPr>
          <p:nvPr/>
        </p:nvSpPr>
        <p:spPr>
          <a:xfrm>
            <a:off x="7221910" y="658007"/>
            <a:ext cx="444023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Rectangle 6">
            <a:extLst>
              <a:ext uri="{FF2B5EF4-FFF2-40B4-BE49-F238E27FC236}">
                <a16:creationId xmlns:a16="http://schemas.microsoft.com/office/drawing/2014/main" id="{9329EE5F-F4F2-56B0-8DAD-DE736A2BD913}"/>
              </a:ext>
            </a:extLst>
          </p:cNvPr>
          <p:cNvSpPr/>
          <p:nvPr/>
        </p:nvSpPr>
        <p:spPr bwMode="ltGray">
          <a:xfrm>
            <a:off x="5153891" y="1514318"/>
            <a:ext cx="6672983"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F019CBF-E4BA-5DF9-2AE4-CE01A6E5CEFC}"/>
              </a:ext>
            </a:extLst>
          </p:cNvPr>
          <p:cNvSpPr txBox="1"/>
          <p:nvPr/>
        </p:nvSpPr>
        <p:spPr>
          <a:xfrm>
            <a:off x="5332683" y="1893542"/>
            <a:ext cx="6315398" cy="3693319"/>
          </a:xfrm>
          <a:prstGeom prst="rect">
            <a:avLst/>
          </a:prstGeom>
          <a:noFill/>
        </p:spPr>
        <p:txBody>
          <a:bodyPr wrap="square" anchor="ctr">
            <a:spAutoFit/>
          </a:bodyPr>
          <a:lstStyle/>
          <a:p>
            <a:pPr lvl="0" algn="ctr">
              <a:defRPr/>
            </a:pPr>
            <a:r>
              <a:rPr lang="en-US" sz="1300" i="1" dirty="0">
                <a:solidFill>
                  <a:srgbClr val="333333"/>
                </a:solidFill>
              </a:rPr>
              <a:t>"I would not describe it as a competitive market. It's important to look at the different layers of the market. </a:t>
            </a:r>
            <a:r>
              <a:rPr lang="en-US" sz="1300" i="1" dirty="0" err="1">
                <a:solidFill>
                  <a:srgbClr val="333333"/>
                </a:solidFill>
              </a:rPr>
              <a:t>Transpower</a:t>
            </a:r>
            <a:r>
              <a:rPr lang="en-US" sz="1300" i="1" dirty="0">
                <a:solidFill>
                  <a:srgbClr val="333333"/>
                </a:solidFill>
              </a:rPr>
              <a:t> is its own state-owned thing. In distribution, there are natural geographical monopolies, so that's not counted. We're just talking about generation and retail generation, it's not like those companies need to compete with each other... there is the facade of competition but actually, it's muted at best." </a:t>
            </a:r>
          </a:p>
          <a:p>
            <a:pPr lvl="0" algn="ctr">
              <a:defRPr/>
            </a:pPr>
            <a:r>
              <a:rPr lang="en-US" sz="1300" b="1" i="1" dirty="0">
                <a:solidFill>
                  <a:srgbClr val="333333"/>
                </a:solidFill>
              </a:rPr>
              <a:t>Non-sector </a:t>
            </a:r>
            <a:endParaRPr lang="en-NZ" sz="1300" b="1" i="1" dirty="0">
              <a:solidFill>
                <a:srgbClr val="333333"/>
              </a:solidFill>
            </a:endParaRPr>
          </a:p>
          <a:p>
            <a:pPr lvl="0" algn="ctr">
              <a:defRPr/>
            </a:pPr>
            <a:endParaRPr lang="en-NZ" sz="1300" i="1" dirty="0">
              <a:solidFill>
                <a:srgbClr val="333333"/>
              </a:solidFill>
            </a:endParaRPr>
          </a:p>
          <a:p>
            <a:pPr lvl="0" algn="ctr">
              <a:defRPr/>
            </a:pPr>
            <a:r>
              <a:rPr lang="en-NZ" sz="1300" i="1" dirty="0">
                <a:solidFill>
                  <a:srgbClr val="333333"/>
                </a:solidFill>
              </a:rPr>
              <a:t>“They say natural competition will provide competition, but there is a lot of customer inertia. It’s not realistic of customer behaviour.”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US" sz="1300" i="1" dirty="0">
                <a:solidFill>
                  <a:srgbClr val="333333"/>
                </a:solidFill>
              </a:rPr>
              <a:t>“New players come and go, but this doesn’t change the bottom line much.”  </a:t>
            </a:r>
          </a:p>
          <a:p>
            <a:pPr lvl="0" algn="ctr">
              <a:defRPr/>
            </a:pPr>
            <a:r>
              <a:rPr lang="en-US" sz="1300" b="1" i="1" dirty="0">
                <a:solidFill>
                  <a:srgbClr val="333333"/>
                </a:solidFill>
              </a:rPr>
              <a:t>Sector</a:t>
            </a:r>
            <a:r>
              <a:rPr lang="en-US" sz="1300" i="1" dirty="0">
                <a:solidFill>
                  <a:srgbClr val="333333"/>
                </a:solidFill>
              </a:rPr>
              <a:t> </a:t>
            </a:r>
            <a:endParaRPr lang="en-NZ" sz="1300" i="1" dirty="0">
              <a:solidFill>
                <a:srgbClr val="333333"/>
              </a:solidFill>
            </a:endParaRPr>
          </a:p>
          <a:p>
            <a:pPr lvl="0" algn="ctr">
              <a:defRPr/>
            </a:pPr>
            <a:endParaRPr lang="en-NZ" sz="1300" i="1" dirty="0">
              <a:solidFill>
                <a:srgbClr val="333333"/>
              </a:solidFill>
            </a:endParaRPr>
          </a:p>
          <a:p>
            <a:pPr lvl="0" algn="ctr">
              <a:defRPr/>
            </a:pPr>
            <a:r>
              <a:rPr lang="en-NZ" sz="1300" i="1" dirty="0">
                <a:solidFill>
                  <a:srgbClr val="333333"/>
                </a:solidFill>
              </a:rPr>
              <a:t>“So, the retail market can churn all at once. But if the wholesale price is too high, that's too high for everyone. That's the starting point. So, retail competition is not a proxy for wholesale competition.”   </a:t>
            </a:r>
          </a:p>
          <a:p>
            <a:pPr lvl="0" algn="ctr">
              <a:defRPr/>
            </a:pPr>
            <a:r>
              <a:rPr lang="en-NZ" sz="1300" b="1" i="1" dirty="0">
                <a:solidFill>
                  <a:srgbClr val="333333"/>
                </a:solidFill>
              </a:rPr>
              <a:t>Sector</a:t>
            </a:r>
            <a:r>
              <a:rPr lang="en-NZ" sz="1300" i="1" dirty="0">
                <a:solidFill>
                  <a:srgbClr val="333333"/>
                </a:solidFill>
              </a:rPr>
              <a:t> </a:t>
            </a:r>
          </a:p>
        </p:txBody>
      </p:sp>
      <p:sp>
        <p:nvSpPr>
          <p:cNvPr id="14" name="Oval 13">
            <a:extLst>
              <a:ext uri="{FF2B5EF4-FFF2-40B4-BE49-F238E27FC236}">
                <a16:creationId xmlns:a16="http://schemas.microsoft.com/office/drawing/2014/main" id="{E1E22C26-642D-1895-0204-911F07BE67E7}"/>
              </a:ext>
            </a:extLst>
          </p:cNvPr>
          <p:cNvSpPr/>
          <p:nvPr/>
        </p:nvSpPr>
        <p:spPr bwMode="ltGray">
          <a:xfrm>
            <a:off x="8120510"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5" name="Graphic 14">
            <a:extLst>
              <a:ext uri="{FF2B5EF4-FFF2-40B4-BE49-F238E27FC236}">
                <a16:creationId xmlns:a16="http://schemas.microsoft.com/office/drawing/2014/main" id="{83F12BD8-4868-A7C9-C867-E41F3FA444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257" y="1264635"/>
            <a:ext cx="476250" cy="476250"/>
          </a:xfrm>
          <a:prstGeom prst="rect">
            <a:avLst/>
          </a:prstGeom>
        </p:spPr>
      </p:pic>
      <p:pic>
        <p:nvPicPr>
          <p:cNvPr id="16" name="Picture 15">
            <a:extLst>
              <a:ext uri="{FF2B5EF4-FFF2-40B4-BE49-F238E27FC236}">
                <a16:creationId xmlns:a16="http://schemas.microsoft.com/office/drawing/2014/main" id="{315A5681-893A-A96D-4139-4E0AFAFCAB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76625"/>
            <a:ext cx="190218" cy="303159"/>
          </a:xfrm>
          <a:prstGeom prst="rect">
            <a:avLst/>
          </a:prstGeom>
        </p:spPr>
      </p:pic>
      <p:pic>
        <p:nvPicPr>
          <p:cNvPr id="18" name="Picture 17">
            <a:extLst>
              <a:ext uri="{FF2B5EF4-FFF2-40B4-BE49-F238E27FC236}">
                <a16:creationId xmlns:a16="http://schemas.microsoft.com/office/drawing/2014/main" id="{9D0A8B69-8722-46AB-5CF4-60E943692D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022725"/>
            <a:ext cx="190218" cy="303159"/>
          </a:xfrm>
          <a:prstGeom prst="rect">
            <a:avLst/>
          </a:prstGeom>
        </p:spPr>
      </p:pic>
      <p:pic>
        <p:nvPicPr>
          <p:cNvPr id="19" name="Picture 18">
            <a:extLst>
              <a:ext uri="{FF2B5EF4-FFF2-40B4-BE49-F238E27FC236}">
                <a16:creationId xmlns:a16="http://schemas.microsoft.com/office/drawing/2014/main" id="{7F6313EF-809E-A323-6EAF-3BE3BCDABE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356225"/>
            <a:ext cx="190218" cy="303159"/>
          </a:xfrm>
          <a:prstGeom prst="rect">
            <a:avLst/>
          </a:prstGeom>
        </p:spPr>
      </p:pic>
    </p:spTree>
    <p:extLst>
      <p:ext uri="{BB962C8B-B14F-4D97-AF65-F5344CB8AC3E}">
        <p14:creationId xmlns:p14="http://schemas.microsoft.com/office/powerpoint/2010/main" val="37195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EBBD-B017-648A-E631-BDA5C1EFDD7E}"/>
              </a:ext>
            </a:extLst>
          </p:cNvPr>
          <p:cNvSpPr>
            <a:spLocks noGrp="1"/>
          </p:cNvSpPr>
          <p:nvPr>
            <p:ph type="title"/>
          </p:nvPr>
        </p:nvSpPr>
        <p:spPr>
          <a:xfrm>
            <a:off x="360000" y="430718"/>
            <a:ext cx="11302148" cy="403200"/>
          </a:xfrm>
        </p:spPr>
        <p:txBody>
          <a:bodyPr/>
          <a:lstStyle/>
          <a:p>
            <a:r>
              <a:rPr lang="en-NZ" dirty="0"/>
              <a:t>Stakeholders are somewhat polarised when considering the level of competition in the market, </a:t>
            </a:r>
            <a:r>
              <a:rPr lang="en-NZ" sz="1200" b="0" i="1" dirty="0"/>
              <a:t>continued</a:t>
            </a:r>
            <a:r>
              <a:rPr lang="en-NZ" dirty="0"/>
              <a:t> </a:t>
            </a:r>
          </a:p>
        </p:txBody>
      </p:sp>
      <p:sp>
        <p:nvSpPr>
          <p:cNvPr id="3" name="Slide Number Placeholder 2">
            <a:extLst>
              <a:ext uri="{FF2B5EF4-FFF2-40B4-BE49-F238E27FC236}">
                <a16:creationId xmlns:a16="http://schemas.microsoft.com/office/drawing/2014/main" id="{DA1962E8-8C63-4FC7-604C-9CA822DB07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46F094DB-0E01-1D9D-3A9D-B30F6E62C3F0}"/>
              </a:ext>
            </a:extLst>
          </p:cNvPr>
          <p:cNvSpPr>
            <a:spLocks noGrp="1"/>
          </p:cNvSpPr>
          <p:nvPr>
            <p:ph type="body" sz="quarter" idx="15"/>
          </p:nvPr>
        </p:nvSpPr>
        <p:spPr/>
        <p:txBody>
          <a:bodyPr/>
          <a:lstStyle/>
          <a:p>
            <a:endParaRPr lang="en-NZ"/>
          </a:p>
        </p:txBody>
      </p:sp>
      <p:sp>
        <p:nvSpPr>
          <p:cNvPr id="6" name="Content Placeholder 3">
            <a:extLst>
              <a:ext uri="{FF2B5EF4-FFF2-40B4-BE49-F238E27FC236}">
                <a16:creationId xmlns:a16="http://schemas.microsoft.com/office/drawing/2014/main" id="{E7DE18CA-486C-6F62-93AA-DA754C4E7DA2}"/>
              </a:ext>
            </a:extLst>
          </p:cNvPr>
          <p:cNvSpPr txBox="1">
            <a:spLocks/>
          </p:cNvSpPr>
          <p:nvPr/>
        </p:nvSpPr>
        <p:spPr>
          <a:xfrm>
            <a:off x="7221910" y="658007"/>
            <a:ext cx="444023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Rectangle 6">
            <a:extLst>
              <a:ext uri="{FF2B5EF4-FFF2-40B4-BE49-F238E27FC236}">
                <a16:creationId xmlns:a16="http://schemas.microsoft.com/office/drawing/2014/main" id="{9329EE5F-F4F2-56B0-8DAD-DE736A2BD913}"/>
              </a:ext>
            </a:extLst>
          </p:cNvPr>
          <p:cNvSpPr/>
          <p:nvPr/>
        </p:nvSpPr>
        <p:spPr bwMode="ltGray">
          <a:xfrm>
            <a:off x="3643747" y="1514318"/>
            <a:ext cx="8183128"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F019CBF-E4BA-5DF9-2AE4-CE01A6E5CEFC}"/>
              </a:ext>
            </a:extLst>
          </p:cNvPr>
          <p:cNvSpPr txBox="1"/>
          <p:nvPr/>
        </p:nvSpPr>
        <p:spPr>
          <a:xfrm>
            <a:off x="3903462" y="1993569"/>
            <a:ext cx="2940683" cy="3493264"/>
          </a:xfrm>
          <a:prstGeom prst="rect">
            <a:avLst/>
          </a:prstGeom>
          <a:noFill/>
        </p:spPr>
        <p:txBody>
          <a:bodyPr wrap="square" anchor="ctr">
            <a:spAutoFit/>
          </a:bodyPr>
          <a:lstStyle/>
          <a:p>
            <a:pPr lvl="0" algn="ctr">
              <a:defRPr/>
            </a:pPr>
            <a:r>
              <a:rPr lang="en-NZ" sz="1300" i="1" dirty="0">
                <a:solidFill>
                  <a:srgbClr val="333333"/>
                </a:solidFill>
              </a:rPr>
              <a:t>“On the generating side, no, we haven't got enough competition.  That's a function of what we have. Our system is built by the taxpayer.”   </a:t>
            </a:r>
          </a:p>
          <a:p>
            <a:pPr lvl="0" algn="ctr">
              <a:defRPr/>
            </a:pPr>
            <a:r>
              <a:rPr lang="en-NZ" sz="1300" b="1" i="1" dirty="0">
                <a:solidFill>
                  <a:srgbClr val="333333"/>
                </a:solidFill>
              </a:rPr>
              <a:t>Non-sector </a:t>
            </a:r>
          </a:p>
          <a:p>
            <a:pPr lvl="0" algn="ctr">
              <a:defRPr/>
            </a:pPr>
            <a:endParaRPr lang="en-NZ" sz="1300" i="1" dirty="0">
              <a:solidFill>
                <a:srgbClr val="333333"/>
              </a:solidFill>
            </a:endParaRPr>
          </a:p>
          <a:p>
            <a:pPr lvl="0" algn="ctr">
              <a:defRPr/>
            </a:pPr>
            <a:r>
              <a:rPr lang="en-US" sz="1300" i="1" dirty="0">
                <a:solidFill>
                  <a:srgbClr val="333333"/>
                </a:solidFill>
              </a:rPr>
              <a:t>“The EA are trying to get the wholesale market working better. Trying to get hedges sorted so that new retailers can come in to buy electricity futures. The only trouble is that markets work best when there’s a natural buyer and seller. It’s hard to legislate or create a market into existence… stymied by the vertical integration.”   </a:t>
            </a:r>
          </a:p>
          <a:p>
            <a:pPr lvl="0" algn="ctr">
              <a:defRPr/>
            </a:pPr>
            <a:r>
              <a:rPr lang="en-US" sz="1300" b="1" i="1" dirty="0">
                <a:solidFill>
                  <a:srgbClr val="333333"/>
                </a:solidFill>
              </a:rPr>
              <a:t>Non-sector</a:t>
            </a:r>
            <a:endParaRPr lang="en-NZ" sz="1300" i="1" dirty="0">
              <a:solidFill>
                <a:srgbClr val="333333"/>
              </a:solidFill>
            </a:endParaRPr>
          </a:p>
        </p:txBody>
      </p:sp>
      <p:sp>
        <p:nvSpPr>
          <p:cNvPr id="9" name="TextBox 8">
            <a:extLst>
              <a:ext uri="{FF2B5EF4-FFF2-40B4-BE49-F238E27FC236}">
                <a16:creationId xmlns:a16="http://schemas.microsoft.com/office/drawing/2014/main" id="{D5D561AC-3385-04DC-254B-D5F7169B5282}"/>
              </a:ext>
            </a:extLst>
          </p:cNvPr>
          <p:cNvSpPr txBox="1"/>
          <p:nvPr/>
        </p:nvSpPr>
        <p:spPr>
          <a:xfrm>
            <a:off x="7394808" y="1993568"/>
            <a:ext cx="4267339" cy="3493264"/>
          </a:xfrm>
          <a:prstGeom prst="rect">
            <a:avLst/>
          </a:prstGeom>
          <a:noFill/>
        </p:spPr>
        <p:txBody>
          <a:bodyPr wrap="square" anchor="ctr">
            <a:spAutoFit/>
          </a:bodyPr>
          <a:lstStyle/>
          <a:p>
            <a:pPr lvl="0" algn="ctr">
              <a:defRPr/>
            </a:pPr>
            <a:r>
              <a:rPr lang="en-NZ" sz="1300" i="1" dirty="0">
                <a:solidFill>
                  <a:srgbClr val="333333"/>
                </a:solidFill>
              </a:rPr>
              <a:t>“The generation market is pretty competitive; it's always been competitive. The retail market is probably slightly less competitive at the moment, and that's a function of the really tight wholesale market. And it's putting pressure on pure retailers, because of the cost structure of the wholesale, not being able to buy energy at competitive prices, because there's lack of supply.” </a:t>
            </a:r>
          </a:p>
          <a:p>
            <a:pPr lvl="0" algn="ctr">
              <a:defRPr/>
            </a:pPr>
            <a:r>
              <a:rPr lang="en-NZ" sz="1300" b="1" i="1" dirty="0">
                <a:solidFill>
                  <a:srgbClr val="333333"/>
                </a:solidFill>
              </a:rPr>
              <a:t>Sector</a:t>
            </a:r>
          </a:p>
          <a:p>
            <a:pPr lvl="0" algn="ctr">
              <a:defRPr/>
            </a:pPr>
            <a:endParaRPr lang="en-NZ" sz="1300" i="1" dirty="0">
              <a:solidFill>
                <a:srgbClr val="333333"/>
              </a:solidFill>
            </a:endParaRPr>
          </a:p>
          <a:p>
            <a:pPr lvl="0" algn="ctr">
              <a:defRPr/>
            </a:pPr>
            <a:r>
              <a:rPr lang="en-NZ" sz="1300" i="1" dirty="0">
                <a:solidFill>
                  <a:srgbClr val="333333"/>
                </a:solidFill>
              </a:rPr>
              <a:t>“If you want to build solar, you need to sign a PPA with somebody, and there's no mechanism for really doing that in the industry right now. So, all these solar farms that people are looking to build, they won't build them because they can't guarantee an income, because they can't sign PPAs. Again, that needs the EA… What are they going to do, to enable that to happen?”</a:t>
            </a:r>
          </a:p>
          <a:p>
            <a:pPr lvl="0" algn="ctr">
              <a:defRPr/>
            </a:pPr>
            <a:r>
              <a:rPr lang="en-NZ" sz="1300" b="1" i="1" dirty="0">
                <a:solidFill>
                  <a:srgbClr val="333333"/>
                </a:solidFill>
              </a:rPr>
              <a:t>Sector</a:t>
            </a:r>
            <a:r>
              <a:rPr lang="en-NZ" sz="1300" i="1" dirty="0">
                <a:solidFill>
                  <a:srgbClr val="333333"/>
                </a:solidFill>
              </a:rPr>
              <a:t> </a:t>
            </a:r>
          </a:p>
        </p:txBody>
      </p:sp>
      <p:cxnSp>
        <p:nvCxnSpPr>
          <p:cNvPr id="13" name="Straight Connector 12">
            <a:extLst>
              <a:ext uri="{FF2B5EF4-FFF2-40B4-BE49-F238E27FC236}">
                <a16:creationId xmlns:a16="http://schemas.microsoft.com/office/drawing/2014/main" id="{0F1FD4B8-B7D5-E390-33C3-2A9E860E29BE}"/>
              </a:ext>
            </a:extLst>
          </p:cNvPr>
          <p:cNvCxnSpPr>
            <a:cxnSpLocks/>
          </p:cNvCxnSpPr>
          <p:nvPr/>
        </p:nvCxnSpPr>
        <p:spPr>
          <a:xfrm>
            <a:off x="7074165" y="2171603"/>
            <a:ext cx="22145" cy="3536470"/>
          </a:xfrm>
          <a:prstGeom prst="line">
            <a:avLst/>
          </a:prstGeom>
          <a:ln w="127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4815B55-0CE3-16E1-8A9A-7502064A269F}"/>
              </a:ext>
            </a:extLst>
          </p:cNvPr>
          <p:cNvSpPr/>
          <p:nvPr/>
        </p:nvSpPr>
        <p:spPr bwMode="ltGray">
          <a:xfrm>
            <a:off x="6715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1" dirty="0" err="1"/>
          </a:p>
        </p:txBody>
      </p:sp>
      <p:pic>
        <p:nvPicPr>
          <p:cNvPr id="16" name="Graphic 15">
            <a:extLst>
              <a:ext uri="{FF2B5EF4-FFF2-40B4-BE49-F238E27FC236}">
                <a16:creationId xmlns:a16="http://schemas.microsoft.com/office/drawing/2014/main" id="{0D8D5B85-C5FA-4A67-0AB9-13F9F2CA532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7112" y="1264635"/>
            <a:ext cx="476250" cy="476250"/>
          </a:xfrm>
          <a:prstGeom prst="rect">
            <a:avLst/>
          </a:prstGeom>
        </p:spPr>
      </p:pic>
      <p:sp>
        <p:nvSpPr>
          <p:cNvPr id="18" name="Content Placeholder 3">
            <a:extLst>
              <a:ext uri="{FF2B5EF4-FFF2-40B4-BE49-F238E27FC236}">
                <a16:creationId xmlns:a16="http://schemas.microsoft.com/office/drawing/2014/main" id="{2DE463FE-B639-8D5E-98BF-E8A65487543B}"/>
              </a:ext>
            </a:extLst>
          </p:cNvPr>
          <p:cNvSpPr txBox="1">
            <a:spLocks/>
          </p:cNvSpPr>
          <p:nvPr/>
        </p:nvSpPr>
        <p:spPr>
          <a:xfrm>
            <a:off x="729374" y="1540125"/>
            <a:ext cx="2684354"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300" dirty="0"/>
              <a:t>Stakeholders also reference wholesale competition as a measure of competitiveness suggest the market is </a:t>
            </a:r>
            <a:r>
              <a:rPr lang="en-NZ" sz="1300" i="1" dirty="0"/>
              <a:t>less</a:t>
            </a:r>
            <a:r>
              <a:rPr lang="en-NZ" sz="1300" dirty="0"/>
              <a:t> competitive.  </a:t>
            </a:r>
          </a:p>
          <a:p>
            <a:r>
              <a:rPr lang="en-NZ" sz="1300" dirty="0"/>
              <a:t>Some stakeholders are critical of the perceived influence of </a:t>
            </a:r>
            <a:r>
              <a:rPr lang="en-NZ" sz="1300" dirty="0" err="1"/>
              <a:t>gentailers</a:t>
            </a:r>
            <a:r>
              <a:rPr lang="en-NZ" sz="1300" dirty="0"/>
              <a:t> in the market.  There are ongoing calls for vertical integration to be removed, for generation and retail activities to be split.  </a:t>
            </a:r>
          </a:p>
          <a:p>
            <a:r>
              <a:rPr lang="en-NZ" sz="1300" dirty="0"/>
              <a:t>Similarly, other stakeholders suggest the generation market </a:t>
            </a:r>
            <a:r>
              <a:rPr lang="en-NZ" sz="1300" i="1" dirty="0"/>
              <a:t>is </a:t>
            </a:r>
            <a:r>
              <a:rPr lang="en-NZ" sz="1300" dirty="0"/>
              <a:t>competitive.  </a:t>
            </a:r>
          </a:p>
          <a:p>
            <a:r>
              <a:rPr lang="en-NZ" sz="1300" dirty="0"/>
              <a:t>Some suggest regulatory mechanisms are needed to encourage greater competition, for example power purchase agreements (PPAs).  </a:t>
            </a:r>
          </a:p>
        </p:txBody>
      </p:sp>
      <p:pic>
        <p:nvPicPr>
          <p:cNvPr id="19" name="Picture 18">
            <a:extLst>
              <a:ext uri="{FF2B5EF4-FFF2-40B4-BE49-F238E27FC236}">
                <a16:creationId xmlns:a16="http://schemas.microsoft.com/office/drawing/2014/main" id="{F88CD5D1-2A0C-41A8-A806-D90CED6EA0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76625"/>
            <a:ext cx="190218" cy="303159"/>
          </a:xfrm>
          <a:prstGeom prst="rect">
            <a:avLst/>
          </a:prstGeom>
        </p:spPr>
      </p:pic>
      <p:pic>
        <p:nvPicPr>
          <p:cNvPr id="20" name="Picture 19">
            <a:extLst>
              <a:ext uri="{FF2B5EF4-FFF2-40B4-BE49-F238E27FC236}">
                <a16:creationId xmlns:a16="http://schemas.microsoft.com/office/drawing/2014/main" id="{58E96E86-AF9A-22CB-9A9E-DBCA0BF07D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429125"/>
            <a:ext cx="190218" cy="303159"/>
          </a:xfrm>
          <a:prstGeom prst="rect">
            <a:avLst/>
          </a:prstGeom>
        </p:spPr>
      </p:pic>
      <p:pic>
        <p:nvPicPr>
          <p:cNvPr id="21" name="Picture 20">
            <a:extLst>
              <a:ext uri="{FF2B5EF4-FFF2-40B4-BE49-F238E27FC236}">
                <a16:creationId xmlns:a16="http://schemas.microsoft.com/office/drawing/2014/main" id="{5E37DBA9-BFC4-461B-5265-3178AC40D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775325"/>
            <a:ext cx="190218" cy="303159"/>
          </a:xfrm>
          <a:prstGeom prst="rect">
            <a:avLst/>
          </a:prstGeom>
        </p:spPr>
      </p:pic>
      <p:pic>
        <p:nvPicPr>
          <p:cNvPr id="22" name="Picture 21">
            <a:extLst>
              <a:ext uri="{FF2B5EF4-FFF2-40B4-BE49-F238E27FC236}">
                <a16:creationId xmlns:a16="http://schemas.microsoft.com/office/drawing/2014/main" id="{66D4C462-A149-7702-FA13-47886E2BF0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514002"/>
            <a:ext cx="190218" cy="303159"/>
          </a:xfrm>
          <a:prstGeom prst="rect">
            <a:avLst/>
          </a:prstGeom>
        </p:spPr>
      </p:pic>
    </p:spTree>
    <p:extLst>
      <p:ext uri="{BB962C8B-B14F-4D97-AF65-F5344CB8AC3E}">
        <p14:creationId xmlns:p14="http://schemas.microsoft.com/office/powerpoint/2010/main" val="39236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Current reliability is often not seen as a result of the Authority’s actions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TextBox 6">
            <a:extLst>
              <a:ext uri="{FF2B5EF4-FFF2-40B4-BE49-F238E27FC236}">
                <a16:creationId xmlns:a16="http://schemas.microsoft.com/office/drawing/2014/main" id="{DF486AAA-920B-AA37-6AFE-14B38F9B9048}"/>
              </a:ext>
            </a:extLst>
          </p:cNvPr>
          <p:cNvSpPr txBox="1"/>
          <p:nvPr/>
        </p:nvSpPr>
        <p:spPr>
          <a:xfrm>
            <a:off x="4526896" y="6375026"/>
            <a:ext cx="4760540" cy="307777"/>
          </a:xfrm>
          <a:prstGeom prst="rect">
            <a:avLst/>
          </a:prstGeom>
          <a:noFill/>
        </p:spPr>
        <p:txBody>
          <a:bodyPr wrap="square" lIns="0" tIns="0" rIns="0" bIns="0" rtlCol="0">
            <a:spAutoFit/>
          </a:bodyPr>
          <a:lstStyle/>
          <a:p>
            <a:r>
              <a:rPr lang="en-US" sz="1000" i="0" dirty="0">
                <a:solidFill>
                  <a:srgbClr val="202124"/>
                </a:solidFill>
                <a:effectLst/>
                <a:latin typeface="arial" panose="020B0604020202020204" pitchFamily="34" charset="0"/>
              </a:rPr>
              <a:t>*On Monday 9 August 2021 approximately 34,000 customers across New Zealand experienced an electricity cut without warning.</a:t>
            </a:r>
            <a:endParaRPr lang="en-NZ" sz="1000" dirty="0" err="1"/>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6031586" y="1514318"/>
            <a:ext cx="5795287"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6101791" y="1840358"/>
            <a:ext cx="5561889" cy="4185761"/>
          </a:xfrm>
          <a:prstGeom prst="rect">
            <a:avLst/>
          </a:prstGeom>
          <a:noFill/>
        </p:spPr>
        <p:txBody>
          <a:bodyPr wrap="square" anchor="ctr">
            <a:spAutoFit/>
          </a:bodyPr>
          <a:lstStyle/>
          <a:p>
            <a:pPr lvl="0" algn="ctr">
              <a:defRPr/>
            </a:pPr>
            <a:r>
              <a:rPr lang="en-US" sz="1400" i="1" dirty="0">
                <a:solidFill>
                  <a:srgbClr val="333333"/>
                </a:solidFill>
              </a:rPr>
              <a:t>“One thing that they clearly didn't do well, was oversight of the System Operator. Because we had these terrible outages on August 9</a:t>
            </a:r>
            <a:r>
              <a:rPr lang="en-US" sz="1400" i="1" baseline="30000" dirty="0">
                <a:solidFill>
                  <a:srgbClr val="333333"/>
                </a:solidFill>
              </a:rPr>
              <a:t>th</a:t>
            </a:r>
            <a:r>
              <a:rPr lang="en-US" sz="1400" i="1" dirty="0">
                <a:solidFill>
                  <a:srgbClr val="333333"/>
                </a:solidFill>
              </a:rPr>
              <a:t> last year, where pretty much </a:t>
            </a:r>
            <a:r>
              <a:rPr lang="en-US" sz="1400" i="1" dirty="0" err="1">
                <a:solidFill>
                  <a:srgbClr val="333333"/>
                </a:solidFill>
              </a:rPr>
              <a:t>Transpower</a:t>
            </a:r>
            <a:r>
              <a:rPr lang="en-US" sz="1400" i="1" dirty="0">
                <a:solidFill>
                  <a:srgbClr val="333333"/>
                </a:solidFill>
              </a:rPr>
              <a:t> got the blame. But that's actually a contract with the Authority. And they [EA] pay something like $14 million to the System Operator. I would have thought, that if I was paying $14 million to someone, I'd be wanting pretty good guarantees that things are going to work.” </a:t>
            </a:r>
            <a:endParaRPr lang="en-NZ" sz="1400" i="1" dirty="0">
              <a:solidFill>
                <a:srgbClr val="333333"/>
              </a:solidFill>
            </a:endParaRPr>
          </a:p>
          <a:p>
            <a:pPr lvl="0" algn="ctr">
              <a:defRPr/>
            </a:pPr>
            <a:r>
              <a:rPr lang="en-NZ" sz="1400" b="1" i="1" dirty="0">
                <a:solidFill>
                  <a:srgbClr val="333333"/>
                </a:solidFill>
              </a:rPr>
              <a:t>Non-sector  </a:t>
            </a:r>
          </a:p>
          <a:p>
            <a:pPr lvl="0" algn="ctr">
              <a:defRPr/>
            </a:pPr>
            <a:endParaRPr lang="en-NZ" sz="1400" i="1" dirty="0">
              <a:solidFill>
                <a:srgbClr val="333333"/>
              </a:solidFill>
            </a:endParaRPr>
          </a:p>
          <a:p>
            <a:pPr lvl="0" algn="ctr">
              <a:defRPr/>
            </a:pPr>
            <a:r>
              <a:rPr lang="en-NZ" sz="1400" i="1" dirty="0">
                <a:solidFill>
                  <a:srgbClr val="333333"/>
                </a:solidFill>
              </a:rPr>
              <a:t>“There's been some worrying messages in the media recently about picking up some rather technical notices that sit in the background between the generators and Transpower, around when you turn on more power on things, and they've kind of been taken a bit out of context </a:t>
            </a:r>
            <a:r>
              <a:rPr lang="en-US" sz="1400" i="1" dirty="0">
                <a:solidFill>
                  <a:srgbClr val="333333"/>
                </a:solidFill>
              </a:rPr>
              <a:t>and presented as being frailties and endless security supply, which we don't think is accurate. I suppose there is a bit of a role there for the Authority to give a bit of an independent view… to give a bit more context on why these notices occur and what they mean.” </a:t>
            </a:r>
          </a:p>
          <a:p>
            <a:pPr lvl="0" algn="ctr">
              <a:defRPr/>
            </a:pPr>
            <a:r>
              <a:rPr lang="en-NZ" sz="1400" b="1" i="1" dirty="0">
                <a:solidFill>
                  <a:srgbClr val="333333"/>
                </a:solidFill>
              </a:rPr>
              <a:t>Sector</a:t>
            </a:r>
            <a:r>
              <a:rPr lang="en-NZ" sz="1400" i="1" dirty="0">
                <a:solidFill>
                  <a:srgbClr val="333333"/>
                </a:solidFill>
              </a:rPr>
              <a:t> </a:t>
            </a:r>
          </a:p>
          <a:p>
            <a:pPr lvl="0" algn="ctr">
              <a:defRPr/>
            </a:pPr>
            <a:endParaRPr lang="en-NZ" sz="1400" i="1" dirty="0">
              <a:solidFill>
                <a:srgbClr val="333333"/>
              </a:solidFill>
            </a:endParaRPr>
          </a:p>
        </p:txBody>
      </p:sp>
      <p:sp>
        <p:nvSpPr>
          <p:cNvPr id="14" name="Oval 13">
            <a:extLst>
              <a:ext uri="{FF2B5EF4-FFF2-40B4-BE49-F238E27FC236}">
                <a16:creationId xmlns:a16="http://schemas.microsoft.com/office/drawing/2014/main" id="{6464060D-5919-4819-8843-212C1CA8171A}"/>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1" dirty="0" err="1"/>
          </a:p>
        </p:txBody>
      </p:sp>
      <p:pic>
        <p:nvPicPr>
          <p:cNvPr id="15" name="Graphic 14">
            <a:extLst>
              <a:ext uri="{FF2B5EF4-FFF2-40B4-BE49-F238E27FC236}">
                <a16:creationId xmlns:a16="http://schemas.microsoft.com/office/drawing/2014/main" id="{519B9173-EE7F-CAD6-31AD-A605B04B7E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20112" y="1264635"/>
            <a:ext cx="476250" cy="476250"/>
          </a:xfrm>
          <a:prstGeom prst="rect">
            <a:avLst/>
          </a:prstGeom>
        </p:spPr>
      </p:pic>
      <p:sp>
        <p:nvSpPr>
          <p:cNvPr id="16" name="Content Placeholder 3">
            <a:extLst>
              <a:ext uri="{FF2B5EF4-FFF2-40B4-BE49-F238E27FC236}">
                <a16:creationId xmlns:a16="http://schemas.microsoft.com/office/drawing/2014/main" id="{E1A1CE76-0BAF-BF71-CC2A-9672BBD5A7B5}"/>
              </a:ext>
            </a:extLst>
          </p:cNvPr>
          <p:cNvSpPr txBox="1">
            <a:spLocks/>
          </p:cNvSpPr>
          <p:nvPr/>
        </p:nvSpPr>
        <p:spPr>
          <a:xfrm>
            <a:off x="729373" y="1438525"/>
            <a:ext cx="5123422"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There is a general sense that reliability remains relatively stable or has increased over time.  The exception to this are issues around 9</a:t>
            </a:r>
            <a:r>
              <a:rPr lang="en-NZ" baseline="30000" dirty="0"/>
              <a:t>th</a:t>
            </a:r>
            <a:r>
              <a:rPr lang="en-NZ" dirty="0"/>
              <a:t> August*, which is top of mind for many.   </a:t>
            </a:r>
          </a:p>
          <a:p>
            <a:r>
              <a:rPr lang="en-NZ" dirty="0"/>
              <a:t>When referencing reliability of supply, sector stakeholders often default to distribution (relative to Transpower/Commerce Commission). </a:t>
            </a:r>
          </a:p>
          <a:p>
            <a:r>
              <a:rPr lang="en-NZ" dirty="0">
                <a:solidFill>
                  <a:srgbClr val="333333"/>
                </a:solidFill>
              </a:rPr>
              <a:t>A few (mainly non-sector) reference System Operators, and a need for the Authority to have greater oversight.</a:t>
            </a:r>
          </a:p>
          <a:p>
            <a:r>
              <a:rPr lang="en-NZ" dirty="0">
                <a:solidFill>
                  <a:srgbClr val="333333"/>
                </a:solidFill>
              </a:rPr>
              <a:t>Some suggest the Authority could play a role to ensure that what is reported in the media is accurate and doesn’t create unnecessary worry (through providing outputs that aren’t overly technical).</a:t>
            </a:r>
            <a:r>
              <a:rPr lang="en-NZ" dirty="0"/>
              <a:t> </a:t>
            </a:r>
            <a:endParaRPr lang="en-NZ" dirty="0">
              <a:solidFill>
                <a:srgbClr val="333333"/>
              </a:solidFill>
            </a:endParaRPr>
          </a:p>
          <a:p>
            <a:endParaRPr lang="en-NZ" dirty="0"/>
          </a:p>
          <a:p>
            <a:r>
              <a:rPr lang="en-NZ" dirty="0"/>
              <a:t> </a:t>
            </a:r>
          </a:p>
        </p:txBody>
      </p:sp>
      <p:pic>
        <p:nvPicPr>
          <p:cNvPr id="17" name="Picture 16">
            <a:extLst>
              <a:ext uri="{FF2B5EF4-FFF2-40B4-BE49-F238E27FC236}">
                <a16:creationId xmlns:a16="http://schemas.microsoft.com/office/drawing/2014/main" id="{FB819305-EFC2-910E-1954-5F6A9C778B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8" name="Picture 17">
            <a:extLst>
              <a:ext uri="{FF2B5EF4-FFF2-40B4-BE49-F238E27FC236}">
                <a16:creationId xmlns:a16="http://schemas.microsoft.com/office/drawing/2014/main" id="{B3DCBEA0-96FB-EA50-5CEB-A6967794F8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578985"/>
            <a:ext cx="190218" cy="303159"/>
          </a:xfrm>
          <a:prstGeom prst="rect">
            <a:avLst/>
          </a:prstGeom>
        </p:spPr>
      </p:pic>
      <p:pic>
        <p:nvPicPr>
          <p:cNvPr id="19" name="Picture 18">
            <a:extLst>
              <a:ext uri="{FF2B5EF4-FFF2-40B4-BE49-F238E27FC236}">
                <a16:creationId xmlns:a16="http://schemas.microsoft.com/office/drawing/2014/main" id="{1A0F1C3E-07CE-DC03-CB8B-C8B2DFA84F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093333"/>
            <a:ext cx="190218" cy="303159"/>
          </a:xfrm>
          <a:prstGeom prst="rect">
            <a:avLst/>
          </a:prstGeom>
        </p:spPr>
      </p:pic>
      <p:pic>
        <p:nvPicPr>
          <p:cNvPr id="4" name="Picture 3">
            <a:extLst>
              <a:ext uri="{FF2B5EF4-FFF2-40B4-BE49-F238E27FC236}">
                <a16:creationId xmlns:a16="http://schemas.microsoft.com/office/drawing/2014/main" id="{11DF1D91-BCB3-4E5B-C832-FD57FDEC08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29883" y="3464937"/>
            <a:ext cx="190218" cy="303159"/>
          </a:xfrm>
          <a:prstGeom prst="rect">
            <a:avLst/>
          </a:prstGeom>
        </p:spPr>
      </p:pic>
    </p:spTree>
    <p:extLst>
      <p:ext uri="{BB962C8B-B14F-4D97-AF65-F5344CB8AC3E}">
        <p14:creationId xmlns:p14="http://schemas.microsoft.com/office/powerpoint/2010/main" val="341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EBBD-B017-648A-E631-BDA5C1EFDD7E}"/>
              </a:ext>
            </a:extLst>
          </p:cNvPr>
          <p:cNvSpPr>
            <a:spLocks noGrp="1"/>
          </p:cNvSpPr>
          <p:nvPr>
            <p:ph type="title"/>
          </p:nvPr>
        </p:nvSpPr>
        <p:spPr>
          <a:xfrm>
            <a:off x="360000" y="430718"/>
            <a:ext cx="11302148" cy="403200"/>
          </a:xfrm>
        </p:spPr>
        <p:txBody>
          <a:bodyPr/>
          <a:lstStyle/>
          <a:p>
            <a:r>
              <a:rPr lang="en-NZ" dirty="0"/>
              <a:t>While technology is seen to enhance efficiency, stakeholders cite several issues impacting operational efficiency </a:t>
            </a:r>
          </a:p>
        </p:txBody>
      </p:sp>
      <p:sp>
        <p:nvSpPr>
          <p:cNvPr id="3" name="Slide Number Placeholder 2">
            <a:extLst>
              <a:ext uri="{FF2B5EF4-FFF2-40B4-BE49-F238E27FC236}">
                <a16:creationId xmlns:a16="http://schemas.microsoft.com/office/drawing/2014/main" id="{DA1962E8-8C63-4FC7-604C-9CA822DB07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46F094DB-0E01-1D9D-3A9D-B30F6E62C3F0}"/>
              </a:ext>
            </a:extLst>
          </p:cNvPr>
          <p:cNvSpPr>
            <a:spLocks noGrp="1"/>
          </p:cNvSpPr>
          <p:nvPr>
            <p:ph type="body" sz="quarter" idx="15"/>
          </p:nvPr>
        </p:nvSpPr>
        <p:spPr/>
        <p:txBody>
          <a:bodyPr/>
          <a:lstStyle/>
          <a:p>
            <a:endParaRPr lang="en-NZ"/>
          </a:p>
        </p:txBody>
      </p:sp>
      <p:sp>
        <p:nvSpPr>
          <p:cNvPr id="6" name="Content Placeholder 3">
            <a:extLst>
              <a:ext uri="{FF2B5EF4-FFF2-40B4-BE49-F238E27FC236}">
                <a16:creationId xmlns:a16="http://schemas.microsoft.com/office/drawing/2014/main" id="{E7DE18CA-486C-6F62-93AA-DA754C4E7DA2}"/>
              </a:ext>
            </a:extLst>
          </p:cNvPr>
          <p:cNvSpPr txBox="1">
            <a:spLocks/>
          </p:cNvSpPr>
          <p:nvPr/>
        </p:nvSpPr>
        <p:spPr>
          <a:xfrm>
            <a:off x="7221910" y="658007"/>
            <a:ext cx="444023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Rectangle 6">
            <a:extLst>
              <a:ext uri="{FF2B5EF4-FFF2-40B4-BE49-F238E27FC236}">
                <a16:creationId xmlns:a16="http://schemas.microsoft.com/office/drawing/2014/main" id="{9329EE5F-F4F2-56B0-8DAD-DE736A2BD913}"/>
              </a:ext>
            </a:extLst>
          </p:cNvPr>
          <p:cNvSpPr/>
          <p:nvPr/>
        </p:nvSpPr>
        <p:spPr bwMode="ltGray">
          <a:xfrm>
            <a:off x="5153891" y="1514318"/>
            <a:ext cx="6672983"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F019CBF-E4BA-5DF9-2AE4-CE01A6E5CEFC}"/>
              </a:ext>
            </a:extLst>
          </p:cNvPr>
          <p:cNvSpPr txBox="1"/>
          <p:nvPr/>
        </p:nvSpPr>
        <p:spPr>
          <a:xfrm>
            <a:off x="5332683" y="1890499"/>
            <a:ext cx="6315398" cy="3893374"/>
          </a:xfrm>
          <a:prstGeom prst="rect">
            <a:avLst/>
          </a:prstGeom>
          <a:noFill/>
        </p:spPr>
        <p:txBody>
          <a:bodyPr wrap="square" anchor="ctr">
            <a:spAutoFit/>
          </a:bodyPr>
          <a:lstStyle/>
          <a:p>
            <a:pPr lvl="0" algn="ctr">
              <a:defRPr/>
            </a:pPr>
            <a:r>
              <a:rPr lang="en-NZ" sz="1300" i="1" dirty="0">
                <a:solidFill>
                  <a:srgbClr val="333333"/>
                </a:solidFill>
              </a:rPr>
              <a:t>“There's been a number of rules that have been added into the Electricity Code that provide more discretion from the Authority. There's a rule around whether or not actions were occurring appropriately during a period…. the higher standards of trading conduct. That makes it quite difficult to operate with much certainty. Most regulations are fairly </a:t>
            </a:r>
            <a:r>
              <a:rPr lang="en-NZ" sz="1300" i="1" dirty="0" err="1">
                <a:solidFill>
                  <a:srgbClr val="333333"/>
                </a:solidFill>
              </a:rPr>
              <a:t>formuliaic</a:t>
            </a:r>
            <a:r>
              <a:rPr lang="en-NZ" sz="1300" i="1" dirty="0">
                <a:solidFill>
                  <a:srgbClr val="333333"/>
                </a:solidFill>
              </a:rPr>
              <a:t>, you know when you’re breaching them. With this one, it’s actually quite hard for us to know.”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“Access to data hasn’t been solved.  The Authority thinks it has been, but it hasn’t. Networks need to access the data in order to help customers understand the LV and their operational data. They're trying to grapple with it. They've got a really fragmented metering market over here with people holding information here. And the people that need information, can't get access to it.”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US" sz="1300" i="1" dirty="0">
                <a:solidFill>
                  <a:srgbClr val="333333"/>
                </a:solidFill>
              </a:rPr>
              <a:t>“There needs to be some sort of regulation that says, ‘hey, it's available for all’ because the meter actually belongs to the household and so does their data, but it gets tied up and it's a problem.”  </a:t>
            </a:r>
            <a:endParaRPr lang="en-NZ" sz="1300" i="1" dirty="0">
              <a:solidFill>
                <a:srgbClr val="333333"/>
              </a:solidFill>
            </a:endParaRPr>
          </a:p>
          <a:p>
            <a:pPr lvl="0" algn="ctr">
              <a:defRPr/>
            </a:pPr>
            <a:r>
              <a:rPr lang="en-NZ" sz="1300" b="1" i="1" dirty="0">
                <a:solidFill>
                  <a:srgbClr val="333333"/>
                </a:solidFill>
              </a:rPr>
              <a:t>Sector</a:t>
            </a:r>
            <a:r>
              <a:rPr lang="en-NZ" sz="1300" i="1" dirty="0">
                <a:solidFill>
                  <a:srgbClr val="333333"/>
                </a:solidFill>
              </a:rPr>
              <a:t> </a:t>
            </a:r>
          </a:p>
        </p:txBody>
      </p:sp>
      <p:sp>
        <p:nvSpPr>
          <p:cNvPr id="13" name="Oval 12">
            <a:extLst>
              <a:ext uri="{FF2B5EF4-FFF2-40B4-BE49-F238E27FC236}">
                <a16:creationId xmlns:a16="http://schemas.microsoft.com/office/drawing/2014/main" id="{14334FF4-3977-1B01-4FE1-ED20ABDCB682}"/>
              </a:ext>
            </a:extLst>
          </p:cNvPr>
          <p:cNvSpPr/>
          <p:nvPr/>
        </p:nvSpPr>
        <p:spPr bwMode="ltGray">
          <a:xfrm>
            <a:off x="8120510"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1" dirty="0" err="1"/>
          </a:p>
        </p:txBody>
      </p:sp>
      <p:pic>
        <p:nvPicPr>
          <p:cNvPr id="14" name="Graphic 13">
            <a:extLst>
              <a:ext uri="{FF2B5EF4-FFF2-40B4-BE49-F238E27FC236}">
                <a16:creationId xmlns:a16="http://schemas.microsoft.com/office/drawing/2014/main" id="{5CB5961A-D105-FDAC-638A-ABA5D52F79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257" y="1264635"/>
            <a:ext cx="476250" cy="476250"/>
          </a:xfrm>
          <a:prstGeom prst="rect">
            <a:avLst/>
          </a:prstGeom>
        </p:spPr>
      </p:pic>
      <p:sp>
        <p:nvSpPr>
          <p:cNvPr id="15" name="Content Placeholder 3">
            <a:extLst>
              <a:ext uri="{FF2B5EF4-FFF2-40B4-BE49-F238E27FC236}">
                <a16:creationId xmlns:a16="http://schemas.microsoft.com/office/drawing/2014/main" id="{A7873B42-A78D-C62D-616F-8E8C35DDF90B}"/>
              </a:ext>
            </a:extLst>
          </p:cNvPr>
          <p:cNvSpPr txBox="1">
            <a:spLocks/>
          </p:cNvSpPr>
          <p:nvPr/>
        </p:nvSpPr>
        <p:spPr>
          <a:xfrm>
            <a:off x="729374" y="1495300"/>
            <a:ext cx="4122026"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300" dirty="0"/>
              <a:t>Stakeholders are polarised as to whether efficiency has changed.  New technology is perceived to enhance efficiency.    </a:t>
            </a:r>
          </a:p>
          <a:p>
            <a:r>
              <a:rPr lang="en-NZ" sz="1300" dirty="0"/>
              <a:t>Operational efficiency is perceived to be negatively impacted by a number of issues:</a:t>
            </a:r>
          </a:p>
          <a:p>
            <a:pPr marL="285750" indent="-285750">
              <a:buFont typeface="Arial" panose="020B0604020202020204" pitchFamily="34" charset="0"/>
              <a:buChar char="•"/>
            </a:pPr>
            <a:r>
              <a:rPr lang="en-NZ" sz="1300" dirty="0"/>
              <a:t>Bureaucracy of the Authority </a:t>
            </a:r>
          </a:p>
          <a:p>
            <a:pPr marL="285750" indent="-285750">
              <a:buFont typeface="Arial" panose="020B0604020202020204" pitchFamily="34" charset="0"/>
              <a:buChar char="•"/>
            </a:pPr>
            <a:r>
              <a:rPr lang="en-NZ" sz="1300" dirty="0"/>
              <a:t>Lack of clarity in rules</a:t>
            </a:r>
          </a:p>
          <a:p>
            <a:pPr marL="285750" indent="-285750">
              <a:buFont typeface="Arial" panose="020B0604020202020204" pitchFamily="34" charset="0"/>
              <a:buChar char="•"/>
            </a:pPr>
            <a:r>
              <a:rPr lang="en-NZ" sz="1300" dirty="0"/>
              <a:t>Access to information</a:t>
            </a:r>
          </a:p>
          <a:p>
            <a:pPr marL="645750" lvl="2" indent="-285750">
              <a:buFont typeface="Calibri" panose="020F0502020204030204" pitchFamily="34" charset="0"/>
              <a:buChar char="‒"/>
            </a:pPr>
            <a:r>
              <a:rPr lang="en-NZ" sz="1300" dirty="0"/>
              <a:t>Some (specifically Lines Companies) would like greater access to meter data, especially with the push for electrification.  They suggest steps taken to date (for example, data templates) haven’t been effective in addressing the issue.  </a:t>
            </a:r>
          </a:p>
          <a:p>
            <a:pPr marL="285750" indent="-285750">
              <a:buFont typeface="Arial" panose="020B0604020202020204" pitchFamily="34" charset="0"/>
              <a:buChar char="•"/>
            </a:pPr>
            <a:r>
              <a:rPr lang="en-NZ" sz="1300" dirty="0"/>
              <a:t>The number of distribution networks in operation (and corresponding different reporting schedules).  </a:t>
            </a:r>
          </a:p>
          <a:p>
            <a:pPr marL="285750" indent="-285750">
              <a:buFont typeface="Arial" panose="020B0604020202020204" pitchFamily="34" charset="0"/>
              <a:buChar char="•"/>
            </a:pPr>
            <a:r>
              <a:rPr lang="en-NZ" sz="1300" dirty="0"/>
              <a:t>Lack of accountability / the Authority’s reluctance to enforce.   </a:t>
            </a:r>
          </a:p>
        </p:txBody>
      </p:sp>
      <p:pic>
        <p:nvPicPr>
          <p:cNvPr id="16" name="Picture 15">
            <a:extLst>
              <a:ext uri="{FF2B5EF4-FFF2-40B4-BE49-F238E27FC236}">
                <a16:creationId xmlns:a16="http://schemas.microsoft.com/office/drawing/2014/main" id="{359F1519-DD3D-957B-9C9B-CDD88C9AA2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76625"/>
            <a:ext cx="190218" cy="303159"/>
          </a:xfrm>
          <a:prstGeom prst="rect">
            <a:avLst/>
          </a:prstGeom>
        </p:spPr>
      </p:pic>
      <p:pic>
        <p:nvPicPr>
          <p:cNvPr id="19" name="Picture 18">
            <a:extLst>
              <a:ext uri="{FF2B5EF4-FFF2-40B4-BE49-F238E27FC236}">
                <a16:creationId xmlns:a16="http://schemas.microsoft.com/office/drawing/2014/main" id="{A320829F-E53B-E14B-08DD-F929DF27A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225925"/>
            <a:ext cx="190218" cy="303159"/>
          </a:xfrm>
          <a:prstGeom prst="rect">
            <a:avLst/>
          </a:prstGeom>
        </p:spPr>
      </p:pic>
    </p:spTree>
    <p:extLst>
      <p:ext uri="{BB962C8B-B14F-4D97-AF65-F5344CB8AC3E}">
        <p14:creationId xmlns:p14="http://schemas.microsoft.com/office/powerpoint/2010/main" val="388323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Stakeholders acknowledge the Authority provides some long term consumer benefits, but some work to do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6166300" y="1970484"/>
            <a:ext cx="5183875" cy="3539430"/>
          </a:xfrm>
          <a:prstGeom prst="rect">
            <a:avLst/>
          </a:prstGeom>
          <a:noFill/>
        </p:spPr>
        <p:txBody>
          <a:bodyPr wrap="square" anchor="ctr">
            <a:spAutoFit/>
          </a:bodyPr>
          <a:lstStyle/>
          <a:p>
            <a:pPr lvl="0" algn="ctr">
              <a:defRPr/>
            </a:pPr>
            <a:r>
              <a:rPr lang="en-US" sz="1400" i="1" dirty="0">
                <a:solidFill>
                  <a:srgbClr val="333333"/>
                </a:solidFill>
              </a:rPr>
              <a:t>“They do support people to shop around and think about things, e.g. the ‘What’s my number?’ tool/comms. Most people have no idea who they are, and maybe that’s alright.”  </a:t>
            </a:r>
          </a:p>
          <a:p>
            <a:pPr lvl="0" algn="ctr">
              <a:defRPr/>
            </a:pPr>
            <a:r>
              <a:rPr lang="en-US" sz="1400" b="1" i="1" dirty="0">
                <a:solidFill>
                  <a:srgbClr val="333333"/>
                </a:solidFill>
              </a:rPr>
              <a:t>Sector</a:t>
            </a:r>
            <a:r>
              <a:rPr lang="en-US" sz="1400" i="1" dirty="0">
                <a:solidFill>
                  <a:srgbClr val="333333"/>
                </a:solidFill>
              </a:rPr>
              <a:t> </a:t>
            </a:r>
          </a:p>
          <a:p>
            <a:pPr lvl="0" algn="ctr">
              <a:defRPr/>
            </a:pPr>
            <a:endParaRPr lang="en-US" sz="1400" i="1" dirty="0">
              <a:solidFill>
                <a:srgbClr val="333333"/>
              </a:solidFill>
            </a:endParaRPr>
          </a:p>
          <a:p>
            <a:pPr lvl="0" algn="ctr">
              <a:defRPr/>
            </a:pPr>
            <a:r>
              <a:rPr lang="en-US" sz="1400" i="1" dirty="0">
                <a:solidFill>
                  <a:srgbClr val="333333"/>
                </a:solidFill>
              </a:rPr>
              <a:t> “It would be good if they educated the public a little more about the system, challenges, and what’s going to happen in the future.” </a:t>
            </a:r>
          </a:p>
          <a:p>
            <a:pPr lvl="0" algn="ctr">
              <a:defRPr/>
            </a:pPr>
            <a:r>
              <a:rPr lang="en-US" sz="1400" b="1" i="1" dirty="0">
                <a:solidFill>
                  <a:srgbClr val="333333"/>
                </a:solidFill>
              </a:rPr>
              <a:t>Sector</a:t>
            </a:r>
            <a:r>
              <a:rPr lang="en-US" sz="1400" i="1" dirty="0">
                <a:solidFill>
                  <a:srgbClr val="333333"/>
                </a:solidFill>
              </a:rPr>
              <a:t>  </a:t>
            </a:r>
            <a:endParaRPr lang="en-NZ" sz="1400" i="1" dirty="0">
              <a:solidFill>
                <a:srgbClr val="333333"/>
              </a:solidFill>
            </a:endParaRPr>
          </a:p>
          <a:p>
            <a:pPr lvl="0" algn="ctr">
              <a:defRPr/>
            </a:pPr>
            <a:endParaRPr lang="en-NZ" sz="1400" i="1" dirty="0">
              <a:solidFill>
                <a:srgbClr val="333333"/>
              </a:solidFill>
            </a:endParaRPr>
          </a:p>
          <a:p>
            <a:pPr lvl="0" algn="ctr">
              <a:defRPr/>
            </a:pPr>
            <a:r>
              <a:rPr lang="en-NZ" sz="1400" i="1" dirty="0">
                <a:solidFill>
                  <a:srgbClr val="333333"/>
                </a:solidFill>
              </a:rPr>
              <a:t>“Consumers now want to choose how electricity is delivered to them. They want community sharing arrangements and sell excess on to the grid. This is coming more to the fore where distributed energy general is occurring. The EA need to set the criteria on this.” </a:t>
            </a:r>
          </a:p>
          <a:p>
            <a:pPr lvl="0" algn="ctr">
              <a:defRPr/>
            </a:pPr>
            <a:r>
              <a:rPr lang="en-NZ" sz="1400" b="1" i="1" dirty="0">
                <a:solidFill>
                  <a:srgbClr val="333333"/>
                </a:solidFill>
              </a:rPr>
              <a:t>Non-sector</a:t>
            </a:r>
          </a:p>
        </p:txBody>
      </p:sp>
      <p:sp>
        <p:nvSpPr>
          <p:cNvPr id="10" name="Oval 9">
            <a:extLst>
              <a:ext uri="{FF2B5EF4-FFF2-40B4-BE49-F238E27FC236}">
                <a16:creationId xmlns:a16="http://schemas.microsoft.com/office/drawing/2014/main" id="{69DD81A1-FA08-5AF6-0BDB-0976E8951863}"/>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1" dirty="0" err="1"/>
          </a:p>
        </p:txBody>
      </p:sp>
      <p:pic>
        <p:nvPicPr>
          <p:cNvPr id="11" name="Graphic 10">
            <a:extLst>
              <a:ext uri="{FF2B5EF4-FFF2-40B4-BE49-F238E27FC236}">
                <a16:creationId xmlns:a16="http://schemas.microsoft.com/office/drawing/2014/main" id="{C435D394-7D93-AE3D-18A6-AD39FA3A322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20112" y="1264635"/>
            <a:ext cx="476250" cy="476250"/>
          </a:xfrm>
          <a:prstGeom prst="rect">
            <a:avLst/>
          </a:prstGeom>
        </p:spPr>
      </p:pic>
      <p:sp>
        <p:nvSpPr>
          <p:cNvPr id="12" name="Content Placeholder 3">
            <a:extLst>
              <a:ext uri="{FF2B5EF4-FFF2-40B4-BE49-F238E27FC236}">
                <a16:creationId xmlns:a16="http://schemas.microsoft.com/office/drawing/2014/main" id="{95552271-D348-811C-0C9B-B3D149D53945}"/>
              </a:ext>
            </a:extLst>
          </p:cNvPr>
          <p:cNvSpPr txBox="1">
            <a:spLocks/>
          </p:cNvSpPr>
          <p:nvPr/>
        </p:nvSpPr>
        <p:spPr>
          <a:xfrm>
            <a:off x="729374" y="1540125"/>
            <a:ext cx="4828478"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Stakeholders acknowledge there are tools available for consumers to make informed decisions.  </a:t>
            </a:r>
          </a:p>
          <a:p>
            <a:endParaRPr lang="en-NZ" dirty="0"/>
          </a:p>
          <a:p>
            <a:r>
              <a:rPr lang="en-NZ" dirty="0"/>
              <a:t>They are polarised on whether the Authority should play a greater role in educating consumers.  </a:t>
            </a:r>
          </a:p>
          <a:p>
            <a:endParaRPr lang="en-NZ" dirty="0"/>
          </a:p>
          <a:p>
            <a:r>
              <a:rPr lang="en-NZ" dirty="0"/>
              <a:t>Stakeholders also suggest the Authority needs to be more mindful of consumer expectations, particularly around self generation and accessing electricity. (They are also mindful that there have been examples of poor regulation overseas, providing the Authority the opportunity to learn from this.)   </a:t>
            </a:r>
          </a:p>
        </p:txBody>
      </p:sp>
      <p:pic>
        <p:nvPicPr>
          <p:cNvPr id="13" name="Picture 12">
            <a:extLst>
              <a:ext uri="{FF2B5EF4-FFF2-40B4-BE49-F238E27FC236}">
                <a16:creationId xmlns:a16="http://schemas.microsoft.com/office/drawing/2014/main" id="{BFFBBAAF-D187-A282-5FC5-270F2598BA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502025"/>
            <a:ext cx="190218" cy="303159"/>
          </a:xfrm>
          <a:prstGeom prst="rect">
            <a:avLst/>
          </a:prstGeom>
        </p:spPr>
      </p:pic>
      <p:pic>
        <p:nvPicPr>
          <p:cNvPr id="14" name="Picture 13">
            <a:extLst>
              <a:ext uri="{FF2B5EF4-FFF2-40B4-BE49-F238E27FC236}">
                <a16:creationId xmlns:a16="http://schemas.microsoft.com/office/drawing/2014/main" id="{17A4FD97-1E7B-D3B8-C605-2832A3A0F3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530725"/>
            <a:ext cx="190218" cy="303159"/>
          </a:xfrm>
          <a:prstGeom prst="rect">
            <a:avLst/>
          </a:prstGeom>
        </p:spPr>
      </p:pic>
      <p:pic>
        <p:nvPicPr>
          <p:cNvPr id="15" name="Picture 14">
            <a:extLst>
              <a:ext uri="{FF2B5EF4-FFF2-40B4-BE49-F238E27FC236}">
                <a16:creationId xmlns:a16="http://schemas.microsoft.com/office/drawing/2014/main" id="{416D0980-B28D-8D96-C110-2DDAB4B9AB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616201"/>
            <a:ext cx="190218" cy="303159"/>
          </a:xfrm>
          <a:prstGeom prst="rect">
            <a:avLst/>
          </a:prstGeom>
        </p:spPr>
      </p:pic>
    </p:spTree>
    <p:extLst>
      <p:ext uri="{BB962C8B-B14F-4D97-AF65-F5344CB8AC3E}">
        <p14:creationId xmlns:p14="http://schemas.microsoft.com/office/powerpoint/2010/main" val="17253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4CE50-5364-AA38-7F6D-B9646BCC4C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435C290-B2A7-B919-4866-20C2340E4412}"/>
              </a:ext>
            </a:extLst>
          </p:cNvPr>
          <p:cNvSpPr>
            <a:spLocks noGrp="1"/>
          </p:cNvSpPr>
          <p:nvPr>
            <p:ph type="body" sz="quarter" idx="15"/>
          </p:nvPr>
        </p:nvSpPr>
        <p:spPr/>
        <p:txBody>
          <a:bodyPr/>
          <a:lstStyle/>
          <a:p>
            <a:endParaRPr lang="en-NZ"/>
          </a:p>
        </p:txBody>
      </p:sp>
      <p:sp>
        <p:nvSpPr>
          <p:cNvPr id="30" name="Content Placeholder 3">
            <a:extLst>
              <a:ext uri="{FF2B5EF4-FFF2-40B4-BE49-F238E27FC236}">
                <a16:creationId xmlns:a16="http://schemas.microsoft.com/office/drawing/2014/main" id="{F6C46908-AC15-FEA0-2D92-E1586F16F2AD}"/>
              </a:ext>
            </a:extLst>
          </p:cNvPr>
          <p:cNvSpPr txBox="1">
            <a:spLocks/>
          </p:cNvSpPr>
          <p:nvPr/>
        </p:nvSpPr>
        <p:spPr>
          <a:xfrm>
            <a:off x="682185" y="1318173"/>
            <a:ext cx="9171545" cy="4493538"/>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NZ" dirty="0"/>
              <a:t>Perceptions about the Authority's performance against it statutory objective remain polarised, given the perceived lack of clear metrics. </a:t>
            </a:r>
          </a:p>
          <a:p>
            <a:pPr>
              <a:spcBef>
                <a:spcPts val="2400"/>
              </a:spcBef>
            </a:pPr>
            <a:r>
              <a:rPr lang="en-NZ" dirty="0"/>
              <a:t>As there is no common understanding of a performance measurement framework, stakeholders draw on different criteria in an attempt to evaluate effectiveness. Perceptions of competitiveness vary, depending on the criteria implemented.      </a:t>
            </a:r>
          </a:p>
          <a:p>
            <a:pPr>
              <a:spcBef>
                <a:spcPts val="2400"/>
              </a:spcBef>
            </a:pPr>
            <a:r>
              <a:rPr lang="en-NZ" dirty="0"/>
              <a:t>Stakeholders remain consistent in questioning the role the Authority plays in reliability.  </a:t>
            </a:r>
          </a:p>
          <a:p>
            <a:pPr>
              <a:spcBef>
                <a:spcPts val="2400"/>
              </a:spcBef>
            </a:pPr>
            <a:r>
              <a:rPr lang="en-NZ" dirty="0"/>
              <a:t>Operational efficiency continues to be (negatively) impacted by perceptions of bureaucracy associated with the Authority.  </a:t>
            </a:r>
          </a:p>
          <a:p>
            <a:pPr>
              <a:spcBef>
                <a:spcPts val="2400"/>
              </a:spcBef>
            </a:pPr>
            <a:r>
              <a:rPr lang="en-NZ" dirty="0"/>
              <a:t>New in 2022, issues around access to (meter) data were raised, which has potential to significantly impact operational efficiency.  </a:t>
            </a:r>
          </a:p>
          <a:p>
            <a:pPr>
              <a:spcBef>
                <a:spcPts val="2400"/>
              </a:spcBef>
            </a:pPr>
            <a:r>
              <a:rPr lang="en-NZ" dirty="0"/>
              <a:t>Stakeholders remain polarised in their perceptions as to the role the Authority should play in educating consumers, if at all.   </a:t>
            </a:r>
          </a:p>
        </p:txBody>
      </p:sp>
      <p:sp>
        <p:nvSpPr>
          <p:cNvPr id="43" name="Rectangle 42">
            <a:extLst>
              <a:ext uri="{FF2B5EF4-FFF2-40B4-BE49-F238E27FC236}">
                <a16:creationId xmlns:a16="http://schemas.microsoft.com/office/drawing/2014/main" id="{36CA49DA-1C5E-CEBF-43FA-7480ADC973FB}"/>
              </a:ext>
            </a:extLst>
          </p:cNvPr>
          <p:cNvSpPr/>
          <p:nvPr/>
        </p:nvSpPr>
        <p:spPr bwMode="ltGray">
          <a:xfrm>
            <a:off x="0" y="0"/>
            <a:ext cx="12192000" cy="97200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Title 1">
            <a:extLst>
              <a:ext uri="{FF2B5EF4-FFF2-40B4-BE49-F238E27FC236}">
                <a16:creationId xmlns:a16="http://schemas.microsoft.com/office/drawing/2014/main" id="{4B7A0C5C-9A04-13A7-D7E8-30C63F8AD1F5}"/>
              </a:ext>
            </a:extLst>
          </p:cNvPr>
          <p:cNvSpPr>
            <a:spLocks noGrp="1"/>
          </p:cNvSpPr>
          <p:nvPr>
            <p:ph type="title"/>
          </p:nvPr>
        </p:nvSpPr>
        <p:spPr>
          <a:xfrm>
            <a:off x="886691" y="284400"/>
            <a:ext cx="10940183" cy="403200"/>
          </a:xfrm>
        </p:spPr>
        <p:txBody>
          <a:bodyPr anchor="ctr"/>
          <a:lstStyle/>
          <a:p>
            <a:r>
              <a:rPr lang="en-NZ" dirty="0">
                <a:solidFill>
                  <a:schemeClr val="bg1"/>
                </a:solidFill>
              </a:rPr>
              <a:t>Differences between 2018 and 2022 </a:t>
            </a:r>
          </a:p>
        </p:txBody>
      </p:sp>
      <p:pic>
        <p:nvPicPr>
          <p:cNvPr id="45" name="Graphic 44">
            <a:extLst>
              <a:ext uri="{FF2B5EF4-FFF2-40B4-BE49-F238E27FC236}">
                <a16:creationId xmlns:a16="http://schemas.microsoft.com/office/drawing/2014/main" id="{556E622A-9AE7-B772-6560-A1D2A4D87C1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1681" t="21753" r="14160" b="5574"/>
          <a:stretch/>
        </p:blipFill>
        <p:spPr>
          <a:xfrm>
            <a:off x="0" y="-1"/>
            <a:ext cx="628251" cy="972001"/>
          </a:xfrm>
          <a:prstGeom prst="rect">
            <a:avLst/>
          </a:prstGeom>
        </p:spPr>
      </p:pic>
      <p:pic>
        <p:nvPicPr>
          <p:cNvPr id="48" name="Picture 47">
            <a:extLst>
              <a:ext uri="{FF2B5EF4-FFF2-40B4-BE49-F238E27FC236}">
                <a16:creationId xmlns:a16="http://schemas.microsoft.com/office/drawing/2014/main" id="{DFC6A000-3F14-6A50-892D-A69EDB65C8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292773"/>
            <a:ext cx="190218" cy="303159"/>
          </a:xfrm>
          <a:prstGeom prst="rect">
            <a:avLst/>
          </a:prstGeom>
        </p:spPr>
      </p:pic>
      <p:pic>
        <p:nvPicPr>
          <p:cNvPr id="50" name="Picture 49">
            <a:extLst>
              <a:ext uri="{FF2B5EF4-FFF2-40B4-BE49-F238E27FC236}">
                <a16:creationId xmlns:a16="http://schemas.microsoft.com/office/drawing/2014/main" id="{735B984D-1AC4-F611-0C27-093956B774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079619"/>
            <a:ext cx="190218" cy="303159"/>
          </a:xfrm>
          <a:prstGeom prst="rect">
            <a:avLst/>
          </a:prstGeom>
        </p:spPr>
      </p:pic>
      <p:pic>
        <p:nvPicPr>
          <p:cNvPr id="51" name="Picture 50">
            <a:extLst>
              <a:ext uri="{FF2B5EF4-FFF2-40B4-BE49-F238E27FC236}">
                <a16:creationId xmlns:a16="http://schemas.microsoft.com/office/drawing/2014/main" id="{710B0ED7-D876-EC1F-DEDF-1C673372A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150290"/>
            <a:ext cx="190218" cy="303159"/>
          </a:xfrm>
          <a:prstGeom prst="rect">
            <a:avLst/>
          </a:prstGeom>
        </p:spPr>
      </p:pic>
      <p:pic>
        <p:nvPicPr>
          <p:cNvPr id="52" name="Picture 51">
            <a:extLst>
              <a:ext uri="{FF2B5EF4-FFF2-40B4-BE49-F238E27FC236}">
                <a16:creationId xmlns:a16="http://schemas.microsoft.com/office/drawing/2014/main" id="{E65983C1-A0E9-2916-E981-DC5FC9D0FD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681798"/>
            <a:ext cx="190218" cy="303159"/>
          </a:xfrm>
          <a:prstGeom prst="rect">
            <a:avLst/>
          </a:prstGeom>
        </p:spPr>
      </p:pic>
      <p:pic>
        <p:nvPicPr>
          <p:cNvPr id="53" name="Picture 52">
            <a:extLst>
              <a:ext uri="{FF2B5EF4-FFF2-40B4-BE49-F238E27FC236}">
                <a16:creationId xmlns:a16="http://schemas.microsoft.com/office/drawing/2014/main" id="{D182C043-7130-7FF9-06F6-0D129D7D42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478137"/>
            <a:ext cx="190218" cy="303159"/>
          </a:xfrm>
          <a:prstGeom prst="rect">
            <a:avLst/>
          </a:prstGeom>
        </p:spPr>
      </p:pic>
      <p:pic>
        <p:nvPicPr>
          <p:cNvPr id="54" name="Picture 53">
            <a:extLst>
              <a:ext uri="{FF2B5EF4-FFF2-40B4-BE49-F238E27FC236}">
                <a16:creationId xmlns:a16="http://schemas.microsoft.com/office/drawing/2014/main" id="{AB35FB19-2EE6-2E5E-59A2-670F8D460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5253649"/>
            <a:ext cx="190218" cy="303159"/>
          </a:xfrm>
          <a:prstGeom prst="rect">
            <a:avLst/>
          </a:prstGeom>
        </p:spPr>
      </p:pic>
      <p:pic>
        <p:nvPicPr>
          <p:cNvPr id="55" name="Picture 54">
            <a:extLst>
              <a:ext uri="{FF2B5EF4-FFF2-40B4-BE49-F238E27FC236}">
                <a16:creationId xmlns:a16="http://schemas.microsoft.com/office/drawing/2014/main" id="{1E498142-4B73-E305-F056-52D995CED9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89840" y="0"/>
            <a:ext cx="2002159" cy="5966085"/>
          </a:xfrm>
          <a:prstGeom prst="rect">
            <a:avLst/>
          </a:prstGeom>
        </p:spPr>
      </p:pic>
    </p:spTree>
    <p:extLst>
      <p:ext uri="{BB962C8B-B14F-4D97-AF65-F5344CB8AC3E}">
        <p14:creationId xmlns:p14="http://schemas.microsoft.com/office/powerpoint/2010/main" val="272359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with lights at night&#10;&#10;Description automatically generated with medium confidence">
            <a:extLst>
              <a:ext uri="{FF2B5EF4-FFF2-40B4-BE49-F238E27FC236}">
                <a16:creationId xmlns:a16="http://schemas.microsoft.com/office/drawing/2014/main" id="{FD8EEF7C-B187-1264-1F9A-1A1FCF2063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5615921"/>
          </a:xfrm>
          <a:prstGeom prst="rect">
            <a:avLst/>
          </a:prstGeom>
        </p:spPr>
      </p:pic>
      <p:sp>
        <p:nvSpPr>
          <p:cNvPr id="15" name="Rectangle 14">
            <a:extLst>
              <a:ext uri="{FF2B5EF4-FFF2-40B4-BE49-F238E27FC236}">
                <a16:creationId xmlns:a16="http://schemas.microsoft.com/office/drawing/2014/main" id="{7E6962B4-C250-69F2-FDF5-18B8C35B2705}"/>
              </a:ext>
            </a:extLst>
          </p:cNvPr>
          <p:cNvSpPr/>
          <p:nvPr/>
        </p:nvSpPr>
        <p:spPr bwMode="ltGray">
          <a:xfrm>
            <a:off x="0" y="0"/>
            <a:ext cx="11709400" cy="5638799"/>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24">
            <a:extLst>
              <a:ext uri="{FF2B5EF4-FFF2-40B4-BE49-F238E27FC236}">
                <a16:creationId xmlns:a16="http://schemas.microsoft.com/office/drawing/2014/main" id="{A5C48908-A4A2-EA09-44D5-97FBE08DE17C}"/>
              </a:ext>
            </a:extLst>
          </p:cNvPr>
          <p:cNvSpPr txBox="1">
            <a:spLocks/>
          </p:cNvSpPr>
          <p:nvPr/>
        </p:nvSpPr>
        <p:spPr>
          <a:xfrm>
            <a:off x="715793" y="2483541"/>
            <a:ext cx="11123782"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Stakeholder perceptions of the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Electricity Authority as a regulator  </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3A27995-4603-DC14-0275-71ECAB17907F}"/>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A7A4264-DB0C-9E80-9ECD-20B29C7AE9DC}"/>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AE7C5D94-1EDE-8584-E2AA-EB9B704F7312}"/>
              </a:ext>
            </a:extLst>
          </p:cNvPr>
          <p:cNvGrpSpPr/>
          <p:nvPr/>
        </p:nvGrpSpPr>
        <p:grpSpPr>
          <a:xfrm>
            <a:off x="3207498" y="5981165"/>
            <a:ext cx="5777004" cy="582157"/>
            <a:chOff x="381265" y="6309616"/>
            <a:chExt cx="3929685" cy="396000"/>
          </a:xfrm>
        </p:grpSpPr>
        <p:pic>
          <p:nvPicPr>
            <p:cNvPr id="4" name="Graphic 3">
              <a:extLst>
                <a:ext uri="{FF2B5EF4-FFF2-40B4-BE49-F238E27FC236}">
                  <a16:creationId xmlns:a16="http://schemas.microsoft.com/office/drawing/2014/main" id="{7CCE6622-10E9-4F90-CFA0-F8C8408C3EE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6" name="Straight Connector 5">
              <a:extLst>
                <a:ext uri="{FF2B5EF4-FFF2-40B4-BE49-F238E27FC236}">
                  <a16:creationId xmlns:a16="http://schemas.microsoft.com/office/drawing/2014/main" id="{C0820EB2-73B0-1412-904D-765CFE5B5AB9}"/>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A0E729F5-4399-9A7C-836E-66BAD542B0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8" name="Rectangle 7">
            <a:extLst>
              <a:ext uri="{FF2B5EF4-FFF2-40B4-BE49-F238E27FC236}">
                <a16:creationId xmlns:a16="http://schemas.microsoft.com/office/drawing/2014/main" id="{B982C4FD-2772-0FAC-21BD-9C3A2C63F151}"/>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7C3D066C-7FF3-DEEA-FE41-1E09F56FED22}"/>
              </a:ext>
            </a:extLst>
          </p:cNvPr>
          <p:cNvGrpSpPr/>
          <p:nvPr/>
        </p:nvGrpSpPr>
        <p:grpSpPr>
          <a:xfrm>
            <a:off x="-373617" y="752688"/>
            <a:ext cx="2737030" cy="969032"/>
            <a:chOff x="-151943" y="969326"/>
            <a:chExt cx="1390907" cy="492444"/>
          </a:xfrm>
        </p:grpSpPr>
        <p:sp>
          <p:nvSpPr>
            <p:cNvPr id="11" name="Parallelogram 10">
              <a:extLst>
                <a:ext uri="{FF2B5EF4-FFF2-40B4-BE49-F238E27FC236}">
                  <a16:creationId xmlns:a16="http://schemas.microsoft.com/office/drawing/2014/main" id="{63EAB7DD-D225-7D32-4F56-91CA0F37A9B0}"/>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12" name="Parallelogram 11">
              <a:extLst>
                <a:ext uri="{FF2B5EF4-FFF2-40B4-BE49-F238E27FC236}">
                  <a16:creationId xmlns:a16="http://schemas.microsoft.com/office/drawing/2014/main" id="{6EE33824-0D89-E834-F49F-8E080A46918D}"/>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24" name="Title 24">
            <a:extLst>
              <a:ext uri="{FF2B5EF4-FFF2-40B4-BE49-F238E27FC236}">
                <a16:creationId xmlns:a16="http://schemas.microsoft.com/office/drawing/2014/main" id="{55B84BA3-4491-2D79-971B-F7916D469341}"/>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5.</a:t>
            </a:r>
          </a:p>
        </p:txBody>
      </p:sp>
    </p:spTree>
    <p:extLst>
      <p:ext uri="{BB962C8B-B14F-4D97-AF65-F5344CB8AC3E}">
        <p14:creationId xmlns:p14="http://schemas.microsoft.com/office/powerpoint/2010/main" val="297802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FAA5AA6-253E-5819-327F-4A682AC1EFFD}"/>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0"/>
            <a:ext cx="12192000" cy="5582920"/>
          </a:xfrm>
          <a:custGeom>
            <a:avLst/>
            <a:gdLst>
              <a:gd name="connsiteX0" fmla="*/ 0 w 12192000"/>
              <a:gd name="connsiteY0" fmla="*/ 0 h 5582920"/>
              <a:gd name="connsiteX1" fmla="*/ 12192000 w 12192000"/>
              <a:gd name="connsiteY1" fmla="*/ 0 h 5582920"/>
              <a:gd name="connsiteX2" fmla="*/ 12192000 w 12192000"/>
              <a:gd name="connsiteY2" fmla="*/ 5582920 h 5582920"/>
              <a:gd name="connsiteX3" fmla="*/ 0 w 12192000"/>
              <a:gd name="connsiteY3" fmla="*/ 5582920 h 5582920"/>
            </a:gdLst>
            <a:ahLst/>
            <a:cxnLst>
              <a:cxn ang="0">
                <a:pos x="connsiteX0" y="connsiteY0"/>
              </a:cxn>
              <a:cxn ang="0">
                <a:pos x="connsiteX1" y="connsiteY1"/>
              </a:cxn>
              <a:cxn ang="0">
                <a:pos x="connsiteX2" y="connsiteY2"/>
              </a:cxn>
              <a:cxn ang="0">
                <a:pos x="connsiteX3" y="connsiteY3"/>
              </a:cxn>
            </a:cxnLst>
            <a:rect l="l" t="t" r="r" b="b"/>
            <a:pathLst>
              <a:path w="12192000" h="5582920">
                <a:moveTo>
                  <a:pt x="0" y="0"/>
                </a:moveTo>
                <a:lnTo>
                  <a:pt x="12192000" y="0"/>
                </a:lnTo>
                <a:lnTo>
                  <a:pt x="12192000" y="5582920"/>
                </a:lnTo>
                <a:lnTo>
                  <a:pt x="0" y="5582920"/>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3" imgH="384" progId="TCLayout.ActiveDocument.1">
                  <p:embed/>
                </p:oleObj>
              </mc:Choice>
              <mc:Fallback>
                <p:oleObj name="think-cell Slide" r:id="rId6"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Title 24">
            <a:extLst>
              <a:ext uri="{FF2B5EF4-FFF2-40B4-BE49-F238E27FC236}">
                <a16:creationId xmlns:a16="http://schemas.microsoft.com/office/drawing/2014/main" id="{C9FC8FFD-1D8B-7EFF-64A2-38E3796FEBAA}"/>
              </a:ext>
            </a:extLst>
          </p:cNvPr>
          <p:cNvSpPr txBox="1">
            <a:spLocks/>
          </p:cNvSpPr>
          <p:nvPr/>
        </p:nvSpPr>
        <p:spPr>
          <a:xfrm>
            <a:off x="715793" y="2483541"/>
            <a:ext cx="4986507"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Executive summary</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696B08B8-EBBB-A9F7-04D5-00EA352BC69C}"/>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0E8CAB8-2FAC-441F-5EAA-13ABEB83B3D2}"/>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18F63676-05C7-D0E4-3609-68B5C7F7A47B}"/>
              </a:ext>
            </a:extLst>
          </p:cNvPr>
          <p:cNvGrpSpPr/>
          <p:nvPr/>
        </p:nvGrpSpPr>
        <p:grpSpPr>
          <a:xfrm>
            <a:off x="3207498" y="5981165"/>
            <a:ext cx="5777004" cy="582157"/>
            <a:chOff x="381265" y="6309616"/>
            <a:chExt cx="3929685" cy="396000"/>
          </a:xfrm>
        </p:grpSpPr>
        <p:pic>
          <p:nvPicPr>
            <p:cNvPr id="11" name="Graphic 10">
              <a:extLst>
                <a:ext uri="{FF2B5EF4-FFF2-40B4-BE49-F238E27FC236}">
                  <a16:creationId xmlns:a16="http://schemas.microsoft.com/office/drawing/2014/main" id="{4D04BB04-EC3C-E164-969B-976307148B4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1265" y="6403884"/>
              <a:ext cx="2113425" cy="207464"/>
            </a:xfrm>
            <a:prstGeom prst="rect">
              <a:avLst/>
            </a:prstGeom>
          </p:spPr>
        </p:pic>
        <p:cxnSp>
          <p:nvCxnSpPr>
            <p:cNvPr id="13" name="Straight Connector 12">
              <a:extLst>
                <a:ext uri="{FF2B5EF4-FFF2-40B4-BE49-F238E27FC236}">
                  <a16:creationId xmlns:a16="http://schemas.microsoft.com/office/drawing/2014/main" id="{CDFA0E85-92D6-B265-2361-C5F29B003F97}"/>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5AACBE71-FCA1-860B-9311-309F921CC07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97236" y="6309616"/>
              <a:ext cx="1313714" cy="396000"/>
            </a:xfrm>
            <a:prstGeom prst="rect">
              <a:avLst/>
            </a:prstGeom>
          </p:spPr>
        </p:pic>
      </p:grpSp>
      <p:sp>
        <p:nvSpPr>
          <p:cNvPr id="17" name="Rectangle 16">
            <a:extLst>
              <a:ext uri="{FF2B5EF4-FFF2-40B4-BE49-F238E27FC236}">
                <a16:creationId xmlns:a16="http://schemas.microsoft.com/office/drawing/2014/main" id="{9200E795-A490-88C2-9B0C-CD3D2A14AFD2}"/>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CFD87F9B-D915-02F1-3C05-07DF7694B909}"/>
              </a:ext>
            </a:extLst>
          </p:cNvPr>
          <p:cNvGrpSpPr/>
          <p:nvPr/>
        </p:nvGrpSpPr>
        <p:grpSpPr>
          <a:xfrm>
            <a:off x="-373617" y="752688"/>
            <a:ext cx="2737030" cy="969032"/>
            <a:chOff x="-151943" y="969326"/>
            <a:chExt cx="1390907" cy="492444"/>
          </a:xfrm>
        </p:grpSpPr>
        <p:sp>
          <p:nvSpPr>
            <p:cNvPr id="2" name="Parallelogram 1">
              <a:extLst>
                <a:ext uri="{FF2B5EF4-FFF2-40B4-BE49-F238E27FC236}">
                  <a16:creationId xmlns:a16="http://schemas.microsoft.com/office/drawing/2014/main" id="{115CC47C-1A87-BE2B-F38B-D72E7570846A}"/>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3" name="Parallelogram 2">
              <a:extLst>
                <a:ext uri="{FF2B5EF4-FFF2-40B4-BE49-F238E27FC236}">
                  <a16:creationId xmlns:a16="http://schemas.microsoft.com/office/drawing/2014/main" id="{A235826B-FC57-8FC9-F7FD-9AEBBD861950}"/>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6" name="Title 24">
            <a:extLst>
              <a:ext uri="{FF2B5EF4-FFF2-40B4-BE49-F238E27FC236}">
                <a16:creationId xmlns:a16="http://schemas.microsoft.com/office/drawing/2014/main" id="{7F5C7B37-8ACA-20E6-AF7C-518ECDBA4A68}"/>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1.</a:t>
            </a:r>
          </a:p>
        </p:txBody>
      </p:sp>
    </p:spTree>
    <p:extLst>
      <p:ext uri="{BB962C8B-B14F-4D97-AF65-F5344CB8AC3E}">
        <p14:creationId xmlns:p14="http://schemas.microsoft.com/office/powerpoint/2010/main" val="244235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59DD-CA71-5174-0BE3-282597F0EBF3}"/>
              </a:ext>
            </a:extLst>
          </p:cNvPr>
          <p:cNvSpPr>
            <a:spLocks noGrp="1"/>
          </p:cNvSpPr>
          <p:nvPr>
            <p:ph type="title"/>
          </p:nvPr>
        </p:nvSpPr>
        <p:spPr>
          <a:xfrm>
            <a:off x="359999" y="430718"/>
            <a:ext cx="11466875" cy="403200"/>
          </a:xfrm>
        </p:spPr>
        <p:txBody>
          <a:bodyPr/>
          <a:lstStyle/>
          <a:p>
            <a:r>
              <a:rPr lang="en-NZ" dirty="0"/>
              <a:t>Stakeholders acknowledge that the electricity sector is incredibly complex, and the role of regulator is often a thankless task. </a:t>
            </a:r>
          </a:p>
        </p:txBody>
      </p:sp>
      <p:sp>
        <p:nvSpPr>
          <p:cNvPr id="3" name="Slide Number Placeholder 2">
            <a:extLst>
              <a:ext uri="{FF2B5EF4-FFF2-40B4-BE49-F238E27FC236}">
                <a16:creationId xmlns:a16="http://schemas.microsoft.com/office/drawing/2014/main" id="{1A88E34B-BA86-9F9D-520F-F68C82C6F0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C16BD927-0B93-DCB5-1A52-170659AB24EB}"/>
              </a:ext>
            </a:extLst>
          </p:cNvPr>
          <p:cNvSpPr>
            <a:spLocks noGrp="1"/>
          </p:cNvSpPr>
          <p:nvPr>
            <p:ph type="body" sz="quarter" idx="15"/>
          </p:nvPr>
        </p:nvSpPr>
        <p:spPr/>
        <p:txBody>
          <a:bodyPr/>
          <a:lstStyle/>
          <a:p>
            <a:endParaRPr lang="en-NZ"/>
          </a:p>
        </p:txBody>
      </p:sp>
      <p:sp>
        <p:nvSpPr>
          <p:cNvPr id="4" name="Rectangle 3">
            <a:extLst>
              <a:ext uri="{FF2B5EF4-FFF2-40B4-BE49-F238E27FC236}">
                <a16:creationId xmlns:a16="http://schemas.microsoft.com/office/drawing/2014/main" id="{27C69E07-ADBA-F578-D800-74D6EEA6A771}"/>
              </a:ext>
            </a:extLst>
          </p:cNvPr>
          <p:cNvSpPr/>
          <p:nvPr/>
        </p:nvSpPr>
        <p:spPr bwMode="ltGray">
          <a:xfrm>
            <a:off x="6320826" y="1749846"/>
            <a:ext cx="5506048" cy="421624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8C441639-AFFD-CB51-5616-36C9B8CF0E1E}"/>
              </a:ext>
            </a:extLst>
          </p:cNvPr>
          <p:cNvSpPr txBox="1"/>
          <p:nvPr/>
        </p:nvSpPr>
        <p:spPr>
          <a:xfrm>
            <a:off x="6748497" y="3140034"/>
            <a:ext cx="4650707" cy="1200329"/>
          </a:xfrm>
          <a:prstGeom prst="rect">
            <a:avLst/>
          </a:prstGeom>
          <a:noFill/>
        </p:spPr>
        <p:txBody>
          <a:bodyPr wrap="square" anchor="ctr">
            <a:spAutoFit/>
          </a:bodyPr>
          <a:lstStyle/>
          <a:p>
            <a:pPr lvl="0" algn="ctr">
              <a:defRPr/>
            </a:pPr>
            <a:r>
              <a:rPr lang="en-NZ" i="1" dirty="0">
                <a:solidFill>
                  <a:srgbClr val="333333"/>
                </a:solidFill>
              </a:rPr>
              <a:t>“They wouldn't be doing their job properly, if somebody, somewhere wasn’t grumpy about something.”</a:t>
            </a:r>
          </a:p>
          <a:p>
            <a:pPr lvl="0" algn="ctr">
              <a:defRPr/>
            </a:pPr>
            <a:r>
              <a:rPr lang="en-NZ" b="1" i="1" dirty="0">
                <a:solidFill>
                  <a:srgbClr val="333333"/>
                </a:solidFill>
              </a:rPr>
              <a:t>Sector </a:t>
            </a:r>
          </a:p>
        </p:txBody>
      </p:sp>
      <p:sp>
        <p:nvSpPr>
          <p:cNvPr id="8" name="Rectangle 7">
            <a:extLst>
              <a:ext uri="{FF2B5EF4-FFF2-40B4-BE49-F238E27FC236}">
                <a16:creationId xmlns:a16="http://schemas.microsoft.com/office/drawing/2014/main" id="{05170F86-F09D-7AE3-D270-223748894BA8}"/>
              </a:ext>
            </a:extLst>
          </p:cNvPr>
          <p:cNvSpPr/>
          <p:nvPr/>
        </p:nvSpPr>
        <p:spPr bwMode="ltGray">
          <a:xfrm>
            <a:off x="359999" y="1749845"/>
            <a:ext cx="5506048" cy="421624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9115EE8B-2C7C-964A-ADC7-FD138BB054FE}"/>
              </a:ext>
            </a:extLst>
          </p:cNvPr>
          <p:cNvSpPr txBox="1"/>
          <p:nvPr/>
        </p:nvSpPr>
        <p:spPr>
          <a:xfrm>
            <a:off x="787670" y="2565305"/>
            <a:ext cx="4650707" cy="2585323"/>
          </a:xfrm>
          <a:prstGeom prst="rect">
            <a:avLst/>
          </a:prstGeom>
          <a:noFill/>
        </p:spPr>
        <p:txBody>
          <a:bodyPr wrap="square" anchor="ctr">
            <a:spAutoFit/>
          </a:bodyPr>
          <a:lstStyle/>
          <a:p>
            <a:pPr lvl="0" algn="ctr">
              <a:defRPr/>
            </a:pPr>
            <a:r>
              <a:rPr lang="en-NZ" i="1" dirty="0">
                <a:solidFill>
                  <a:srgbClr val="333333"/>
                </a:solidFill>
              </a:rPr>
              <a:t>“I think they do a difficult job. And it's a thankless task sometimes… to the extent of being regulatory body, to provide some sort of protection for the industry, to at least give credibility to the industry that there is someone looking over the industry to make sure things are functioning well, and they do that reasonably well.”  </a:t>
            </a:r>
          </a:p>
          <a:p>
            <a:pPr lvl="0" algn="ctr">
              <a:defRPr/>
            </a:pPr>
            <a:r>
              <a:rPr lang="en-NZ" b="1" i="1" dirty="0">
                <a:solidFill>
                  <a:srgbClr val="333333"/>
                </a:solidFill>
              </a:rPr>
              <a:t>Sector</a:t>
            </a:r>
            <a:r>
              <a:rPr lang="en-NZ" i="1" dirty="0">
                <a:solidFill>
                  <a:srgbClr val="333333"/>
                </a:solidFill>
              </a:rPr>
              <a:t>  </a:t>
            </a:r>
          </a:p>
        </p:txBody>
      </p:sp>
      <p:sp>
        <p:nvSpPr>
          <p:cNvPr id="16" name="Oval 15">
            <a:extLst>
              <a:ext uri="{FF2B5EF4-FFF2-40B4-BE49-F238E27FC236}">
                <a16:creationId xmlns:a16="http://schemas.microsoft.com/office/drawing/2014/main" id="{A4B28DC0-DE6D-5584-9A91-4952A719AB15}"/>
              </a:ext>
            </a:extLst>
          </p:cNvPr>
          <p:cNvSpPr/>
          <p:nvPr/>
        </p:nvSpPr>
        <p:spPr bwMode="ltGray">
          <a:xfrm>
            <a:off x="2743151" y="1368415"/>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7" name="Graphic 16">
            <a:extLst>
              <a:ext uri="{FF2B5EF4-FFF2-40B4-BE49-F238E27FC236}">
                <a16:creationId xmlns:a16="http://schemas.microsoft.com/office/drawing/2014/main" id="{DB1A6704-0920-020E-1757-425F1C2E5A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74898" y="1500162"/>
            <a:ext cx="476250" cy="476250"/>
          </a:xfrm>
          <a:prstGeom prst="rect">
            <a:avLst/>
          </a:prstGeom>
        </p:spPr>
      </p:pic>
      <p:sp>
        <p:nvSpPr>
          <p:cNvPr id="18" name="Oval 17">
            <a:extLst>
              <a:ext uri="{FF2B5EF4-FFF2-40B4-BE49-F238E27FC236}">
                <a16:creationId xmlns:a16="http://schemas.microsoft.com/office/drawing/2014/main" id="{0FC3BC23-29FF-DD3E-473C-A4C07B0DE350}"/>
              </a:ext>
            </a:extLst>
          </p:cNvPr>
          <p:cNvSpPr/>
          <p:nvPr/>
        </p:nvSpPr>
        <p:spPr bwMode="ltGray">
          <a:xfrm>
            <a:off x="8703978" y="1368415"/>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9" name="Graphic 18">
            <a:extLst>
              <a:ext uri="{FF2B5EF4-FFF2-40B4-BE49-F238E27FC236}">
                <a16:creationId xmlns:a16="http://schemas.microsoft.com/office/drawing/2014/main" id="{8EA4EFCA-22CE-5E3E-E34B-56B1156B7F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35725" y="1500162"/>
            <a:ext cx="476250" cy="476250"/>
          </a:xfrm>
          <a:prstGeom prst="rect">
            <a:avLst/>
          </a:prstGeom>
        </p:spPr>
      </p:pic>
    </p:spTree>
    <p:extLst>
      <p:ext uri="{BB962C8B-B14F-4D97-AF65-F5344CB8AC3E}">
        <p14:creationId xmlns:p14="http://schemas.microsoft.com/office/powerpoint/2010/main" val="25098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Authority staffing issues are top of mind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6166300" y="3078479"/>
            <a:ext cx="5183875" cy="1323439"/>
          </a:xfrm>
          <a:prstGeom prst="rect">
            <a:avLst/>
          </a:prstGeom>
          <a:noFill/>
        </p:spPr>
        <p:txBody>
          <a:bodyPr wrap="square" anchor="ctr">
            <a:spAutoFit/>
          </a:bodyPr>
          <a:lstStyle/>
          <a:p>
            <a:pPr lvl="0" algn="ctr">
              <a:defRPr/>
            </a:pPr>
            <a:endParaRPr lang="en-NZ" sz="1600" i="1" dirty="0">
              <a:solidFill>
                <a:srgbClr val="333333"/>
              </a:solidFill>
            </a:endParaRPr>
          </a:p>
          <a:p>
            <a:pPr lvl="0" algn="ctr">
              <a:defRPr/>
            </a:pPr>
            <a:r>
              <a:rPr lang="en-US" sz="1600" i="1" dirty="0">
                <a:solidFill>
                  <a:srgbClr val="333333"/>
                </a:solidFill>
              </a:rPr>
              <a:t>“They've had some really good staff that have recently left… really reliable, knowledgeable staff that have left. That's not good.”  </a:t>
            </a:r>
            <a:r>
              <a:rPr lang="en-NZ" sz="1600" i="1" dirty="0">
                <a:solidFill>
                  <a:srgbClr val="333333"/>
                </a:solidFill>
              </a:rPr>
              <a:t> </a:t>
            </a:r>
          </a:p>
          <a:p>
            <a:pPr lvl="0" algn="ctr">
              <a:defRPr/>
            </a:pPr>
            <a:r>
              <a:rPr lang="en-NZ" sz="1600" b="1" i="1" dirty="0">
                <a:solidFill>
                  <a:srgbClr val="333333"/>
                </a:solidFill>
              </a:rPr>
              <a:t>Non-sector</a:t>
            </a:r>
            <a:r>
              <a:rPr lang="en-NZ" sz="1600" i="1" dirty="0">
                <a:solidFill>
                  <a:srgbClr val="333333"/>
                </a:solidFill>
              </a:rPr>
              <a:t> </a:t>
            </a:r>
          </a:p>
        </p:txBody>
      </p:sp>
      <p:sp>
        <p:nvSpPr>
          <p:cNvPr id="13" name="Oval 12">
            <a:extLst>
              <a:ext uri="{FF2B5EF4-FFF2-40B4-BE49-F238E27FC236}">
                <a16:creationId xmlns:a16="http://schemas.microsoft.com/office/drawing/2014/main" id="{E8507F3C-F4E7-9C81-7C3E-18FC21C115EC}"/>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4" name="Graphic 13">
            <a:extLst>
              <a:ext uri="{FF2B5EF4-FFF2-40B4-BE49-F238E27FC236}">
                <a16:creationId xmlns:a16="http://schemas.microsoft.com/office/drawing/2014/main" id="{C46715F1-217F-A333-16C4-2FE3E368312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20112" y="1264635"/>
            <a:ext cx="476250" cy="476250"/>
          </a:xfrm>
          <a:prstGeom prst="rect">
            <a:avLst/>
          </a:prstGeom>
        </p:spPr>
      </p:pic>
      <p:sp>
        <p:nvSpPr>
          <p:cNvPr id="15" name="Content Placeholder 3">
            <a:extLst>
              <a:ext uri="{FF2B5EF4-FFF2-40B4-BE49-F238E27FC236}">
                <a16:creationId xmlns:a16="http://schemas.microsoft.com/office/drawing/2014/main" id="{11BB9F8B-513F-1FFD-A13F-318CB0687F05}"/>
              </a:ext>
            </a:extLst>
          </p:cNvPr>
          <p:cNvSpPr txBox="1">
            <a:spLocks/>
          </p:cNvSpPr>
          <p:nvPr/>
        </p:nvSpPr>
        <p:spPr>
          <a:xfrm>
            <a:off x="729374" y="1540125"/>
            <a:ext cx="4548036"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There is a widespread perception across both sector and non-sector stakeholders that one of the most pressing issues facing the Authority is its staffing.  </a:t>
            </a:r>
          </a:p>
          <a:p>
            <a:endParaRPr lang="en-NZ" dirty="0"/>
          </a:p>
          <a:p>
            <a:r>
              <a:rPr lang="en-NZ" dirty="0"/>
              <a:t>Stakeholders are aware of staff churn across all levels of the organisation.  </a:t>
            </a:r>
          </a:p>
          <a:p>
            <a:endParaRPr lang="en-NZ" dirty="0"/>
          </a:p>
          <a:p>
            <a:r>
              <a:rPr lang="en-NZ" dirty="0"/>
              <a:t>Some describe the organisation as being in a ‘state of flux’.</a:t>
            </a:r>
          </a:p>
        </p:txBody>
      </p:sp>
      <p:pic>
        <p:nvPicPr>
          <p:cNvPr id="16" name="Picture 15">
            <a:extLst>
              <a:ext uri="{FF2B5EF4-FFF2-40B4-BE49-F238E27FC236}">
                <a16:creationId xmlns:a16="http://schemas.microsoft.com/office/drawing/2014/main" id="{2C36C989-48CA-A869-A6F1-B4D204A5BC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7" name="Picture 16">
            <a:extLst>
              <a:ext uri="{FF2B5EF4-FFF2-40B4-BE49-F238E27FC236}">
                <a16:creationId xmlns:a16="http://schemas.microsoft.com/office/drawing/2014/main" id="{F1E375E3-19A3-B003-AD49-19D2BD77E9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026025"/>
            <a:ext cx="190218" cy="303159"/>
          </a:xfrm>
          <a:prstGeom prst="rect">
            <a:avLst/>
          </a:prstGeom>
        </p:spPr>
      </p:pic>
      <p:pic>
        <p:nvPicPr>
          <p:cNvPr id="18" name="Picture 17">
            <a:extLst>
              <a:ext uri="{FF2B5EF4-FFF2-40B4-BE49-F238E27FC236}">
                <a16:creationId xmlns:a16="http://schemas.microsoft.com/office/drawing/2014/main" id="{7964AC25-5530-AC03-AC92-3BBF66175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054725"/>
            <a:ext cx="190218" cy="303159"/>
          </a:xfrm>
          <a:prstGeom prst="rect">
            <a:avLst/>
          </a:prstGeom>
        </p:spPr>
      </p:pic>
    </p:spTree>
    <p:extLst>
      <p:ext uri="{BB962C8B-B14F-4D97-AF65-F5344CB8AC3E}">
        <p14:creationId xmlns:p14="http://schemas.microsoft.com/office/powerpoint/2010/main" val="32736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E3E16-32BA-685B-2E2D-6085D2BF9DEF}"/>
              </a:ext>
            </a:extLst>
          </p:cNvPr>
          <p:cNvSpPr/>
          <p:nvPr/>
        </p:nvSpPr>
        <p:spPr bwMode="ltGray">
          <a:xfrm>
            <a:off x="7040142" y="1514318"/>
            <a:ext cx="4786731"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5C6A71F3-CC24-E938-0204-DEB7854D7605}"/>
              </a:ext>
            </a:extLst>
          </p:cNvPr>
          <p:cNvSpPr txBox="1"/>
          <p:nvPr/>
        </p:nvSpPr>
        <p:spPr>
          <a:xfrm>
            <a:off x="7307042" y="2586040"/>
            <a:ext cx="4043133" cy="2308324"/>
          </a:xfrm>
          <a:prstGeom prst="rect">
            <a:avLst/>
          </a:prstGeom>
          <a:noFill/>
        </p:spPr>
        <p:txBody>
          <a:bodyPr wrap="square" anchor="ctr">
            <a:spAutoFit/>
          </a:bodyPr>
          <a:lstStyle/>
          <a:p>
            <a:pPr lvl="0" algn="ctr">
              <a:defRPr/>
            </a:pPr>
            <a:r>
              <a:rPr lang="en-NZ" sz="1600" i="1" dirty="0">
                <a:solidFill>
                  <a:srgbClr val="333333"/>
                </a:solidFill>
              </a:rPr>
              <a:t>“We need a really strong regulator… a deep expert regulator that really understands what they're regulating. I don't think we have it. So that drives a lack of confidence, and is bad for New Zealand Inc.”   </a:t>
            </a:r>
          </a:p>
          <a:p>
            <a:pPr lvl="0" algn="ctr">
              <a:defRPr/>
            </a:pPr>
            <a:r>
              <a:rPr lang="en-NZ" sz="1600" b="1" i="1" dirty="0">
                <a:solidFill>
                  <a:srgbClr val="333333"/>
                </a:solidFill>
              </a:rPr>
              <a:t>Sector</a:t>
            </a:r>
            <a:r>
              <a:rPr lang="en-NZ" sz="1600" i="1" dirty="0">
                <a:solidFill>
                  <a:srgbClr val="333333"/>
                </a:solidFill>
              </a:rPr>
              <a:t> </a:t>
            </a:r>
          </a:p>
          <a:p>
            <a:pPr lvl="0" algn="ctr">
              <a:defRPr/>
            </a:pPr>
            <a:endParaRPr lang="en-NZ" sz="1600" i="1" dirty="0">
              <a:solidFill>
                <a:srgbClr val="333333"/>
              </a:solidFill>
            </a:endParaRPr>
          </a:p>
          <a:p>
            <a:pPr lvl="0" algn="ctr">
              <a:defRPr/>
            </a:pPr>
            <a:endParaRPr lang="en-NZ" sz="1600" i="1" dirty="0">
              <a:solidFill>
                <a:srgbClr val="333333"/>
              </a:solidFill>
            </a:endParaRPr>
          </a:p>
        </p:txBody>
      </p:sp>
      <p:sp>
        <p:nvSpPr>
          <p:cNvPr id="2" name="Title 1">
            <a:extLst>
              <a:ext uri="{FF2B5EF4-FFF2-40B4-BE49-F238E27FC236}">
                <a16:creationId xmlns:a16="http://schemas.microsoft.com/office/drawing/2014/main" id="{5349DE7C-AFD6-BCBF-9E70-483B489FF1C2}"/>
              </a:ext>
            </a:extLst>
          </p:cNvPr>
          <p:cNvSpPr>
            <a:spLocks noGrp="1"/>
          </p:cNvSpPr>
          <p:nvPr>
            <p:ph type="title"/>
          </p:nvPr>
        </p:nvSpPr>
        <p:spPr/>
        <p:txBody>
          <a:bodyPr/>
          <a:lstStyle/>
          <a:p>
            <a:r>
              <a:rPr lang="en-NZ" dirty="0"/>
              <a:t>Stakeholders raise concerns about Authority staff across a number of levels</a:t>
            </a:r>
          </a:p>
        </p:txBody>
      </p:sp>
      <p:sp>
        <p:nvSpPr>
          <p:cNvPr id="3" name="Slide Number Placeholder 2">
            <a:extLst>
              <a:ext uri="{FF2B5EF4-FFF2-40B4-BE49-F238E27FC236}">
                <a16:creationId xmlns:a16="http://schemas.microsoft.com/office/drawing/2014/main" id="{62DFA8B0-74FA-8FA7-0F97-07CD88FACF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57F5637-01E6-C01A-16E8-B362DE2C4BEB}"/>
              </a:ext>
            </a:extLst>
          </p:cNvPr>
          <p:cNvSpPr>
            <a:spLocks noGrp="1"/>
          </p:cNvSpPr>
          <p:nvPr>
            <p:ph sz="quarter" idx="14"/>
          </p:nvPr>
        </p:nvSpPr>
        <p:spPr>
          <a:xfrm>
            <a:off x="729374" y="1514318"/>
            <a:ext cx="5712990" cy="4195282"/>
          </a:xfrm>
        </p:spPr>
        <p:txBody>
          <a:bodyPr/>
          <a:lstStyle/>
          <a:p>
            <a:r>
              <a:rPr lang="en-NZ" sz="2000" dirty="0">
                <a:solidFill>
                  <a:srgbClr val="557CC1"/>
                </a:solidFill>
                <a:latin typeface="Times New Roman" panose="02020603050405020304" pitchFamily="18" charset="0"/>
                <a:cs typeface="Times New Roman" panose="02020603050405020304" pitchFamily="18" charset="0"/>
              </a:rPr>
              <a:t>Authority leadership</a:t>
            </a:r>
          </a:p>
          <a:p>
            <a:pPr marL="466725" lvl="1" indent="-285750">
              <a:buFont typeface="Calibri" panose="020F0502020204030204" pitchFamily="34" charset="0"/>
              <a:buChar char="‒"/>
            </a:pPr>
            <a:r>
              <a:rPr lang="en-NZ" dirty="0"/>
              <a:t>Stakeholders express concerns about the effectiveness of the leadership.  This perception is driven by the CE resigning, board members not being reappointed, along with a (perceived) lack of clear succession planning*.  </a:t>
            </a:r>
          </a:p>
          <a:p>
            <a:pPr marL="466725" lvl="1" indent="-285750">
              <a:buFont typeface="Calibri" panose="020F0502020204030204" pitchFamily="34" charset="0"/>
              <a:buChar char="‒"/>
            </a:pPr>
            <a:endParaRPr lang="en-NZ" dirty="0"/>
          </a:p>
          <a:p>
            <a:r>
              <a:rPr lang="en-NZ" sz="2000" dirty="0">
                <a:solidFill>
                  <a:srgbClr val="557CC1"/>
                </a:solidFill>
                <a:latin typeface="Times New Roman" panose="02020603050405020304" pitchFamily="18" charset="0"/>
                <a:cs typeface="Times New Roman" panose="02020603050405020304" pitchFamily="18" charset="0"/>
              </a:rPr>
              <a:t>Organisational culture </a:t>
            </a:r>
          </a:p>
          <a:p>
            <a:pPr marL="466725" lvl="1" indent="-285750">
              <a:buFont typeface="Calibri" panose="020F0502020204030204" pitchFamily="34" charset="0"/>
              <a:buChar char="‒"/>
            </a:pPr>
            <a:r>
              <a:rPr lang="en-NZ" dirty="0"/>
              <a:t>For some, staff churn raises questions around the underlying culture of the organisation.  In the absence of factual information, there appears to be a ‘rumour-mill’ operating amongst stakeholders, referencing the lack of a strong culture or people strategy, or a lack of empowerment amongst staff, as stakeholders attempt to make sense of the shift.        </a:t>
            </a:r>
          </a:p>
        </p:txBody>
      </p:sp>
      <p:sp>
        <p:nvSpPr>
          <p:cNvPr id="5" name="Text Placeholder 4">
            <a:extLst>
              <a:ext uri="{FF2B5EF4-FFF2-40B4-BE49-F238E27FC236}">
                <a16:creationId xmlns:a16="http://schemas.microsoft.com/office/drawing/2014/main" id="{8B2C1034-BDB7-A81D-638A-98C170F4F2FD}"/>
              </a:ext>
            </a:extLst>
          </p:cNvPr>
          <p:cNvSpPr>
            <a:spLocks noGrp="1"/>
          </p:cNvSpPr>
          <p:nvPr>
            <p:ph type="body" sz="quarter" idx="15"/>
          </p:nvPr>
        </p:nvSpPr>
        <p:spPr/>
        <p:txBody>
          <a:bodyPr/>
          <a:lstStyle/>
          <a:p>
            <a:r>
              <a:rPr lang="en-NZ" dirty="0"/>
              <a:t>*It should be noted, some of these points were topical (recently publicised) when the research was being undertaken.      </a:t>
            </a:r>
          </a:p>
          <a:p>
            <a:endParaRPr lang="en-NZ" dirty="0"/>
          </a:p>
        </p:txBody>
      </p:sp>
      <p:sp>
        <p:nvSpPr>
          <p:cNvPr id="11" name="Oval 10">
            <a:extLst>
              <a:ext uri="{FF2B5EF4-FFF2-40B4-BE49-F238E27FC236}">
                <a16:creationId xmlns:a16="http://schemas.microsoft.com/office/drawing/2014/main" id="{F09D5466-F212-3A8C-557F-0F56D4E3498B}"/>
              </a:ext>
            </a:extLst>
          </p:cNvPr>
          <p:cNvSpPr/>
          <p:nvPr/>
        </p:nvSpPr>
        <p:spPr bwMode="ltGray">
          <a:xfrm>
            <a:off x="906363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2" name="Graphic 11">
            <a:extLst>
              <a:ext uri="{FF2B5EF4-FFF2-40B4-BE49-F238E27FC236}">
                <a16:creationId xmlns:a16="http://schemas.microsoft.com/office/drawing/2014/main" id="{DC7C71A8-E8E2-8630-4D5D-430DFFA19A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5382" y="1264635"/>
            <a:ext cx="476250" cy="476250"/>
          </a:xfrm>
          <a:prstGeom prst="rect">
            <a:avLst/>
          </a:prstGeom>
        </p:spPr>
      </p:pic>
      <p:pic>
        <p:nvPicPr>
          <p:cNvPr id="13" name="Picture 12">
            <a:extLst>
              <a:ext uri="{FF2B5EF4-FFF2-40B4-BE49-F238E27FC236}">
                <a16:creationId xmlns:a16="http://schemas.microsoft.com/office/drawing/2014/main" id="{36227A42-EA5A-3FE3-994B-7AC0288B80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5" name="Picture 14">
            <a:extLst>
              <a:ext uri="{FF2B5EF4-FFF2-40B4-BE49-F238E27FC236}">
                <a16:creationId xmlns:a16="http://schemas.microsoft.com/office/drawing/2014/main" id="{51C38CD7-DD1B-2381-F047-5654020B20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361813"/>
            <a:ext cx="190218" cy="303159"/>
          </a:xfrm>
          <a:prstGeom prst="rect">
            <a:avLst/>
          </a:prstGeom>
        </p:spPr>
      </p:pic>
    </p:spTree>
    <p:extLst>
      <p:ext uri="{BB962C8B-B14F-4D97-AF65-F5344CB8AC3E}">
        <p14:creationId xmlns:p14="http://schemas.microsoft.com/office/powerpoint/2010/main" val="39753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E3E16-32BA-685B-2E2D-6085D2BF9DEF}"/>
              </a:ext>
            </a:extLst>
          </p:cNvPr>
          <p:cNvSpPr/>
          <p:nvPr/>
        </p:nvSpPr>
        <p:spPr bwMode="ltGray">
          <a:xfrm>
            <a:off x="6553200" y="1514318"/>
            <a:ext cx="5273673"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5C6A71F3-CC24-E938-0204-DEB7854D7605}"/>
              </a:ext>
            </a:extLst>
          </p:cNvPr>
          <p:cNvSpPr txBox="1"/>
          <p:nvPr/>
        </p:nvSpPr>
        <p:spPr>
          <a:xfrm>
            <a:off x="6940075" y="2000216"/>
            <a:ext cx="4499922" cy="3754874"/>
          </a:xfrm>
          <a:prstGeom prst="rect">
            <a:avLst/>
          </a:prstGeom>
          <a:noFill/>
        </p:spPr>
        <p:txBody>
          <a:bodyPr wrap="square" anchor="ctr">
            <a:spAutoFit/>
          </a:bodyPr>
          <a:lstStyle/>
          <a:p>
            <a:pPr lvl="0" algn="ctr">
              <a:defRPr/>
            </a:pPr>
            <a:r>
              <a:rPr lang="en-NZ" sz="1400" i="1" dirty="0">
                <a:solidFill>
                  <a:srgbClr val="333333"/>
                </a:solidFill>
              </a:rPr>
              <a:t>“The code is quite a resource intensive thing. And if they don't have enough of an allocation [for the scope of work] they probably need to become more effective at selling the story to government as to the resources and the financial allocations they need to do the job that sits in front of them.”  </a:t>
            </a:r>
          </a:p>
          <a:p>
            <a:pPr lvl="0" algn="ctr">
              <a:defRPr/>
            </a:pPr>
            <a:r>
              <a:rPr lang="en-NZ" sz="1400" b="1" i="1" dirty="0">
                <a:solidFill>
                  <a:srgbClr val="333333"/>
                </a:solidFill>
              </a:rPr>
              <a:t>Sector</a:t>
            </a:r>
            <a:r>
              <a:rPr lang="en-NZ" sz="1400" i="1" dirty="0">
                <a:solidFill>
                  <a:srgbClr val="333333"/>
                </a:solidFill>
              </a:rPr>
              <a:t> </a:t>
            </a:r>
          </a:p>
          <a:p>
            <a:pPr lvl="0" algn="ctr">
              <a:defRPr/>
            </a:pPr>
            <a:endParaRPr lang="en-NZ" sz="1400" i="1" dirty="0">
              <a:solidFill>
                <a:srgbClr val="333333"/>
              </a:solidFill>
            </a:endParaRPr>
          </a:p>
          <a:p>
            <a:pPr lvl="0" algn="ctr">
              <a:defRPr/>
            </a:pPr>
            <a:r>
              <a:rPr lang="en-NZ" sz="1400" i="1" dirty="0">
                <a:solidFill>
                  <a:srgbClr val="333333"/>
                </a:solidFill>
              </a:rPr>
              <a:t>“They’re policymakers, civil servants… they lack a suitable level of experience.  There's not too many people inside the Electricity Authority who have actually held roles and had industry experience.  They tend to come out of the civil service ranks, and they’re good at policy and economics and government process, but quite a lot of them don't understand the subject they regulate.”  </a:t>
            </a:r>
          </a:p>
          <a:p>
            <a:pPr lvl="0" algn="ctr">
              <a:defRPr/>
            </a:pPr>
            <a:r>
              <a:rPr lang="en-NZ" sz="1400" b="1" i="1" dirty="0">
                <a:solidFill>
                  <a:srgbClr val="333333"/>
                </a:solidFill>
              </a:rPr>
              <a:t>Sector</a:t>
            </a:r>
            <a:r>
              <a:rPr lang="en-NZ" sz="1400" i="1" dirty="0">
                <a:solidFill>
                  <a:srgbClr val="333333"/>
                </a:solidFill>
              </a:rPr>
              <a:t>  </a:t>
            </a:r>
          </a:p>
        </p:txBody>
      </p:sp>
      <p:sp>
        <p:nvSpPr>
          <p:cNvPr id="2" name="Title 1">
            <a:extLst>
              <a:ext uri="{FF2B5EF4-FFF2-40B4-BE49-F238E27FC236}">
                <a16:creationId xmlns:a16="http://schemas.microsoft.com/office/drawing/2014/main" id="{5349DE7C-AFD6-BCBF-9E70-483B489FF1C2}"/>
              </a:ext>
            </a:extLst>
          </p:cNvPr>
          <p:cNvSpPr>
            <a:spLocks noGrp="1"/>
          </p:cNvSpPr>
          <p:nvPr>
            <p:ph type="title"/>
          </p:nvPr>
        </p:nvSpPr>
        <p:spPr/>
        <p:txBody>
          <a:bodyPr/>
          <a:lstStyle/>
          <a:p>
            <a:r>
              <a:rPr lang="en-NZ" dirty="0"/>
              <a:t>Stakeholders are particularly concerned about a perceived lack of industry expertise</a:t>
            </a:r>
          </a:p>
        </p:txBody>
      </p:sp>
      <p:sp>
        <p:nvSpPr>
          <p:cNvPr id="3" name="Slide Number Placeholder 2">
            <a:extLst>
              <a:ext uri="{FF2B5EF4-FFF2-40B4-BE49-F238E27FC236}">
                <a16:creationId xmlns:a16="http://schemas.microsoft.com/office/drawing/2014/main" id="{62DFA8B0-74FA-8FA7-0F97-07CD88FACF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57F5637-01E6-C01A-16E8-B362DE2C4BEB}"/>
              </a:ext>
            </a:extLst>
          </p:cNvPr>
          <p:cNvSpPr>
            <a:spLocks noGrp="1"/>
          </p:cNvSpPr>
          <p:nvPr>
            <p:ph sz="quarter" idx="14"/>
          </p:nvPr>
        </p:nvSpPr>
        <p:spPr>
          <a:xfrm>
            <a:off x="729374" y="1514318"/>
            <a:ext cx="5366626" cy="4195282"/>
          </a:xfrm>
        </p:spPr>
        <p:txBody>
          <a:bodyPr/>
          <a:lstStyle/>
          <a:p>
            <a:r>
              <a:rPr lang="en-NZ" sz="2000" dirty="0">
                <a:solidFill>
                  <a:srgbClr val="557CC1"/>
                </a:solidFill>
                <a:latin typeface="Times New Roman" panose="02020603050405020304" pitchFamily="18" charset="0"/>
                <a:cs typeface="Times New Roman" panose="02020603050405020304" pitchFamily="18" charset="0"/>
              </a:rPr>
              <a:t>Capacity of staff </a:t>
            </a:r>
          </a:p>
          <a:p>
            <a:pPr marL="466725" lvl="1" indent="-285750">
              <a:buFont typeface="Calibri" panose="020F0502020204030204" pitchFamily="34" charset="0"/>
              <a:buChar char="‒"/>
            </a:pPr>
            <a:r>
              <a:rPr lang="en-NZ" dirty="0"/>
              <a:t>There is a general perception that the Authority lacks appropriate resourcing.  This is reflected in the Authority’s ability to respond promptly (or in what stakeholders deem to be an appropriate time frame), or getting through the work that needs to be done. </a:t>
            </a:r>
          </a:p>
          <a:p>
            <a:pPr marL="466725" lvl="1" indent="-285750">
              <a:buFont typeface="Arial" panose="020B0604020202020204" pitchFamily="34" charset="0"/>
              <a:buChar char="•"/>
            </a:pPr>
            <a:endParaRPr lang="en-NZ" dirty="0"/>
          </a:p>
          <a:p>
            <a:r>
              <a:rPr lang="en-NZ" sz="2000" dirty="0">
                <a:solidFill>
                  <a:srgbClr val="557CC1"/>
                </a:solidFill>
                <a:latin typeface="Times New Roman" panose="02020603050405020304" pitchFamily="18" charset="0"/>
                <a:cs typeface="Times New Roman" panose="02020603050405020304" pitchFamily="18" charset="0"/>
              </a:rPr>
              <a:t>Capability of staff </a:t>
            </a:r>
          </a:p>
          <a:p>
            <a:pPr marL="466725" lvl="1" indent="-285750">
              <a:buFont typeface="Calibri" panose="020F0502020204030204" pitchFamily="34" charset="0"/>
              <a:buChar char="‒"/>
            </a:pPr>
            <a:r>
              <a:rPr lang="en-NZ" dirty="0"/>
              <a:t>As a result of staff churn, stakeholders believe there has been a considerable loss of institutional knowledge and industry specific knowledge.  </a:t>
            </a:r>
          </a:p>
          <a:p>
            <a:pPr marL="466725" lvl="1" indent="-285750">
              <a:buFont typeface="Calibri" panose="020F0502020204030204" pitchFamily="34" charset="0"/>
              <a:buChar char="‒"/>
            </a:pPr>
            <a:r>
              <a:rPr lang="en-NZ" dirty="0"/>
              <a:t>There is now a sense that the Authority lacks the required technical expertise to effectively carry out its role.  There is a perception that staff are skewed towards (junior) policy makers.    </a:t>
            </a:r>
          </a:p>
        </p:txBody>
      </p:sp>
      <p:sp>
        <p:nvSpPr>
          <p:cNvPr id="5" name="Text Placeholder 4">
            <a:extLst>
              <a:ext uri="{FF2B5EF4-FFF2-40B4-BE49-F238E27FC236}">
                <a16:creationId xmlns:a16="http://schemas.microsoft.com/office/drawing/2014/main" id="{8B2C1034-BDB7-A81D-638A-98C170F4F2FD}"/>
              </a:ext>
            </a:extLst>
          </p:cNvPr>
          <p:cNvSpPr>
            <a:spLocks noGrp="1"/>
          </p:cNvSpPr>
          <p:nvPr>
            <p:ph type="body" sz="quarter" idx="15"/>
          </p:nvPr>
        </p:nvSpPr>
        <p:spPr/>
        <p:txBody>
          <a:bodyPr/>
          <a:lstStyle/>
          <a:p>
            <a:endParaRPr lang="en-NZ"/>
          </a:p>
        </p:txBody>
      </p:sp>
      <p:sp>
        <p:nvSpPr>
          <p:cNvPr id="10" name="Oval 9">
            <a:extLst>
              <a:ext uri="{FF2B5EF4-FFF2-40B4-BE49-F238E27FC236}">
                <a16:creationId xmlns:a16="http://schemas.microsoft.com/office/drawing/2014/main" id="{507D3D2F-7651-2D4D-CF15-8315FEED1E42}"/>
              </a:ext>
            </a:extLst>
          </p:cNvPr>
          <p:cNvSpPr/>
          <p:nvPr/>
        </p:nvSpPr>
        <p:spPr bwMode="ltGray">
          <a:xfrm>
            <a:off x="8820164"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4C2D96D2-1B12-F0A8-288D-4F946F9C810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51911" y="1264635"/>
            <a:ext cx="476250" cy="476250"/>
          </a:xfrm>
          <a:prstGeom prst="rect">
            <a:avLst/>
          </a:prstGeom>
        </p:spPr>
      </p:pic>
      <p:pic>
        <p:nvPicPr>
          <p:cNvPr id="14" name="Picture 13">
            <a:extLst>
              <a:ext uri="{FF2B5EF4-FFF2-40B4-BE49-F238E27FC236}">
                <a16:creationId xmlns:a16="http://schemas.microsoft.com/office/drawing/2014/main" id="{FDF0EB5F-4245-9261-7678-96BE25FA0E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5" name="Picture 14">
            <a:extLst>
              <a:ext uri="{FF2B5EF4-FFF2-40B4-BE49-F238E27FC236}">
                <a16:creationId xmlns:a16="http://schemas.microsoft.com/office/drawing/2014/main" id="{016C3F72-C776-E5AA-DF2B-5DFA9E948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610225"/>
            <a:ext cx="190218" cy="303159"/>
          </a:xfrm>
          <a:prstGeom prst="rect">
            <a:avLst/>
          </a:prstGeom>
        </p:spPr>
      </p:pic>
    </p:spTree>
    <p:extLst>
      <p:ext uri="{BB962C8B-B14F-4D97-AF65-F5344CB8AC3E}">
        <p14:creationId xmlns:p14="http://schemas.microsoft.com/office/powerpoint/2010/main" val="23195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EBBD-B017-648A-E631-BDA5C1EFDD7E}"/>
              </a:ext>
            </a:extLst>
          </p:cNvPr>
          <p:cNvSpPr>
            <a:spLocks noGrp="1"/>
          </p:cNvSpPr>
          <p:nvPr>
            <p:ph type="title"/>
          </p:nvPr>
        </p:nvSpPr>
        <p:spPr>
          <a:xfrm>
            <a:off x="360000" y="430718"/>
            <a:ext cx="11302148" cy="403200"/>
          </a:xfrm>
        </p:spPr>
        <p:txBody>
          <a:bodyPr/>
          <a:lstStyle/>
          <a:p>
            <a:r>
              <a:rPr lang="en-NZ" dirty="0"/>
              <a:t>Stakeholders perceive the Authority to take an overly theoretical approach </a:t>
            </a:r>
          </a:p>
        </p:txBody>
      </p:sp>
      <p:sp>
        <p:nvSpPr>
          <p:cNvPr id="3" name="Slide Number Placeholder 2">
            <a:extLst>
              <a:ext uri="{FF2B5EF4-FFF2-40B4-BE49-F238E27FC236}">
                <a16:creationId xmlns:a16="http://schemas.microsoft.com/office/drawing/2014/main" id="{DA1962E8-8C63-4FC7-604C-9CA822DB07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658860AD-2417-D9F1-5926-A27DA5FCCF22}"/>
              </a:ext>
            </a:extLst>
          </p:cNvPr>
          <p:cNvSpPr>
            <a:spLocks noGrp="1"/>
          </p:cNvSpPr>
          <p:nvPr>
            <p:ph sz="quarter" idx="14"/>
          </p:nvPr>
        </p:nvSpPr>
        <p:spPr>
          <a:xfrm>
            <a:off x="723479" y="1540125"/>
            <a:ext cx="2643176" cy="3999600"/>
          </a:xfrm>
        </p:spPr>
        <p:txBody>
          <a:bodyPr/>
          <a:lstStyle/>
          <a:p>
            <a:r>
              <a:rPr lang="en-NZ" sz="1400" dirty="0"/>
              <a:t>Stakeholders’ perceptions about staff capability are further reinforced by perceptions that the Authority often takes an overly theoretical or academic approach.  </a:t>
            </a:r>
          </a:p>
          <a:p>
            <a:endParaRPr lang="en-NZ" sz="1400" dirty="0"/>
          </a:p>
          <a:p>
            <a:r>
              <a:rPr lang="en-NZ" sz="1400" dirty="0"/>
              <a:t>This is compounded by what is deemed to be a bureaucratic approach, that is policy driven.  </a:t>
            </a:r>
          </a:p>
          <a:p>
            <a:endParaRPr lang="en-NZ" sz="1400" dirty="0"/>
          </a:p>
          <a:p>
            <a:r>
              <a:rPr lang="en-NZ" sz="1400" dirty="0"/>
              <a:t>Similarly, this results in a perceived lack of strategic thinking.</a:t>
            </a:r>
          </a:p>
        </p:txBody>
      </p:sp>
      <p:sp>
        <p:nvSpPr>
          <p:cNvPr id="5" name="Text Placeholder 4">
            <a:extLst>
              <a:ext uri="{FF2B5EF4-FFF2-40B4-BE49-F238E27FC236}">
                <a16:creationId xmlns:a16="http://schemas.microsoft.com/office/drawing/2014/main" id="{46F094DB-0E01-1D9D-3A9D-B30F6E62C3F0}"/>
              </a:ext>
            </a:extLst>
          </p:cNvPr>
          <p:cNvSpPr>
            <a:spLocks noGrp="1"/>
          </p:cNvSpPr>
          <p:nvPr>
            <p:ph type="body" sz="quarter" idx="15"/>
          </p:nvPr>
        </p:nvSpPr>
        <p:spPr/>
        <p:txBody>
          <a:bodyPr/>
          <a:lstStyle/>
          <a:p>
            <a:endParaRPr lang="en-NZ"/>
          </a:p>
        </p:txBody>
      </p:sp>
      <p:sp>
        <p:nvSpPr>
          <p:cNvPr id="6" name="Content Placeholder 3">
            <a:extLst>
              <a:ext uri="{FF2B5EF4-FFF2-40B4-BE49-F238E27FC236}">
                <a16:creationId xmlns:a16="http://schemas.microsoft.com/office/drawing/2014/main" id="{E7DE18CA-486C-6F62-93AA-DA754C4E7DA2}"/>
              </a:ext>
            </a:extLst>
          </p:cNvPr>
          <p:cNvSpPr txBox="1">
            <a:spLocks/>
          </p:cNvSpPr>
          <p:nvPr/>
        </p:nvSpPr>
        <p:spPr>
          <a:xfrm>
            <a:off x="7221910" y="658007"/>
            <a:ext cx="444023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Rectangle 6">
            <a:extLst>
              <a:ext uri="{FF2B5EF4-FFF2-40B4-BE49-F238E27FC236}">
                <a16:creationId xmlns:a16="http://schemas.microsoft.com/office/drawing/2014/main" id="{9329EE5F-F4F2-56B0-8DAD-DE736A2BD913}"/>
              </a:ext>
            </a:extLst>
          </p:cNvPr>
          <p:cNvSpPr/>
          <p:nvPr/>
        </p:nvSpPr>
        <p:spPr bwMode="ltGray">
          <a:xfrm>
            <a:off x="3643747" y="1514318"/>
            <a:ext cx="8183128"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F019CBF-E4BA-5DF9-2AE4-CE01A6E5CEFC}"/>
              </a:ext>
            </a:extLst>
          </p:cNvPr>
          <p:cNvSpPr txBox="1"/>
          <p:nvPr/>
        </p:nvSpPr>
        <p:spPr>
          <a:xfrm>
            <a:off x="3903462" y="1862764"/>
            <a:ext cx="2940683" cy="3754874"/>
          </a:xfrm>
          <a:prstGeom prst="rect">
            <a:avLst/>
          </a:prstGeom>
          <a:noFill/>
        </p:spPr>
        <p:txBody>
          <a:bodyPr wrap="square" anchor="ctr">
            <a:spAutoFit/>
          </a:bodyPr>
          <a:lstStyle/>
          <a:p>
            <a:pPr lvl="0" algn="ctr">
              <a:defRPr/>
            </a:pPr>
            <a:r>
              <a:rPr lang="en-NZ" sz="1400" i="1" dirty="0">
                <a:solidFill>
                  <a:srgbClr val="333333"/>
                </a:solidFill>
              </a:rPr>
              <a:t>“There’s major issues and challenges that we're facing, yet interactions are with quite junior economic policy people, not industry specialists. It's very theoretical, a lot of interactions are grounded in theory, as opposed to reality.”   </a:t>
            </a:r>
          </a:p>
          <a:p>
            <a:pPr lvl="0" algn="ctr">
              <a:defRPr/>
            </a:pPr>
            <a:r>
              <a:rPr lang="en-NZ" sz="1400" b="1" i="1" dirty="0">
                <a:solidFill>
                  <a:srgbClr val="333333"/>
                </a:solidFill>
              </a:rPr>
              <a:t>Sector</a:t>
            </a:r>
          </a:p>
          <a:p>
            <a:pPr lvl="0" algn="ctr">
              <a:defRPr/>
            </a:pPr>
            <a:endParaRPr lang="en-NZ" sz="1400" i="1" dirty="0">
              <a:solidFill>
                <a:srgbClr val="333333"/>
              </a:solidFill>
            </a:endParaRPr>
          </a:p>
          <a:p>
            <a:pPr lvl="0" algn="ctr">
              <a:defRPr/>
            </a:pPr>
            <a:r>
              <a:rPr lang="en-NZ" sz="1400" i="1" dirty="0">
                <a:solidFill>
                  <a:srgbClr val="333333"/>
                </a:solidFill>
              </a:rPr>
              <a:t>“If they got a little bit closer, I think it wouldn't be such an academic perspective. I do feel they run a very academic argument quite often, without a lot of real, on the ground understanding.”  </a:t>
            </a:r>
          </a:p>
          <a:p>
            <a:pPr lvl="0" algn="ctr">
              <a:defRPr/>
            </a:pPr>
            <a:r>
              <a:rPr lang="en-NZ" sz="1400" b="1" i="1" dirty="0">
                <a:solidFill>
                  <a:srgbClr val="333333"/>
                </a:solidFill>
              </a:rPr>
              <a:t>Sector</a:t>
            </a:r>
            <a:r>
              <a:rPr lang="en-NZ" sz="1400" i="1" dirty="0">
                <a:solidFill>
                  <a:srgbClr val="333333"/>
                </a:solidFill>
              </a:rPr>
              <a:t> </a:t>
            </a:r>
          </a:p>
        </p:txBody>
      </p:sp>
      <p:sp>
        <p:nvSpPr>
          <p:cNvPr id="9" name="TextBox 8">
            <a:extLst>
              <a:ext uri="{FF2B5EF4-FFF2-40B4-BE49-F238E27FC236}">
                <a16:creationId xmlns:a16="http://schemas.microsoft.com/office/drawing/2014/main" id="{D5D561AC-3385-04DC-254B-D5F7169B5282}"/>
              </a:ext>
            </a:extLst>
          </p:cNvPr>
          <p:cNvSpPr txBox="1"/>
          <p:nvPr/>
        </p:nvSpPr>
        <p:spPr>
          <a:xfrm>
            <a:off x="7394808" y="1862763"/>
            <a:ext cx="4267339" cy="3754874"/>
          </a:xfrm>
          <a:prstGeom prst="rect">
            <a:avLst/>
          </a:prstGeom>
          <a:noFill/>
        </p:spPr>
        <p:txBody>
          <a:bodyPr wrap="square" anchor="ctr">
            <a:spAutoFit/>
          </a:bodyPr>
          <a:lstStyle/>
          <a:p>
            <a:pPr lvl="0" algn="ctr">
              <a:defRPr/>
            </a:pPr>
            <a:r>
              <a:rPr lang="en-NZ" sz="1400" i="1" dirty="0">
                <a:solidFill>
                  <a:srgbClr val="333333"/>
                </a:solidFill>
              </a:rPr>
              <a:t>“[Staff] don't have practical experience about the industry. Electricity is instantaneous, and it's totally interactive. You do something vague in Invercargill, you feel it in Auckland. It's totally integrated, instantaneously. And people [Authority staff] need to understand that.”  </a:t>
            </a:r>
          </a:p>
          <a:p>
            <a:pPr lvl="0" algn="ctr">
              <a:defRPr/>
            </a:pPr>
            <a:r>
              <a:rPr lang="en-NZ" sz="1400" b="1" i="1" dirty="0">
                <a:solidFill>
                  <a:srgbClr val="333333"/>
                </a:solidFill>
              </a:rPr>
              <a:t>Sector</a:t>
            </a:r>
            <a:r>
              <a:rPr lang="en-NZ" sz="1400" i="1" dirty="0">
                <a:solidFill>
                  <a:srgbClr val="333333"/>
                </a:solidFill>
              </a:rPr>
              <a:t> </a:t>
            </a:r>
          </a:p>
          <a:p>
            <a:pPr lvl="0" algn="ctr">
              <a:defRPr/>
            </a:pPr>
            <a:endParaRPr lang="en-US" sz="1400" i="1" dirty="0">
              <a:solidFill>
                <a:srgbClr val="333333"/>
              </a:solidFill>
            </a:endParaRPr>
          </a:p>
          <a:p>
            <a:pPr lvl="0" algn="ctr">
              <a:defRPr/>
            </a:pPr>
            <a:r>
              <a:rPr lang="en-US" sz="1400" i="1" dirty="0">
                <a:solidFill>
                  <a:srgbClr val="333333"/>
                </a:solidFill>
              </a:rPr>
              <a:t>“Because there's a learning curve going on within the Authority, it's not necessarily going to result in the best outcomes.”   </a:t>
            </a:r>
          </a:p>
          <a:p>
            <a:pPr lvl="0" algn="ctr">
              <a:defRPr/>
            </a:pPr>
            <a:r>
              <a:rPr lang="en-US" sz="1400" b="1" i="1" dirty="0">
                <a:solidFill>
                  <a:srgbClr val="333333"/>
                </a:solidFill>
              </a:rPr>
              <a:t>Non-sector  </a:t>
            </a:r>
          </a:p>
          <a:p>
            <a:pPr lvl="0" algn="ctr">
              <a:defRPr/>
            </a:pPr>
            <a:endParaRPr lang="en-US" sz="1400" i="1" dirty="0">
              <a:solidFill>
                <a:srgbClr val="333333"/>
              </a:solidFill>
            </a:endParaRPr>
          </a:p>
          <a:p>
            <a:pPr lvl="0" algn="ctr">
              <a:defRPr/>
            </a:pPr>
            <a:r>
              <a:rPr lang="en-NZ" sz="1400" i="1" dirty="0">
                <a:solidFill>
                  <a:srgbClr val="333333"/>
                </a:solidFill>
              </a:rPr>
              <a:t>“They’re a bit </a:t>
            </a:r>
            <a:r>
              <a:rPr lang="en-NZ" sz="1400" i="1" dirty="0" err="1">
                <a:solidFill>
                  <a:srgbClr val="333333"/>
                </a:solidFill>
              </a:rPr>
              <a:t>bitsy</a:t>
            </a:r>
            <a:r>
              <a:rPr lang="en-NZ" sz="1400" i="1" dirty="0">
                <a:solidFill>
                  <a:srgbClr val="333333"/>
                </a:solidFill>
              </a:rPr>
              <a:t> in their approach.  There’s no shaping of conversations… it lacks that strategic perspective.”   </a:t>
            </a:r>
          </a:p>
          <a:p>
            <a:pPr lvl="0" algn="ctr">
              <a:defRPr/>
            </a:pPr>
            <a:r>
              <a:rPr lang="en-NZ" sz="1400" b="1" i="1" dirty="0">
                <a:solidFill>
                  <a:srgbClr val="333333"/>
                </a:solidFill>
              </a:rPr>
              <a:t>Sector</a:t>
            </a:r>
            <a:r>
              <a:rPr lang="en-NZ" sz="1400" i="1" dirty="0">
                <a:solidFill>
                  <a:srgbClr val="333333"/>
                </a:solidFill>
              </a:rPr>
              <a:t>  </a:t>
            </a:r>
          </a:p>
        </p:txBody>
      </p:sp>
      <p:cxnSp>
        <p:nvCxnSpPr>
          <p:cNvPr id="14" name="Straight Connector 13">
            <a:extLst>
              <a:ext uri="{FF2B5EF4-FFF2-40B4-BE49-F238E27FC236}">
                <a16:creationId xmlns:a16="http://schemas.microsoft.com/office/drawing/2014/main" id="{D9433206-9FDA-8905-AD4A-74006C97D857}"/>
              </a:ext>
            </a:extLst>
          </p:cNvPr>
          <p:cNvCxnSpPr>
            <a:cxnSpLocks/>
          </p:cNvCxnSpPr>
          <p:nvPr/>
        </p:nvCxnSpPr>
        <p:spPr>
          <a:xfrm>
            <a:off x="7071198" y="2171603"/>
            <a:ext cx="22145" cy="3536470"/>
          </a:xfrm>
          <a:prstGeom prst="line">
            <a:avLst/>
          </a:prstGeom>
          <a:ln w="127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3C26B80-D770-618B-98FB-8A096D556ABF}"/>
              </a:ext>
            </a:extLst>
          </p:cNvPr>
          <p:cNvSpPr/>
          <p:nvPr/>
        </p:nvSpPr>
        <p:spPr bwMode="ltGray">
          <a:xfrm>
            <a:off x="6712398"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6" name="Graphic 15">
            <a:extLst>
              <a:ext uri="{FF2B5EF4-FFF2-40B4-BE49-F238E27FC236}">
                <a16:creationId xmlns:a16="http://schemas.microsoft.com/office/drawing/2014/main" id="{54FFAD5D-5460-0EA8-C9D2-306807C585C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4145" y="1264635"/>
            <a:ext cx="476250" cy="476250"/>
          </a:xfrm>
          <a:prstGeom prst="rect">
            <a:avLst/>
          </a:prstGeom>
        </p:spPr>
      </p:pic>
      <p:pic>
        <p:nvPicPr>
          <p:cNvPr id="18" name="Picture 17">
            <a:extLst>
              <a:ext uri="{FF2B5EF4-FFF2-40B4-BE49-F238E27FC236}">
                <a16:creationId xmlns:a16="http://schemas.microsoft.com/office/drawing/2014/main" id="{1BA528B7-C800-97C8-4EB2-E3D790A86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9" name="Picture 18">
            <a:extLst>
              <a:ext uri="{FF2B5EF4-FFF2-40B4-BE49-F238E27FC236}">
                <a16:creationId xmlns:a16="http://schemas.microsoft.com/office/drawing/2014/main" id="{80AA0290-6E94-09FF-7FDA-DFB012EFA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280025"/>
            <a:ext cx="190218" cy="303159"/>
          </a:xfrm>
          <a:prstGeom prst="rect">
            <a:avLst/>
          </a:prstGeom>
        </p:spPr>
      </p:pic>
      <p:pic>
        <p:nvPicPr>
          <p:cNvPr id="20" name="Picture 19">
            <a:extLst>
              <a:ext uri="{FF2B5EF4-FFF2-40B4-BE49-F238E27FC236}">
                <a16:creationId xmlns:a16="http://schemas.microsoft.com/office/drawing/2014/main" id="{58F08C81-4C04-F7E7-6684-D99ABF15B9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448425"/>
            <a:ext cx="190218" cy="303159"/>
          </a:xfrm>
          <a:prstGeom prst="rect">
            <a:avLst/>
          </a:prstGeom>
        </p:spPr>
      </p:pic>
    </p:spTree>
    <p:extLst>
      <p:ext uri="{BB962C8B-B14F-4D97-AF65-F5344CB8AC3E}">
        <p14:creationId xmlns:p14="http://schemas.microsoft.com/office/powerpoint/2010/main" val="136419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A perception the Authority lacks real world focus exists amongst stakeholders</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Content Placeholder 7">
            <a:extLst>
              <a:ext uri="{FF2B5EF4-FFF2-40B4-BE49-F238E27FC236}">
                <a16:creationId xmlns:a16="http://schemas.microsoft.com/office/drawing/2014/main" id="{F30FD455-1AEA-3CB9-FBD9-5F442CCBAC17}"/>
              </a:ext>
            </a:extLst>
          </p:cNvPr>
          <p:cNvSpPr txBox="1">
            <a:spLocks/>
          </p:cNvSpPr>
          <p:nvPr/>
        </p:nvSpPr>
        <p:spPr>
          <a:xfrm>
            <a:off x="729373" y="1514318"/>
            <a:ext cx="3911899"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NZ" sz="1500" dirty="0"/>
              <a:t>Some stakeholders express a perception that the Authority sits in an ‘ivory tower’ in Wellington, remote from the realities of the world. </a:t>
            </a:r>
          </a:p>
          <a:p>
            <a:pPr>
              <a:spcBef>
                <a:spcPts val="1800"/>
              </a:spcBef>
            </a:pPr>
            <a:r>
              <a:rPr lang="en-NZ" sz="1500" dirty="0"/>
              <a:t>Similarly, there is a sense that the Authority lacks a presence and understanding of what is happening in the regions.  Regional stakeholders say they are vocal in extending an invitation and encourage the Authority to visit and gain some first hand, practical experience. </a:t>
            </a:r>
          </a:p>
          <a:p>
            <a:pPr>
              <a:spcBef>
                <a:spcPts val="1800"/>
              </a:spcBef>
            </a:pPr>
            <a:r>
              <a:rPr lang="en-NZ" sz="1500" dirty="0"/>
              <a:t>A few who have received visits from the Authority are very positive.  They feel it provides context, creates a common understanding, and will benefit future engagement with the Authority.    </a:t>
            </a: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015345" y="1514318"/>
            <a:ext cx="6811529"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5363025" y="1930320"/>
            <a:ext cx="6116168" cy="3893374"/>
          </a:xfrm>
          <a:prstGeom prst="rect">
            <a:avLst/>
          </a:prstGeom>
          <a:noFill/>
        </p:spPr>
        <p:txBody>
          <a:bodyPr wrap="square" anchor="ctr">
            <a:spAutoFit/>
          </a:bodyPr>
          <a:lstStyle/>
          <a:p>
            <a:pPr lvl="0" algn="ctr">
              <a:defRPr/>
            </a:pPr>
            <a:r>
              <a:rPr lang="en-US" sz="1300" i="1" dirty="0">
                <a:solidFill>
                  <a:srgbClr val="333333"/>
                </a:solidFill>
              </a:rPr>
              <a:t>“One of the things that I've often said, we've always been very open to the Authority to come and talk to us.  Come to [location] have a check, actually understand what a small provincial distributor is actually encountering.  Understand what broad policy development actually means on the ground.” </a:t>
            </a:r>
          </a:p>
          <a:p>
            <a:pPr lvl="0" algn="ctr">
              <a:defRPr/>
            </a:pPr>
            <a:r>
              <a:rPr lang="en-NZ" sz="1300" b="1" i="1" dirty="0">
                <a:solidFill>
                  <a:srgbClr val="333333"/>
                </a:solidFill>
              </a:rPr>
              <a:t>Sector</a:t>
            </a:r>
            <a:r>
              <a:rPr lang="en-NZ" sz="1300" i="1" dirty="0">
                <a:solidFill>
                  <a:srgbClr val="333333"/>
                </a:solidFill>
              </a:rPr>
              <a:t> </a:t>
            </a:r>
            <a:endParaRPr lang="en-NZ" sz="1300" dirty="0">
              <a:solidFill>
                <a:srgbClr val="333333"/>
              </a:solidFill>
            </a:endParaRPr>
          </a:p>
          <a:p>
            <a:pPr lvl="0" algn="ctr">
              <a:defRPr/>
            </a:pPr>
            <a:endParaRPr lang="en-NZ" sz="1300" i="1" dirty="0">
              <a:solidFill>
                <a:srgbClr val="333333"/>
              </a:solidFill>
            </a:endParaRPr>
          </a:p>
          <a:p>
            <a:pPr lvl="0" algn="ctr">
              <a:defRPr/>
            </a:pPr>
            <a:r>
              <a:rPr lang="en-US" sz="1300" i="1" dirty="0">
                <a:solidFill>
                  <a:srgbClr val="333333"/>
                </a:solidFill>
              </a:rPr>
              <a:t>“I'd like to see them get out of Wellington a bit more and come and actually see what's going on the ground… come out and look around at some of the scale of development, some of the technical initiatives that are going on, which they talk about, but don't actually get to physically see. Come and have a look at a 35 megawatt battery when it's put on the ground, or what a five megawatt solar plant looks like and what difference it makes.”  </a:t>
            </a:r>
            <a:endParaRPr lang="en-NZ" sz="1300" i="1" dirty="0">
              <a:solidFill>
                <a:srgbClr val="333333"/>
              </a:solidFill>
            </a:endParaRP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“The fact they came around to most of our generation sites over the last month or two, we thought that was a really great move. And it was really good to be able to show what an 80 tonne gate looks like and why we say, you can’t open an 80 tonne gate quickly...’ - what that practically means.”  </a:t>
            </a:r>
          </a:p>
          <a:p>
            <a:pPr lvl="0" algn="ctr">
              <a:defRPr/>
            </a:pPr>
            <a:r>
              <a:rPr lang="en-NZ" sz="1300" b="1" i="1" dirty="0">
                <a:solidFill>
                  <a:srgbClr val="333333"/>
                </a:solidFill>
              </a:rPr>
              <a:t>Sector</a:t>
            </a:r>
            <a:r>
              <a:rPr lang="en-NZ" sz="1300" i="1" dirty="0">
                <a:solidFill>
                  <a:srgbClr val="333333"/>
                </a:solidFill>
              </a:rPr>
              <a:t> </a:t>
            </a:r>
          </a:p>
        </p:txBody>
      </p:sp>
      <p:sp>
        <p:nvSpPr>
          <p:cNvPr id="10" name="Oval 9">
            <a:extLst>
              <a:ext uri="{FF2B5EF4-FFF2-40B4-BE49-F238E27FC236}">
                <a16:creationId xmlns:a16="http://schemas.microsoft.com/office/drawing/2014/main" id="{6C6B3999-A1EA-417F-40ED-8C8F38A35757}"/>
              </a:ext>
            </a:extLst>
          </p:cNvPr>
          <p:cNvSpPr/>
          <p:nvPr/>
        </p:nvSpPr>
        <p:spPr bwMode="ltGray">
          <a:xfrm>
            <a:off x="8051237"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F5BE9F0C-CD95-967C-04EE-E9577D67AE5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82984" y="1264635"/>
            <a:ext cx="476250" cy="476250"/>
          </a:xfrm>
          <a:prstGeom prst="rect">
            <a:avLst/>
          </a:prstGeom>
        </p:spPr>
      </p:pic>
      <p:pic>
        <p:nvPicPr>
          <p:cNvPr id="13" name="Picture 12">
            <a:extLst>
              <a:ext uri="{FF2B5EF4-FFF2-40B4-BE49-F238E27FC236}">
                <a16:creationId xmlns:a16="http://schemas.microsoft.com/office/drawing/2014/main" id="{7BA40872-7AC2-B7AC-C24F-9329B1BA76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4" name="Picture 13">
            <a:extLst>
              <a:ext uri="{FF2B5EF4-FFF2-40B4-BE49-F238E27FC236}">
                <a16:creationId xmlns:a16="http://schemas.microsoft.com/office/drawing/2014/main" id="{67FB0CEC-A469-EE9D-9720-A99AD0184A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606925"/>
            <a:ext cx="190218" cy="303159"/>
          </a:xfrm>
          <a:prstGeom prst="rect">
            <a:avLst/>
          </a:prstGeom>
        </p:spPr>
      </p:pic>
      <p:pic>
        <p:nvPicPr>
          <p:cNvPr id="15" name="Picture 14">
            <a:extLst>
              <a:ext uri="{FF2B5EF4-FFF2-40B4-BE49-F238E27FC236}">
                <a16:creationId xmlns:a16="http://schemas.microsoft.com/office/drawing/2014/main" id="{7F7AD011-4AAD-9FE8-A0E7-3B69C9243A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448425"/>
            <a:ext cx="190218" cy="303159"/>
          </a:xfrm>
          <a:prstGeom prst="rect">
            <a:avLst/>
          </a:prstGeom>
        </p:spPr>
      </p:pic>
    </p:spTree>
    <p:extLst>
      <p:ext uri="{BB962C8B-B14F-4D97-AF65-F5344CB8AC3E}">
        <p14:creationId xmlns:p14="http://schemas.microsoft.com/office/powerpoint/2010/main" val="21036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There is a sense the Authority is slow to respond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3650673" y="1514318"/>
            <a:ext cx="8176201"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9B156A61-5C5A-A0F3-D89D-902821C56119}"/>
              </a:ext>
            </a:extLst>
          </p:cNvPr>
          <p:cNvSpPr txBox="1"/>
          <p:nvPr/>
        </p:nvSpPr>
        <p:spPr>
          <a:xfrm>
            <a:off x="3895674" y="2193624"/>
            <a:ext cx="2720301" cy="3093154"/>
          </a:xfrm>
          <a:prstGeom prst="rect">
            <a:avLst/>
          </a:prstGeom>
          <a:noFill/>
        </p:spPr>
        <p:txBody>
          <a:bodyPr wrap="square" anchor="ctr">
            <a:spAutoFit/>
          </a:bodyPr>
          <a:lstStyle/>
          <a:p>
            <a:pPr lvl="0" algn="ctr">
              <a:defRPr/>
            </a:pPr>
            <a:r>
              <a:rPr lang="en-US" sz="1300" i="1" dirty="0">
                <a:solidFill>
                  <a:srgbClr val="333333"/>
                </a:solidFill>
              </a:rPr>
              <a:t>“It takes a long time to get any progress and traction on anything. We've got a compliance issue with some of our [operation] but, trying to get a sensible answer out of the Authority. So, what does that actually mean? Practically? What's the materiality of that? Because you've got the ability to shut us down. Are you going to act on that? And we've been waiting for four months now, for somebody to come back and say, ‘well, this is how we do this’.”</a:t>
            </a:r>
          </a:p>
          <a:p>
            <a:pPr lvl="0" algn="ctr">
              <a:defRPr/>
            </a:pPr>
            <a:r>
              <a:rPr lang="en-NZ" sz="1300" b="1" i="1" dirty="0">
                <a:solidFill>
                  <a:srgbClr val="333333"/>
                </a:solidFill>
              </a:rPr>
              <a:t>Sector</a:t>
            </a:r>
            <a:endParaRPr lang="en-NZ" sz="1300" i="1" dirty="0">
              <a:solidFill>
                <a:srgbClr val="333333"/>
              </a:solidFill>
            </a:endParaRPr>
          </a:p>
        </p:txBody>
      </p:sp>
      <p:sp>
        <p:nvSpPr>
          <p:cNvPr id="13" name="TextBox 12">
            <a:extLst>
              <a:ext uri="{FF2B5EF4-FFF2-40B4-BE49-F238E27FC236}">
                <a16:creationId xmlns:a16="http://schemas.microsoft.com/office/drawing/2014/main" id="{7719C9CB-FFAC-8E29-0E9C-4C5D058FC36D}"/>
              </a:ext>
            </a:extLst>
          </p:cNvPr>
          <p:cNvSpPr txBox="1"/>
          <p:nvPr/>
        </p:nvSpPr>
        <p:spPr>
          <a:xfrm>
            <a:off x="7066334" y="1793514"/>
            <a:ext cx="4412860" cy="3893374"/>
          </a:xfrm>
          <a:prstGeom prst="rect">
            <a:avLst/>
          </a:prstGeom>
          <a:noFill/>
        </p:spPr>
        <p:txBody>
          <a:bodyPr wrap="square" anchor="ctr">
            <a:spAutoFit/>
          </a:bodyPr>
          <a:lstStyle/>
          <a:p>
            <a:pPr lvl="0" algn="ctr">
              <a:defRPr/>
            </a:pPr>
            <a:r>
              <a:rPr lang="en-US" sz="1300" i="1" dirty="0">
                <a:solidFill>
                  <a:srgbClr val="333333"/>
                </a:solidFill>
              </a:rPr>
              <a:t>“It’s actually quite frustrating because you’re trying to run a business, understand what your risk is, understand how that impacts the customer experience, all of those sorts of things. And somebody could, at the stroke of a pen, rip your legs out from underneath you, not be willing to engage and provide some certainty as to what that means, or how can we demonstrate that we're on a path to compliance that satisfies the need as a regulator.”  </a:t>
            </a:r>
            <a:endParaRPr lang="en-NZ" sz="1300" i="1" dirty="0">
              <a:solidFill>
                <a:srgbClr val="333333"/>
              </a:solidFill>
            </a:endParaRP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“The Electricity Authority has a role there, to ensure that the Standards used for some of these new technologies is fit for purpose. And it needs to move faster, because technology is moving a lot faster than the regulatory process. So, by the time they've analysed something to death, that Standard is no longer applicable, there's a new Standard. It's taking them so long to get through it, they need to be more responsive.”</a:t>
            </a:r>
          </a:p>
          <a:p>
            <a:pPr lvl="0" algn="ctr">
              <a:defRPr/>
            </a:pPr>
            <a:r>
              <a:rPr lang="en-NZ" sz="1300" b="1" i="1" dirty="0">
                <a:solidFill>
                  <a:srgbClr val="333333"/>
                </a:solidFill>
              </a:rPr>
              <a:t>Sector</a:t>
            </a:r>
            <a:r>
              <a:rPr lang="en-NZ" sz="1300" i="1" dirty="0">
                <a:solidFill>
                  <a:srgbClr val="333333"/>
                </a:solidFill>
              </a:rPr>
              <a:t> </a:t>
            </a:r>
            <a:endParaRPr lang="en-AU" sz="1300" dirty="0"/>
          </a:p>
        </p:txBody>
      </p:sp>
      <p:cxnSp>
        <p:nvCxnSpPr>
          <p:cNvPr id="16" name="Straight Connector 15">
            <a:extLst>
              <a:ext uri="{FF2B5EF4-FFF2-40B4-BE49-F238E27FC236}">
                <a16:creationId xmlns:a16="http://schemas.microsoft.com/office/drawing/2014/main" id="{7B120C7A-7CC3-C77E-CF99-0DBF4CF92110}"/>
              </a:ext>
            </a:extLst>
          </p:cNvPr>
          <p:cNvCxnSpPr>
            <a:cxnSpLocks/>
          </p:cNvCxnSpPr>
          <p:nvPr/>
        </p:nvCxnSpPr>
        <p:spPr>
          <a:xfrm>
            <a:off x="6862854" y="2171603"/>
            <a:ext cx="22145" cy="3536470"/>
          </a:xfrm>
          <a:prstGeom prst="line">
            <a:avLst/>
          </a:prstGeom>
          <a:ln w="127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F41BC27-BBBA-C128-A7AD-410489E6439F}"/>
              </a:ext>
            </a:extLst>
          </p:cNvPr>
          <p:cNvSpPr/>
          <p:nvPr/>
        </p:nvSpPr>
        <p:spPr bwMode="ltGray">
          <a:xfrm>
            <a:off x="6504054"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8" name="Graphic 17">
            <a:extLst>
              <a:ext uri="{FF2B5EF4-FFF2-40B4-BE49-F238E27FC236}">
                <a16:creationId xmlns:a16="http://schemas.microsoft.com/office/drawing/2014/main" id="{3E98B247-EC52-6B9C-2E25-8A49E37E909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35801" y="1264635"/>
            <a:ext cx="476250" cy="476250"/>
          </a:xfrm>
          <a:prstGeom prst="rect">
            <a:avLst/>
          </a:prstGeom>
        </p:spPr>
      </p:pic>
      <p:sp>
        <p:nvSpPr>
          <p:cNvPr id="19" name="Content Placeholder 7">
            <a:extLst>
              <a:ext uri="{FF2B5EF4-FFF2-40B4-BE49-F238E27FC236}">
                <a16:creationId xmlns:a16="http://schemas.microsoft.com/office/drawing/2014/main" id="{5A9C10F1-9A8D-5698-C64D-89969FE2383A}"/>
              </a:ext>
            </a:extLst>
          </p:cNvPr>
          <p:cNvSpPr txBox="1">
            <a:spLocks/>
          </p:cNvSpPr>
          <p:nvPr/>
        </p:nvSpPr>
        <p:spPr>
          <a:xfrm>
            <a:off x="729373" y="1514318"/>
            <a:ext cx="2674421"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NZ" sz="1500" dirty="0"/>
              <a:t>Stakeholders also express concerns about perceived efficacy of the Authority and the time taken to get a response.  </a:t>
            </a:r>
          </a:p>
          <a:p>
            <a:pPr>
              <a:spcBef>
                <a:spcPts val="1800"/>
              </a:spcBef>
            </a:pPr>
            <a:r>
              <a:rPr lang="en-NZ" sz="1500" dirty="0"/>
              <a:t>For some, this may have direct, significant impacts of the operation of their business, for example, response to potential compliance issues.  </a:t>
            </a:r>
          </a:p>
          <a:p>
            <a:pPr>
              <a:spcBef>
                <a:spcPts val="1800"/>
              </a:spcBef>
            </a:pPr>
            <a:r>
              <a:rPr lang="en-NZ" sz="1500" dirty="0"/>
              <a:t>Similarly, stakeholders suggest ‘technology is moving faster than the rules’.  As such, the Authority cannot apply the same rules they always have.    </a:t>
            </a:r>
          </a:p>
        </p:txBody>
      </p:sp>
      <p:pic>
        <p:nvPicPr>
          <p:cNvPr id="20" name="Picture 19">
            <a:extLst>
              <a:ext uri="{FF2B5EF4-FFF2-40B4-BE49-F238E27FC236}">
                <a16:creationId xmlns:a16="http://schemas.microsoft.com/office/drawing/2014/main" id="{BA75094B-56E0-0856-68D6-71F1D2F4D3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21" name="Picture 20">
            <a:extLst>
              <a:ext uri="{FF2B5EF4-FFF2-40B4-BE49-F238E27FC236}">
                <a16:creationId xmlns:a16="http://schemas.microsoft.com/office/drawing/2014/main" id="{081953BE-9E48-FECD-5C26-DCAE32F13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619625"/>
            <a:ext cx="190218" cy="303159"/>
          </a:xfrm>
          <a:prstGeom prst="rect">
            <a:avLst/>
          </a:prstGeom>
        </p:spPr>
      </p:pic>
      <p:pic>
        <p:nvPicPr>
          <p:cNvPr id="22" name="Picture 21">
            <a:extLst>
              <a:ext uri="{FF2B5EF4-FFF2-40B4-BE49-F238E27FC236}">
                <a16:creationId xmlns:a16="http://schemas.microsoft.com/office/drawing/2014/main" id="{D89A793E-8528-9CF8-D408-AA50DE6684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991225"/>
            <a:ext cx="190218" cy="303159"/>
          </a:xfrm>
          <a:prstGeom prst="rect">
            <a:avLst/>
          </a:prstGeom>
        </p:spPr>
      </p:pic>
    </p:spTree>
    <p:extLst>
      <p:ext uri="{BB962C8B-B14F-4D97-AF65-F5344CB8AC3E}">
        <p14:creationId xmlns:p14="http://schemas.microsoft.com/office/powerpoint/2010/main" val="339329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Some stakeholders perceive the Authority to be reluctant to enforce</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3839120" y="1514318"/>
            <a:ext cx="798775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9B156A61-5C5A-A0F3-D89D-902821C56119}"/>
              </a:ext>
            </a:extLst>
          </p:cNvPr>
          <p:cNvSpPr txBox="1"/>
          <p:nvPr/>
        </p:nvSpPr>
        <p:spPr>
          <a:xfrm>
            <a:off x="4123845" y="1893537"/>
            <a:ext cx="2853914" cy="3693319"/>
          </a:xfrm>
          <a:prstGeom prst="rect">
            <a:avLst/>
          </a:prstGeom>
          <a:noFill/>
        </p:spPr>
        <p:txBody>
          <a:bodyPr wrap="square" anchor="ctr">
            <a:spAutoFit/>
          </a:bodyPr>
          <a:lstStyle/>
          <a:p>
            <a:pPr lvl="0" algn="ctr">
              <a:defRPr/>
            </a:pPr>
            <a:r>
              <a:rPr lang="en-NZ" sz="1300" i="1" dirty="0">
                <a:solidFill>
                  <a:srgbClr val="333333"/>
                </a:solidFill>
              </a:rPr>
              <a:t>“A firmer response when spurious complaints are made would be good…If someone's done something wrong, fair cop.  But if other market players are manipulating the Authority to undertake investigations to, in turn, modify market behaviour, that's not appropriate. </a:t>
            </a:r>
            <a:r>
              <a:rPr lang="en-US" sz="1300" i="1" dirty="0">
                <a:solidFill>
                  <a:srgbClr val="333333"/>
                </a:solidFill>
              </a:rPr>
              <a:t>It's a very fine balance having said that… a complaint to a regulator should be a serious and well considered matter. It shouldn't be an act of commercial gamesmanship to screw-the-scrum as it were. And if they get screw-the-scrum complaints, then those complaints should be caught.”  </a:t>
            </a:r>
            <a:endParaRPr lang="en-NZ" sz="1300" i="1" dirty="0">
              <a:solidFill>
                <a:srgbClr val="333333"/>
              </a:solidFill>
            </a:endParaRPr>
          </a:p>
          <a:p>
            <a:pPr lvl="0" algn="ctr">
              <a:defRPr/>
            </a:pPr>
            <a:r>
              <a:rPr lang="en-NZ" sz="1300" b="1" i="1" dirty="0">
                <a:solidFill>
                  <a:srgbClr val="333333"/>
                </a:solidFill>
              </a:rPr>
              <a:t>Sector</a:t>
            </a:r>
            <a:r>
              <a:rPr lang="en-NZ" sz="1300" i="1" dirty="0">
                <a:solidFill>
                  <a:srgbClr val="333333"/>
                </a:solidFill>
              </a:rPr>
              <a:t> </a:t>
            </a:r>
          </a:p>
        </p:txBody>
      </p:sp>
      <p:sp>
        <p:nvSpPr>
          <p:cNvPr id="6" name="TextBox 5">
            <a:extLst>
              <a:ext uri="{FF2B5EF4-FFF2-40B4-BE49-F238E27FC236}">
                <a16:creationId xmlns:a16="http://schemas.microsoft.com/office/drawing/2014/main" id="{27825237-5DD2-2FEB-E800-9F466E404506}"/>
              </a:ext>
            </a:extLst>
          </p:cNvPr>
          <p:cNvSpPr txBox="1"/>
          <p:nvPr/>
        </p:nvSpPr>
        <p:spPr>
          <a:xfrm>
            <a:off x="7564582" y="1893537"/>
            <a:ext cx="4114799" cy="3693319"/>
          </a:xfrm>
          <a:prstGeom prst="rect">
            <a:avLst/>
          </a:prstGeom>
          <a:noFill/>
        </p:spPr>
        <p:txBody>
          <a:bodyPr wrap="square" anchor="ctr">
            <a:spAutoFit/>
          </a:bodyPr>
          <a:lstStyle/>
          <a:p>
            <a:pPr lvl="0" algn="ctr">
              <a:defRPr/>
            </a:pPr>
            <a:r>
              <a:rPr lang="en-NZ" sz="1300" i="1" dirty="0">
                <a:solidFill>
                  <a:srgbClr val="333333"/>
                </a:solidFill>
              </a:rPr>
              <a:t>“With the spill event in 2019… They (EA) took a long time to investigate. And then they found some failures and said, they shouldn't have operated like that, but then they decided, No, they won't penalize them. And that just undermines the credibility [of the whole system]. </a:t>
            </a:r>
            <a:r>
              <a:rPr lang="en-US" sz="1300" i="1" dirty="0">
                <a:solidFill>
                  <a:srgbClr val="333333"/>
                </a:solidFill>
              </a:rPr>
              <a:t>You’re saying, something's gone wrong, that shouldn't have happened... but you're not going to do anything about it.”  </a:t>
            </a:r>
            <a:endParaRPr lang="en-NZ" sz="1300" i="1" dirty="0">
              <a:solidFill>
                <a:srgbClr val="333333"/>
              </a:solidFill>
            </a:endParaRPr>
          </a:p>
          <a:p>
            <a:pPr lvl="0" algn="ctr">
              <a:defRPr/>
            </a:pPr>
            <a:r>
              <a:rPr lang="en-NZ" sz="1300" b="1" i="1" dirty="0">
                <a:solidFill>
                  <a:srgbClr val="333333"/>
                </a:solidFill>
              </a:rPr>
              <a:t>Sector</a:t>
            </a:r>
            <a:endParaRPr lang="en-NZ" sz="1300" i="1" dirty="0">
              <a:solidFill>
                <a:srgbClr val="333333"/>
              </a:solidFill>
            </a:endParaRPr>
          </a:p>
          <a:p>
            <a:pPr lvl="0" algn="ctr">
              <a:defRPr/>
            </a:pPr>
            <a:endParaRPr lang="en-NZ" sz="1300" i="1" dirty="0">
              <a:solidFill>
                <a:srgbClr val="333333"/>
              </a:solidFill>
            </a:endParaRPr>
          </a:p>
          <a:p>
            <a:pPr lvl="0" algn="ctr">
              <a:defRPr/>
            </a:pPr>
            <a:r>
              <a:rPr lang="en-NZ" sz="1300" i="1" dirty="0">
                <a:solidFill>
                  <a:srgbClr val="333333"/>
                </a:solidFill>
              </a:rPr>
              <a:t>“Another observation would be that they lack self confidence in a way.  Being </a:t>
            </a:r>
            <a:r>
              <a:rPr lang="en-US" sz="1300" i="1" dirty="0">
                <a:solidFill>
                  <a:srgbClr val="333333"/>
                </a:solidFill>
              </a:rPr>
              <a:t>a regulator means they have to take a position, and it has to be formed well, and formed, essentially on their own, having listened to counsel. And I think they don't give the impression of an organization that has a lot of self confidence in doing that.”</a:t>
            </a:r>
          </a:p>
          <a:p>
            <a:pPr lvl="0" algn="ctr">
              <a:defRPr/>
            </a:pPr>
            <a:r>
              <a:rPr lang="en-US" sz="1300" b="1" i="1" dirty="0">
                <a:solidFill>
                  <a:srgbClr val="333333"/>
                </a:solidFill>
              </a:rPr>
              <a:t>Sector</a:t>
            </a:r>
            <a:r>
              <a:rPr lang="en-US" sz="1300" i="1" dirty="0">
                <a:solidFill>
                  <a:srgbClr val="333333"/>
                </a:solidFill>
              </a:rPr>
              <a:t> </a:t>
            </a:r>
            <a:endParaRPr lang="en-NZ" sz="1300" i="1" dirty="0">
              <a:solidFill>
                <a:srgbClr val="333333"/>
              </a:solidFill>
            </a:endParaRPr>
          </a:p>
        </p:txBody>
      </p:sp>
      <p:cxnSp>
        <p:nvCxnSpPr>
          <p:cNvPr id="12" name="Straight Connector 11">
            <a:extLst>
              <a:ext uri="{FF2B5EF4-FFF2-40B4-BE49-F238E27FC236}">
                <a16:creationId xmlns:a16="http://schemas.microsoft.com/office/drawing/2014/main" id="{EFB19912-201E-4113-C2B7-40F84BB772F1}"/>
              </a:ext>
            </a:extLst>
          </p:cNvPr>
          <p:cNvCxnSpPr>
            <a:cxnSpLocks/>
          </p:cNvCxnSpPr>
          <p:nvPr/>
        </p:nvCxnSpPr>
        <p:spPr>
          <a:xfrm>
            <a:off x="7315385" y="2171603"/>
            <a:ext cx="22145" cy="3536470"/>
          </a:xfrm>
          <a:prstGeom prst="line">
            <a:avLst/>
          </a:prstGeom>
          <a:ln w="127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61AA32F-94A7-12EC-9B19-068F8AE85BDE}"/>
              </a:ext>
            </a:extLst>
          </p:cNvPr>
          <p:cNvSpPr/>
          <p:nvPr/>
        </p:nvSpPr>
        <p:spPr bwMode="ltGray">
          <a:xfrm>
            <a:off x="695658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4" name="Graphic 13">
            <a:extLst>
              <a:ext uri="{FF2B5EF4-FFF2-40B4-BE49-F238E27FC236}">
                <a16:creationId xmlns:a16="http://schemas.microsoft.com/office/drawing/2014/main" id="{6F7AAF8B-6BC1-BE94-E6C7-9A4B4903F2F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88332" y="1264635"/>
            <a:ext cx="476250" cy="476250"/>
          </a:xfrm>
          <a:prstGeom prst="rect">
            <a:avLst/>
          </a:prstGeom>
        </p:spPr>
      </p:pic>
      <p:sp>
        <p:nvSpPr>
          <p:cNvPr id="17" name="Content Placeholder 7">
            <a:extLst>
              <a:ext uri="{FF2B5EF4-FFF2-40B4-BE49-F238E27FC236}">
                <a16:creationId xmlns:a16="http://schemas.microsoft.com/office/drawing/2014/main" id="{8930E3C1-7507-840C-2C6C-DC0B5266EC99}"/>
              </a:ext>
            </a:extLst>
          </p:cNvPr>
          <p:cNvSpPr txBox="1">
            <a:spLocks/>
          </p:cNvSpPr>
          <p:nvPr/>
        </p:nvSpPr>
        <p:spPr>
          <a:xfrm>
            <a:off x="729373" y="1514318"/>
            <a:ext cx="2882695"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NZ" sz="1300" dirty="0"/>
              <a:t>Stakeholders look to the Authority to provide stability, which comes from a common expectation of adherence to rules, and subsequent enforcement.  On the one hand, this means enforcing non-compliance – being willing to act when the need arises.</a:t>
            </a:r>
          </a:p>
          <a:p>
            <a:pPr>
              <a:spcBef>
                <a:spcPts val="1800"/>
              </a:spcBef>
            </a:pPr>
            <a:r>
              <a:rPr lang="en-NZ" sz="1300" dirty="0"/>
              <a:t>On the other hand, some stakeholders would like to see the Authority take a firmer response to ‘spurious complaints’, that is, when others seek to manipulate the market.    </a:t>
            </a:r>
          </a:p>
          <a:p>
            <a:pPr>
              <a:spcBef>
                <a:spcPts val="1800"/>
              </a:spcBef>
            </a:pPr>
            <a:r>
              <a:rPr lang="en-NZ" sz="1300" dirty="0"/>
              <a:t>Not fulfilling this function seeks to undermine the credibility of the Authority.  Others question the self confidence of the Authority to form a view and act on it.  This leads some stakeholders to question whether the Authority is unduly influenced by those around them.       </a:t>
            </a:r>
          </a:p>
        </p:txBody>
      </p:sp>
      <p:pic>
        <p:nvPicPr>
          <p:cNvPr id="18" name="Picture 17">
            <a:extLst>
              <a:ext uri="{FF2B5EF4-FFF2-40B4-BE49-F238E27FC236}">
                <a16:creationId xmlns:a16="http://schemas.microsoft.com/office/drawing/2014/main" id="{2F5A56F6-17A0-8DA8-01DE-A90475A2A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9" name="Picture 18">
            <a:extLst>
              <a:ext uri="{FF2B5EF4-FFF2-40B4-BE49-F238E27FC236}">
                <a16:creationId xmlns:a16="http://schemas.microsoft.com/office/drawing/2014/main" id="{EA5097E9-FCDE-A484-BAD4-90F1C60B3E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051425"/>
            <a:ext cx="190218" cy="303159"/>
          </a:xfrm>
          <a:prstGeom prst="rect">
            <a:avLst/>
          </a:prstGeom>
        </p:spPr>
      </p:pic>
      <p:pic>
        <p:nvPicPr>
          <p:cNvPr id="20" name="Picture 19">
            <a:extLst>
              <a:ext uri="{FF2B5EF4-FFF2-40B4-BE49-F238E27FC236}">
                <a16:creationId xmlns:a16="http://schemas.microsoft.com/office/drawing/2014/main" id="{2DB7DF14-578D-B3F1-6752-2455435C74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284145"/>
            <a:ext cx="190218" cy="303159"/>
          </a:xfrm>
          <a:prstGeom prst="rect">
            <a:avLst/>
          </a:prstGeom>
        </p:spPr>
      </p:pic>
    </p:spTree>
    <p:extLst>
      <p:ext uri="{BB962C8B-B14F-4D97-AF65-F5344CB8AC3E}">
        <p14:creationId xmlns:p14="http://schemas.microsoft.com/office/powerpoint/2010/main" val="41385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4CE50-5364-AA38-7F6D-B9646BCC4C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435C290-B2A7-B919-4866-20C2340E4412}"/>
              </a:ext>
            </a:extLst>
          </p:cNvPr>
          <p:cNvSpPr>
            <a:spLocks noGrp="1"/>
          </p:cNvSpPr>
          <p:nvPr>
            <p:ph type="body" sz="quarter" idx="15"/>
          </p:nvPr>
        </p:nvSpPr>
        <p:spPr/>
        <p:txBody>
          <a:bodyPr/>
          <a:lstStyle/>
          <a:p>
            <a:endParaRPr lang="en-NZ"/>
          </a:p>
        </p:txBody>
      </p:sp>
      <p:sp>
        <p:nvSpPr>
          <p:cNvPr id="7" name="Rectangle 6">
            <a:extLst>
              <a:ext uri="{FF2B5EF4-FFF2-40B4-BE49-F238E27FC236}">
                <a16:creationId xmlns:a16="http://schemas.microsoft.com/office/drawing/2014/main" id="{5894C79A-9A2C-0631-B910-6ACD0D7FB2A0}"/>
              </a:ext>
            </a:extLst>
          </p:cNvPr>
          <p:cNvSpPr/>
          <p:nvPr/>
        </p:nvSpPr>
        <p:spPr bwMode="ltGray">
          <a:xfrm>
            <a:off x="0" y="0"/>
            <a:ext cx="12192000" cy="97200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B505DC65-DC8E-58F6-379C-3C803B673356}"/>
              </a:ext>
            </a:extLst>
          </p:cNvPr>
          <p:cNvSpPr>
            <a:spLocks noGrp="1"/>
          </p:cNvSpPr>
          <p:nvPr>
            <p:ph type="title"/>
          </p:nvPr>
        </p:nvSpPr>
        <p:spPr>
          <a:xfrm>
            <a:off x="886691" y="284400"/>
            <a:ext cx="10940183" cy="403200"/>
          </a:xfrm>
        </p:spPr>
        <p:txBody>
          <a:bodyPr anchor="ctr"/>
          <a:lstStyle/>
          <a:p>
            <a:r>
              <a:rPr lang="en-NZ" dirty="0">
                <a:solidFill>
                  <a:schemeClr val="bg1"/>
                </a:solidFill>
              </a:rPr>
              <a:t>Differences between 2018 and 2022 </a:t>
            </a:r>
          </a:p>
        </p:txBody>
      </p:sp>
      <p:pic>
        <p:nvPicPr>
          <p:cNvPr id="9" name="Graphic 8">
            <a:extLst>
              <a:ext uri="{FF2B5EF4-FFF2-40B4-BE49-F238E27FC236}">
                <a16:creationId xmlns:a16="http://schemas.microsoft.com/office/drawing/2014/main" id="{4A061ACE-896D-8572-9329-044CBB0EE43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1681" t="21753" r="14160" b="5574"/>
          <a:stretch/>
        </p:blipFill>
        <p:spPr>
          <a:xfrm>
            <a:off x="0" y="-1"/>
            <a:ext cx="628251" cy="972001"/>
          </a:xfrm>
          <a:prstGeom prst="rect">
            <a:avLst/>
          </a:prstGeom>
        </p:spPr>
      </p:pic>
      <p:pic>
        <p:nvPicPr>
          <p:cNvPr id="10" name="Picture 9">
            <a:extLst>
              <a:ext uri="{FF2B5EF4-FFF2-40B4-BE49-F238E27FC236}">
                <a16:creationId xmlns:a16="http://schemas.microsoft.com/office/drawing/2014/main" id="{A2EC32DC-D2BF-A29F-4193-E7EE917FC5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83300" y="0"/>
            <a:ext cx="3508700" cy="5966085"/>
          </a:xfrm>
          <a:prstGeom prst="rect">
            <a:avLst/>
          </a:prstGeom>
        </p:spPr>
      </p:pic>
      <p:sp>
        <p:nvSpPr>
          <p:cNvPr id="11" name="Content Placeholder 3">
            <a:extLst>
              <a:ext uri="{FF2B5EF4-FFF2-40B4-BE49-F238E27FC236}">
                <a16:creationId xmlns:a16="http://schemas.microsoft.com/office/drawing/2014/main" id="{682F1352-7B91-7576-CCB4-076EA4572C60}"/>
              </a:ext>
            </a:extLst>
          </p:cNvPr>
          <p:cNvSpPr txBox="1">
            <a:spLocks/>
          </p:cNvSpPr>
          <p:nvPr/>
        </p:nvSpPr>
        <p:spPr>
          <a:xfrm>
            <a:off x="682185" y="1318173"/>
            <a:ext cx="7734027" cy="412420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The perception that the Authority is slow to act or respond remains enduring.</a:t>
            </a:r>
          </a:p>
          <a:p>
            <a:r>
              <a:rPr lang="en-NZ" dirty="0"/>
              <a:t>  </a:t>
            </a:r>
          </a:p>
          <a:p>
            <a:r>
              <a:rPr lang="en-NZ" dirty="0"/>
              <a:t>Similarly, the Authority’s perceived overly theoretical approach, at the expense of pragmatism, is consistent.  </a:t>
            </a:r>
          </a:p>
          <a:p>
            <a:endParaRPr lang="en-NZ" dirty="0"/>
          </a:p>
          <a:p>
            <a:r>
              <a:rPr lang="en-NZ" dirty="0"/>
              <a:t>In 2018, stakeholders referenced a desire for the Authority to regulate more.  In 2022, stakeholders reference a lack of accountability. Both of these suggest an enduring preference for the Authority to take a stronger stance.  </a:t>
            </a:r>
          </a:p>
          <a:p>
            <a:endParaRPr lang="en-NZ" dirty="0"/>
          </a:p>
          <a:p>
            <a:r>
              <a:rPr lang="en-NZ" dirty="0"/>
              <a:t>In 2018, stakeholders perceived dominant personalities to be driving the agenda.  This has diminished.  But in its place in 2022, stakeholders express significant concerns about the capacity and capability of staff – lacking sector/industry expertise and potential implications for corresponding decisions.   </a:t>
            </a:r>
          </a:p>
        </p:txBody>
      </p:sp>
      <p:pic>
        <p:nvPicPr>
          <p:cNvPr id="12" name="Picture 11">
            <a:extLst>
              <a:ext uri="{FF2B5EF4-FFF2-40B4-BE49-F238E27FC236}">
                <a16:creationId xmlns:a16="http://schemas.microsoft.com/office/drawing/2014/main" id="{EF52A91C-AE65-FEE5-48CF-FD6C204FBF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1292773"/>
            <a:ext cx="190218" cy="303159"/>
          </a:xfrm>
          <a:prstGeom prst="rect">
            <a:avLst/>
          </a:prstGeom>
        </p:spPr>
      </p:pic>
      <p:pic>
        <p:nvPicPr>
          <p:cNvPr id="13" name="Picture 12">
            <a:extLst>
              <a:ext uri="{FF2B5EF4-FFF2-40B4-BE49-F238E27FC236}">
                <a16:creationId xmlns:a16="http://schemas.microsoft.com/office/drawing/2014/main" id="{D4921ACC-9B51-54FD-CF9D-CF1FEE74DA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2054773"/>
            <a:ext cx="190218" cy="303159"/>
          </a:xfrm>
          <a:prstGeom prst="rect">
            <a:avLst/>
          </a:prstGeom>
        </p:spPr>
      </p:pic>
      <p:pic>
        <p:nvPicPr>
          <p:cNvPr id="14" name="Picture 13">
            <a:extLst>
              <a:ext uri="{FF2B5EF4-FFF2-40B4-BE49-F238E27FC236}">
                <a16:creationId xmlns:a16="http://schemas.microsoft.com/office/drawing/2014/main" id="{0C104351-BA83-A76A-D727-D07B7A27D8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3108873"/>
            <a:ext cx="190218" cy="303159"/>
          </a:xfrm>
          <a:prstGeom prst="rect">
            <a:avLst/>
          </a:prstGeom>
        </p:spPr>
      </p:pic>
      <p:pic>
        <p:nvPicPr>
          <p:cNvPr id="15" name="Picture 14">
            <a:extLst>
              <a:ext uri="{FF2B5EF4-FFF2-40B4-BE49-F238E27FC236}">
                <a16:creationId xmlns:a16="http://schemas.microsoft.com/office/drawing/2014/main" id="{3E6D855C-2F97-CAD5-213D-3E243608BF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4391573"/>
            <a:ext cx="190218" cy="303159"/>
          </a:xfrm>
          <a:prstGeom prst="rect">
            <a:avLst/>
          </a:prstGeom>
        </p:spPr>
      </p:pic>
    </p:spTree>
    <p:extLst>
      <p:ext uri="{BB962C8B-B14F-4D97-AF65-F5344CB8AC3E}">
        <p14:creationId xmlns:p14="http://schemas.microsoft.com/office/powerpoint/2010/main" val="5173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ty skyline at night&#10;&#10;Description automatically generated with medium confidence">
            <a:extLst>
              <a:ext uri="{FF2B5EF4-FFF2-40B4-BE49-F238E27FC236}">
                <a16:creationId xmlns:a16="http://schemas.microsoft.com/office/drawing/2014/main" id="{F5B2C6C5-8F1D-E238-F8EF-DAD90F3690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045"/>
            <a:ext cx="12192000" cy="5615921"/>
          </a:xfrm>
          <a:prstGeom prst="rect">
            <a:avLst/>
          </a:prstGeom>
        </p:spPr>
      </p:pic>
      <p:sp>
        <p:nvSpPr>
          <p:cNvPr id="15" name="Rectangle 14">
            <a:extLst>
              <a:ext uri="{FF2B5EF4-FFF2-40B4-BE49-F238E27FC236}">
                <a16:creationId xmlns:a16="http://schemas.microsoft.com/office/drawing/2014/main" id="{7E6962B4-C250-69F2-FDF5-18B8C35B2705}"/>
              </a:ext>
            </a:extLst>
          </p:cNvPr>
          <p:cNvSpPr/>
          <p:nvPr/>
        </p:nvSpPr>
        <p:spPr bwMode="ltGray">
          <a:xfrm>
            <a:off x="0" y="1"/>
            <a:ext cx="8849710" cy="5619750"/>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24">
            <a:extLst>
              <a:ext uri="{FF2B5EF4-FFF2-40B4-BE49-F238E27FC236}">
                <a16:creationId xmlns:a16="http://schemas.microsoft.com/office/drawing/2014/main" id="{EF06E279-0C4E-2212-8414-6286330885DF}"/>
              </a:ext>
            </a:extLst>
          </p:cNvPr>
          <p:cNvSpPr txBox="1">
            <a:spLocks/>
          </p:cNvSpPr>
          <p:nvPr/>
        </p:nvSpPr>
        <p:spPr>
          <a:xfrm>
            <a:off x="715793" y="2483541"/>
            <a:ext cx="10623780"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Stakeholder perceptions of the Electricity Authority’s engagement and communications </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E71132E4-2567-8522-5BB5-B82340FA0921}"/>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E59535C-887B-7A15-8EDF-870183B4E848}"/>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D58C3611-5F80-488C-500C-4C549EF9377B}"/>
              </a:ext>
            </a:extLst>
          </p:cNvPr>
          <p:cNvGrpSpPr/>
          <p:nvPr/>
        </p:nvGrpSpPr>
        <p:grpSpPr>
          <a:xfrm>
            <a:off x="3207498" y="5981165"/>
            <a:ext cx="5777004" cy="582157"/>
            <a:chOff x="381265" y="6309616"/>
            <a:chExt cx="3929685" cy="396000"/>
          </a:xfrm>
        </p:grpSpPr>
        <p:pic>
          <p:nvPicPr>
            <p:cNvPr id="4" name="Graphic 3">
              <a:extLst>
                <a:ext uri="{FF2B5EF4-FFF2-40B4-BE49-F238E27FC236}">
                  <a16:creationId xmlns:a16="http://schemas.microsoft.com/office/drawing/2014/main" id="{3A02A3BA-E178-A4AD-53FD-070AC766BA1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5" name="Straight Connector 4">
              <a:extLst>
                <a:ext uri="{FF2B5EF4-FFF2-40B4-BE49-F238E27FC236}">
                  <a16:creationId xmlns:a16="http://schemas.microsoft.com/office/drawing/2014/main" id="{EC26EA58-8540-ACDA-F63A-FAF5CBF8C3B0}"/>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50736F27-5B27-CD6F-7DA7-7689CA90D9F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8" name="Rectangle 7">
            <a:extLst>
              <a:ext uri="{FF2B5EF4-FFF2-40B4-BE49-F238E27FC236}">
                <a16:creationId xmlns:a16="http://schemas.microsoft.com/office/drawing/2014/main" id="{1FC46024-3FD4-F5DF-86AA-3A3E355B3CD3}"/>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BD3D81FB-0411-22B6-5083-A71DE7D7C58B}"/>
              </a:ext>
            </a:extLst>
          </p:cNvPr>
          <p:cNvGrpSpPr/>
          <p:nvPr/>
        </p:nvGrpSpPr>
        <p:grpSpPr>
          <a:xfrm>
            <a:off x="-373617" y="752688"/>
            <a:ext cx="2737030" cy="969032"/>
            <a:chOff x="-151943" y="969326"/>
            <a:chExt cx="1390907" cy="492444"/>
          </a:xfrm>
        </p:grpSpPr>
        <p:sp>
          <p:nvSpPr>
            <p:cNvPr id="10" name="Parallelogram 9">
              <a:extLst>
                <a:ext uri="{FF2B5EF4-FFF2-40B4-BE49-F238E27FC236}">
                  <a16:creationId xmlns:a16="http://schemas.microsoft.com/office/drawing/2014/main" id="{DC3D9AA8-2BB1-5DDC-DF82-93A20BD0C5EC}"/>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11" name="Parallelogram 10">
              <a:extLst>
                <a:ext uri="{FF2B5EF4-FFF2-40B4-BE49-F238E27FC236}">
                  <a16:creationId xmlns:a16="http://schemas.microsoft.com/office/drawing/2014/main" id="{B57A8394-B08A-1F57-8F92-534339C43BBC}"/>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17" name="Title 24">
            <a:extLst>
              <a:ext uri="{FF2B5EF4-FFF2-40B4-BE49-F238E27FC236}">
                <a16:creationId xmlns:a16="http://schemas.microsoft.com/office/drawing/2014/main" id="{854A2820-5A2A-1BB5-E0D4-FF8DBFAF2D65}"/>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6.</a:t>
            </a:r>
          </a:p>
        </p:txBody>
      </p:sp>
    </p:spTree>
    <p:extLst>
      <p:ext uri="{BB962C8B-B14F-4D97-AF65-F5344CB8AC3E}">
        <p14:creationId xmlns:p14="http://schemas.microsoft.com/office/powerpoint/2010/main" val="151402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96C1C8-6A5E-CBA9-CAC9-9824D8DB7541}"/>
              </a:ext>
            </a:extLst>
          </p:cNvPr>
          <p:cNvSpPr/>
          <p:nvPr/>
        </p:nvSpPr>
        <p:spPr bwMode="ltGray">
          <a:xfrm flipH="1">
            <a:off x="4715154" y="0"/>
            <a:ext cx="7476846" cy="596608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58B8AF6-A951-0AA2-2A55-749438EEBD5D}"/>
              </a:ext>
            </a:extLst>
          </p:cNvPr>
          <p:cNvSpPr>
            <a:spLocks noGrp="1"/>
          </p:cNvSpPr>
          <p:nvPr>
            <p:ph type="title"/>
          </p:nvPr>
        </p:nvSpPr>
        <p:spPr>
          <a:xfrm>
            <a:off x="359999" y="430718"/>
            <a:ext cx="11466875" cy="403200"/>
          </a:xfrm>
        </p:spPr>
        <p:txBody>
          <a:bodyPr/>
          <a:lstStyle/>
          <a:p>
            <a:r>
              <a:rPr lang="en-NZ" sz="2800" b="0" dirty="0">
                <a:solidFill>
                  <a:srgbClr val="557CC1"/>
                </a:solidFill>
                <a:latin typeface="Times New Roman" panose="02020603050405020304" pitchFamily="18" charset="0"/>
                <a:cs typeface="Times New Roman" panose="02020603050405020304" pitchFamily="18" charset="0"/>
              </a:rPr>
              <a:t>Executive summary </a:t>
            </a:r>
          </a:p>
        </p:txBody>
      </p:sp>
      <p:sp>
        <p:nvSpPr>
          <p:cNvPr id="3" name="Slide Number Placeholder 2">
            <a:extLst>
              <a:ext uri="{FF2B5EF4-FFF2-40B4-BE49-F238E27FC236}">
                <a16:creationId xmlns:a16="http://schemas.microsoft.com/office/drawing/2014/main" id="{00ADC078-4524-9609-FA0D-4C70BEFFAD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3AAC701D-F110-C710-D0D1-E7289B3F8C46}"/>
              </a:ext>
            </a:extLst>
          </p:cNvPr>
          <p:cNvSpPr>
            <a:spLocks noGrp="1"/>
          </p:cNvSpPr>
          <p:nvPr>
            <p:ph sz="quarter" idx="14"/>
          </p:nvPr>
        </p:nvSpPr>
        <p:spPr>
          <a:xfrm>
            <a:off x="350856" y="1104003"/>
            <a:ext cx="4032000" cy="3999600"/>
          </a:xfrm>
        </p:spPr>
        <p:txBody>
          <a:bodyPr/>
          <a:lstStyle/>
          <a:p>
            <a:r>
              <a:rPr lang="en-NZ" sz="1400" dirty="0">
                <a:effectLst/>
                <a:latin typeface="Arial" panose="020B0604020202020204" pitchFamily="34" charset="0"/>
                <a:ea typeface="Calibri" panose="020F0502020204030204" pitchFamily="34" charset="0"/>
                <a:cs typeface="Cordia New" panose="020B0304020202020204" pitchFamily="34" charset="-34"/>
              </a:rPr>
              <a:t>The Electricity Authority’s (the Authority’s) statutory objective is to promote competition in, reliable supply by, and the efficient operation of, the New Zealand electricity industry for the long-term benefit of consumers. Stakeholder engagement is a key priority for the Authority; it contributes to robust, well-informed and well-reasoned decision-making, and helps build and maintain trust in the regulator. </a:t>
            </a:r>
          </a:p>
          <a:p>
            <a:r>
              <a:rPr lang="en-NZ" sz="1400" dirty="0">
                <a:effectLst/>
                <a:latin typeface="Arial" panose="020B0604020202020204" pitchFamily="34" charset="0"/>
                <a:ea typeface="Calibri" panose="020F0502020204030204" pitchFamily="34" charset="0"/>
                <a:cs typeface="Cordia New" panose="020B0304020202020204" pitchFamily="34" charset="-34"/>
              </a:rPr>
              <a:t>A series of 30 qualitative interviews were undertaken with stakeholders, of which 16 were with sector participants (generators, </a:t>
            </a:r>
            <a:r>
              <a:rPr lang="en-NZ" sz="1400" dirty="0" err="1">
                <a:effectLst/>
                <a:latin typeface="Arial" panose="020B0604020202020204" pitchFamily="34" charset="0"/>
                <a:ea typeface="Calibri" panose="020F0502020204030204" pitchFamily="34" charset="0"/>
                <a:cs typeface="Cordia New" panose="020B0304020202020204" pitchFamily="34" charset="-34"/>
              </a:rPr>
              <a:t>gentailers</a:t>
            </a:r>
            <a:r>
              <a:rPr lang="en-NZ" sz="1400" dirty="0">
                <a:effectLst/>
                <a:latin typeface="Arial" panose="020B0604020202020204" pitchFamily="34" charset="0"/>
                <a:ea typeface="Calibri" panose="020F0502020204030204" pitchFamily="34" charset="0"/>
                <a:cs typeface="Cordia New" panose="020B0304020202020204" pitchFamily="34" charset="-34"/>
              </a:rPr>
              <a:t>, distributors, retailers) and 14 were with non-sector participants (Government agencies, consumer representatives, media, consultants). Interviews were undertaken online and lasted up to an hour each.  Fieldwork took place during July/August 2022.       </a:t>
            </a:r>
          </a:p>
          <a:p>
            <a:r>
              <a:rPr lang="en-NZ" sz="1400" dirty="0">
                <a:latin typeface="Arial" panose="020B0604020202020204" pitchFamily="34" charset="0"/>
                <a:ea typeface="Calibri" panose="020F0502020204030204" pitchFamily="34" charset="0"/>
                <a:cs typeface="Cordia New" panose="020B0304020202020204" pitchFamily="34" charset="-34"/>
              </a:rPr>
              <a:t>This study sought to replicate qualitative research undertaken in 2018.  Similarities and differences have been highlighted throughout the report. </a:t>
            </a:r>
            <a:endParaRPr lang="en-NZ" sz="1400" dirty="0">
              <a:effectLst/>
              <a:latin typeface="Arial" panose="020B0604020202020204" pitchFamily="34" charset="0"/>
              <a:ea typeface="Calibri" panose="020F0502020204030204" pitchFamily="34" charset="0"/>
              <a:cs typeface="Cordia New" panose="020B0304020202020204" pitchFamily="34" charset="-34"/>
            </a:endParaRPr>
          </a:p>
          <a:p>
            <a:endParaRPr lang="en-NZ" sz="1400" dirty="0"/>
          </a:p>
        </p:txBody>
      </p:sp>
      <p:sp>
        <p:nvSpPr>
          <p:cNvPr id="7" name="Text Placeholder 6">
            <a:extLst>
              <a:ext uri="{FF2B5EF4-FFF2-40B4-BE49-F238E27FC236}">
                <a16:creationId xmlns:a16="http://schemas.microsoft.com/office/drawing/2014/main" id="{7C8654A4-003B-1F32-E902-C4D9E261DF2E}"/>
              </a:ext>
            </a:extLst>
          </p:cNvPr>
          <p:cNvSpPr>
            <a:spLocks noGrp="1"/>
          </p:cNvSpPr>
          <p:nvPr>
            <p:ph type="body" sz="quarter" idx="15"/>
          </p:nvPr>
        </p:nvSpPr>
        <p:spPr/>
        <p:txBody>
          <a:bodyPr/>
          <a:lstStyle/>
          <a:p>
            <a:endParaRPr lang="en-NZ"/>
          </a:p>
        </p:txBody>
      </p:sp>
      <p:sp>
        <p:nvSpPr>
          <p:cNvPr id="11" name="Title 1">
            <a:extLst>
              <a:ext uri="{FF2B5EF4-FFF2-40B4-BE49-F238E27FC236}">
                <a16:creationId xmlns:a16="http://schemas.microsoft.com/office/drawing/2014/main" id="{B23DC216-B068-F9DC-462D-2BE9BF26F1F4}"/>
              </a:ext>
            </a:extLst>
          </p:cNvPr>
          <p:cNvSpPr txBox="1">
            <a:spLocks/>
          </p:cNvSpPr>
          <p:nvPr/>
        </p:nvSpPr>
        <p:spPr>
          <a:xfrm>
            <a:off x="5130683" y="430718"/>
            <a:ext cx="6645790"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US" sz="1400" b="0" dirty="0"/>
              <a:t>Effective engagement remains key for stakeholders to feel confident in the regulator and the decisions it makes. Stakeholders need to respect the Authority and have confidence in the regulatory regime and processes. Stakeholders recommend this can be achieved through making improvements to the following areas:</a:t>
            </a:r>
            <a:endParaRPr lang="en-NZ" sz="1400" b="0" dirty="0" err="1"/>
          </a:p>
        </p:txBody>
      </p:sp>
      <p:sp>
        <p:nvSpPr>
          <p:cNvPr id="13" name="Rectangle 12">
            <a:extLst>
              <a:ext uri="{FF2B5EF4-FFF2-40B4-BE49-F238E27FC236}">
                <a16:creationId xmlns:a16="http://schemas.microsoft.com/office/drawing/2014/main" id="{8FAF8F12-00E0-7EF8-2D75-2C1AF0D363F6}"/>
              </a:ext>
            </a:extLst>
          </p:cNvPr>
          <p:cNvSpPr/>
          <p:nvPr/>
        </p:nvSpPr>
        <p:spPr bwMode="ltGray">
          <a:xfrm flipH="1">
            <a:off x="4964424" y="1587617"/>
            <a:ext cx="3157594" cy="4120456"/>
          </a:xfrm>
          <a:prstGeom prst="rect">
            <a:avLst/>
          </a:prstGeom>
          <a:solidFill>
            <a:schemeClr val="bg1"/>
          </a:solidFill>
          <a:ln w="28575">
            <a:solidFill>
              <a:srgbClr val="6FC9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Content Placeholder 3">
            <a:extLst>
              <a:ext uri="{FF2B5EF4-FFF2-40B4-BE49-F238E27FC236}">
                <a16:creationId xmlns:a16="http://schemas.microsoft.com/office/drawing/2014/main" id="{DC42E83F-152B-FF88-ADB7-A23815E4351E}"/>
              </a:ext>
            </a:extLst>
          </p:cNvPr>
          <p:cNvSpPr txBox="1">
            <a:spLocks/>
          </p:cNvSpPr>
          <p:nvPr/>
        </p:nvSpPr>
        <p:spPr>
          <a:xfrm>
            <a:off x="5133342" y="2182013"/>
            <a:ext cx="2764564" cy="31700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t>Provide greater regulatory certainty </a:t>
            </a:r>
          </a:p>
          <a:p>
            <a:r>
              <a:rPr lang="en-NZ" sz="1100" dirty="0"/>
              <a:t>Stakeholders suggest there is a need for the Authority to ensure the regimes and processes in place are fit for purpose.  </a:t>
            </a:r>
          </a:p>
          <a:p>
            <a:r>
              <a:rPr lang="en-NZ" sz="1100" dirty="0"/>
              <a:t>Many express concern that ‘technology is moving faster than the rules’.  Others raise questions about perceived political influence. </a:t>
            </a:r>
          </a:p>
          <a:p>
            <a:r>
              <a:rPr lang="en-NZ" sz="1100" dirty="0"/>
              <a:t>These factors are destabilising and the uncertainty created does little to encourage capital investment.  Stakeholders desire less complexity, bureaucracy and greater clarity around some rules/measures.  </a:t>
            </a:r>
          </a:p>
          <a:p>
            <a:r>
              <a:rPr lang="en-NZ" sz="1100" dirty="0"/>
              <a:t>This is an enduring theme across 2018/2022.     </a:t>
            </a:r>
            <a:endParaRPr lang="en-NZ" sz="1200" dirty="0"/>
          </a:p>
        </p:txBody>
      </p:sp>
      <p:sp>
        <p:nvSpPr>
          <p:cNvPr id="22" name="TextBox 21">
            <a:extLst>
              <a:ext uri="{FF2B5EF4-FFF2-40B4-BE49-F238E27FC236}">
                <a16:creationId xmlns:a16="http://schemas.microsoft.com/office/drawing/2014/main" id="{43271A0D-BE5C-5B5D-AD81-E5C59B514E26}"/>
              </a:ext>
            </a:extLst>
          </p:cNvPr>
          <p:cNvSpPr txBox="1"/>
          <p:nvPr/>
        </p:nvSpPr>
        <p:spPr>
          <a:xfrm>
            <a:off x="6330516" y="1658793"/>
            <a:ext cx="568036" cy="523220"/>
          </a:xfrm>
          <a:prstGeom prst="rect">
            <a:avLst/>
          </a:prstGeom>
          <a:noFill/>
        </p:spPr>
        <p:txBody>
          <a:bodyPr wrap="square">
            <a:spAutoFit/>
          </a:bodyPr>
          <a:lstStyle/>
          <a:p>
            <a:pPr algn="ctr"/>
            <a:r>
              <a:rPr lang="en-NZ" sz="2800" b="0" dirty="0">
                <a:solidFill>
                  <a:srgbClr val="6FC9F3"/>
                </a:solidFill>
                <a:latin typeface="Times New Roman" panose="02020603050405020304" pitchFamily="18" charset="0"/>
                <a:cs typeface="Times New Roman" panose="02020603050405020304" pitchFamily="18" charset="0"/>
              </a:rPr>
              <a:t>1.</a:t>
            </a:r>
            <a:endParaRPr lang="en-AU" sz="2800" dirty="0">
              <a:solidFill>
                <a:srgbClr val="6FC9F3"/>
              </a:solidFill>
            </a:endParaRPr>
          </a:p>
        </p:txBody>
      </p:sp>
      <p:sp>
        <p:nvSpPr>
          <p:cNvPr id="23" name="Rectangle 22">
            <a:extLst>
              <a:ext uri="{FF2B5EF4-FFF2-40B4-BE49-F238E27FC236}">
                <a16:creationId xmlns:a16="http://schemas.microsoft.com/office/drawing/2014/main" id="{7A3D6C5B-84D1-6AD5-08DD-AD31968A50A9}"/>
              </a:ext>
            </a:extLst>
          </p:cNvPr>
          <p:cNvSpPr/>
          <p:nvPr/>
        </p:nvSpPr>
        <p:spPr bwMode="ltGray">
          <a:xfrm flipH="1">
            <a:off x="8445352" y="1587617"/>
            <a:ext cx="3395792" cy="4120456"/>
          </a:xfrm>
          <a:prstGeom prst="rect">
            <a:avLst/>
          </a:prstGeom>
          <a:solidFill>
            <a:schemeClr val="bg1"/>
          </a:solidFill>
          <a:ln w="28575">
            <a:solidFill>
              <a:srgbClr val="FFBB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Content Placeholder 3">
            <a:extLst>
              <a:ext uri="{FF2B5EF4-FFF2-40B4-BE49-F238E27FC236}">
                <a16:creationId xmlns:a16="http://schemas.microsoft.com/office/drawing/2014/main" id="{74CBE6B1-7A37-D546-64AA-6B414089D1B2}"/>
              </a:ext>
            </a:extLst>
          </p:cNvPr>
          <p:cNvSpPr txBox="1">
            <a:spLocks/>
          </p:cNvSpPr>
          <p:nvPr/>
        </p:nvSpPr>
        <p:spPr>
          <a:xfrm>
            <a:off x="8621471" y="2161958"/>
            <a:ext cx="3077470" cy="35240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t>Build capacity and capability of Authority staff   </a:t>
            </a:r>
          </a:p>
          <a:p>
            <a:r>
              <a:rPr lang="en-NZ" sz="1100" dirty="0"/>
              <a:t>Stakeholders are aware of staff churn across all levels of the Authority.  </a:t>
            </a:r>
          </a:p>
          <a:p>
            <a:r>
              <a:rPr lang="en-NZ" sz="1100" dirty="0"/>
              <a:t>Many perceive the Authority lacks the appropriate resourcing required to perform their functions (evidenced by their slow response, the time taken to gain any traction).  Similarly, stakeholders  believe the Authority has lost considerable institutional knowledge and industry expertise.  </a:t>
            </a:r>
          </a:p>
          <a:p>
            <a:r>
              <a:rPr lang="en-NZ" sz="1100" dirty="0"/>
              <a:t>This is significant concern, given the potential wide reaching ramifications of recommendations  made by staff, whom industry do not perceive to be suitably qualified.  Stakeholders suggest, if the Authority lacks expertise in-house, they should seek to outsource it.  </a:t>
            </a:r>
          </a:p>
          <a:p>
            <a:r>
              <a:rPr lang="en-NZ" sz="1100" dirty="0"/>
              <a:t>This is an emerging theme in 2022.</a:t>
            </a:r>
          </a:p>
        </p:txBody>
      </p:sp>
      <p:sp>
        <p:nvSpPr>
          <p:cNvPr id="24" name="TextBox 23">
            <a:extLst>
              <a:ext uri="{FF2B5EF4-FFF2-40B4-BE49-F238E27FC236}">
                <a16:creationId xmlns:a16="http://schemas.microsoft.com/office/drawing/2014/main" id="{842E2A48-9252-E1D8-A548-5F00FEC77639}"/>
              </a:ext>
            </a:extLst>
          </p:cNvPr>
          <p:cNvSpPr txBox="1"/>
          <p:nvPr/>
        </p:nvSpPr>
        <p:spPr>
          <a:xfrm>
            <a:off x="9773773" y="1642337"/>
            <a:ext cx="568036" cy="523220"/>
          </a:xfrm>
          <a:prstGeom prst="rect">
            <a:avLst/>
          </a:prstGeom>
          <a:noFill/>
        </p:spPr>
        <p:txBody>
          <a:bodyPr wrap="square">
            <a:spAutoFit/>
          </a:bodyPr>
          <a:lstStyle/>
          <a:p>
            <a:pPr algn="ctr"/>
            <a:r>
              <a:rPr lang="en-NZ" sz="2800" b="0" dirty="0">
                <a:solidFill>
                  <a:srgbClr val="FFBB2C"/>
                </a:solidFill>
                <a:latin typeface="Times New Roman" panose="02020603050405020304" pitchFamily="18" charset="0"/>
                <a:cs typeface="Times New Roman" panose="02020603050405020304" pitchFamily="18" charset="0"/>
              </a:rPr>
              <a:t>2.</a:t>
            </a:r>
            <a:endParaRPr lang="en-AU" sz="2800" dirty="0">
              <a:solidFill>
                <a:srgbClr val="FFBB2C"/>
              </a:solidFill>
            </a:endParaRPr>
          </a:p>
        </p:txBody>
      </p:sp>
    </p:spTree>
    <p:extLst>
      <p:ext uri="{BB962C8B-B14F-4D97-AF65-F5344CB8AC3E}">
        <p14:creationId xmlns:p14="http://schemas.microsoft.com/office/powerpoint/2010/main" val="32139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26ED-02BD-3EC1-C72F-011F217BA43F}"/>
              </a:ext>
            </a:extLst>
          </p:cNvPr>
          <p:cNvSpPr>
            <a:spLocks noGrp="1"/>
          </p:cNvSpPr>
          <p:nvPr>
            <p:ph type="title"/>
          </p:nvPr>
        </p:nvSpPr>
        <p:spPr/>
        <p:txBody>
          <a:bodyPr/>
          <a:lstStyle/>
          <a:p>
            <a:r>
              <a:rPr lang="en-NZ" dirty="0"/>
              <a:t>Relationships overall  </a:t>
            </a:r>
          </a:p>
        </p:txBody>
      </p:sp>
      <p:sp>
        <p:nvSpPr>
          <p:cNvPr id="3" name="Slide Number Placeholder 2">
            <a:extLst>
              <a:ext uri="{FF2B5EF4-FFF2-40B4-BE49-F238E27FC236}">
                <a16:creationId xmlns:a16="http://schemas.microsoft.com/office/drawing/2014/main" id="{F099E9F6-141C-8AC4-A84E-747A6D80F9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8500971A-2BA2-74BE-2010-9932AE667707}"/>
              </a:ext>
            </a:extLst>
          </p:cNvPr>
          <p:cNvSpPr>
            <a:spLocks noGrp="1"/>
          </p:cNvSpPr>
          <p:nvPr>
            <p:ph type="body" sz="quarter" idx="15"/>
          </p:nvPr>
        </p:nvSpPr>
        <p:spPr/>
        <p:txBody>
          <a:bodyPr/>
          <a:lstStyle/>
          <a:p>
            <a:endParaRPr lang="en-NZ"/>
          </a:p>
        </p:txBody>
      </p:sp>
      <p:sp>
        <p:nvSpPr>
          <p:cNvPr id="6" name="Rectangle 5">
            <a:extLst>
              <a:ext uri="{FF2B5EF4-FFF2-40B4-BE49-F238E27FC236}">
                <a16:creationId xmlns:a16="http://schemas.microsoft.com/office/drawing/2014/main" id="{355F572B-C558-5075-EC6E-E545F5D02592}"/>
              </a:ext>
            </a:extLst>
          </p:cNvPr>
          <p:cNvSpPr/>
          <p:nvPr/>
        </p:nvSpPr>
        <p:spPr bwMode="ltGray">
          <a:xfrm>
            <a:off x="5689600" y="1514318"/>
            <a:ext cx="6137274"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D421DD7-2AC1-9731-8FB3-490A0F5A95BC}"/>
              </a:ext>
            </a:extLst>
          </p:cNvPr>
          <p:cNvSpPr txBox="1"/>
          <p:nvPr/>
        </p:nvSpPr>
        <p:spPr>
          <a:xfrm>
            <a:off x="6166300" y="2093594"/>
            <a:ext cx="5183875" cy="3293209"/>
          </a:xfrm>
          <a:prstGeom prst="rect">
            <a:avLst/>
          </a:prstGeom>
          <a:noFill/>
        </p:spPr>
        <p:txBody>
          <a:bodyPr wrap="square" anchor="ctr">
            <a:spAutoFit/>
          </a:bodyPr>
          <a:lstStyle/>
          <a:p>
            <a:pPr lvl="0" algn="ctr">
              <a:defRPr/>
            </a:pPr>
            <a:r>
              <a:rPr lang="en-NZ" sz="1600" i="1" dirty="0">
                <a:solidFill>
                  <a:srgbClr val="333333"/>
                </a:solidFill>
              </a:rPr>
              <a:t>“It's not them against us or us against them. It's actually just people trying to work within the frame.” </a:t>
            </a:r>
          </a:p>
          <a:p>
            <a:pPr lvl="0" algn="ctr">
              <a:defRPr/>
            </a:pPr>
            <a:r>
              <a:rPr lang="en-NZ" sz="1600" b="1" i="1" dirty="0">
                <a:solidFill>
                  <a:srgbClr val="333333"/>
                </a:solidFill>
              </a:rPr>
              <a:t>Sector</a:t>
            </a:r>
            <a:r>
              <a:rPr lang="en-NZ" sz="1600" i="1" dirty="0">
                <a:solidFill>
                  <a:srgbClr val="333333"/>
                </a:solidFill>
              </a:rPr>
              <a:t> </a:t>
            </a:r>
          </a:p>
          <a:p>
            <a:pPr lvl="0" algn="ctr">
              <a:defRPr/>
            </a:pPr>
            <a:endParaRPr lang="en-NZ" sz="1600" i="1" dirty="0">
              <a:solidFill>
                <a:srgbClr val="333333"/>
              </a:solidFill>
            </a:endParaRPr>
          </a:p>
          <a:p>
            <a:pPr lvl="0" algn="ctr">
              <a:defRPr/>
            </a:pPr>
            <a:endParaRPr lang="en-NZ" sz="1600" i="1" dirty="0">
              <a:solidFill>
                <a:srgbClr val="333333"/>
              </a:solidFill>
            </a:endParaRPr>
          </a:p>
          <a:p>
            <a:pPr lvl="0" algn="ctr">
              <a:defRPr/>
            </a:pPr>
            <a:r>
              <a:rPr lang="en-NZ" sz="1600" i="1" dirty="0">
                <a:solidFill>
                  <a:srgbClr val="333333"/>
                </a:solidFill>
              </a:rPr>
              <a:t>“Personality wise, there are no issues. But as an organisation, we have some difficulty.”</a:t>
            </a:r>
          </a:p>
          <a:p>
            <a:pPr lvl="0" algn="ctr">
              <a:defRPr/>
            </a:pPr>
            <a:r>
              <a:rPr lang="en-NZ" sz="1600" b="1" i="1" dirty="0">
                <a:solidFill>
                  <a:srgbClr val="333333"/>
                </a:solidFill>
              </a:rPr>
              <a:t>Sector</a:t>
            </a:r>
          </a:p>
          <a:p>
            <a:pPr lvl="0" algn="ctr">
              <a:defRPr/>
            </a:pPr>
            <a:endParaRPr lang="en-NZ" sz="1600" i="1" dirty="0">
              <a:solidFill>
                <a:srgbClr val="333333"/>
              </a:solidFill>
            </a:endParaRPr>
          </a:p>
          <a:p>
            <a:pPr lvl="0" algn="ctr">
              <a:defRPr/>
            </a:pPr>
            <a:endParaRPr lang="en-NZ" sz="1600" i="1" dirty="0">
              <a:solidFill>
                <a:srgbClr val="333333"/>
              </a:solidFill>
            </a:endParaRPr>
          </a:p>
          <a:p>
            <a:pPr lvl="0" algn="ctr">
              <a:defRPr/>
            </a:pPr>
            <a:r>
              <a:rPr lang="en-US" sz="1600" i="1" dirty="0">
                <a:solidFill>
                  <a:srgbClr val="333333"/>
                </a:solidFill>
              </a:rPr>
              <a:t>“It’s like a black box. You don’t know who to ring, and then they won’t answer in some cases.”  </a:t>
            </a:r>
          </a:p>
          <a:p>
            <a:pPr lvl="0" algn="ctr">
              <a:defRPr/>
            </a:pPr>
            <a:r>
              <a:rPr lang="en-US" sz="1600" b="1" i="1" dirty="0">
                <a:solidFill>
                  <a:srgbClr val="333333"/>
                </a:solidFill>
              </a:rPr>
              <a:t>Non-sector </a:t>
            </a:r>
            <a:endParaRPr lang="en-NZ" sz="2000" i="1" dirty="0">
              <a:solidFill>
                <a:srgbClr val="333333"/>
              </a:solidFill>
            </a:endParaRPr>
          </a:p>
        </p:txBody>
      </p:sp>
      <p:sp>
        <p:nvSpPr>
          <p:cNvPr id="11" name="Oval 10">
            <a:extLst>
              <a:ext uri="{FF2B5EF4-FFF2-40B4-BE49-F238E27FC236}">
                <a16:creationId xmlns:a16="http://schemas.microsoft.com/office/drawing/2014/main" id="{EE8316FD-CF67-48BA-031A-2348EE0EA988}"/>
              </a:ext>
            </a:extLst>
          </p:cNvPr>
          <p:cNvSpPr/>
          <p:nvPr/>
        </p:nvSpPr>
        <p:spPr bwMode="ltGray">
          <a:xfrm>
            <a:off x="8388365"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2" name="Graphic 11">
            <a:extLst>
              <a:ext uri="{FF2B5EF4-FFF2-40B4-BE49-F238E27FC236}">
                <a16:creationId xmlns:a16="http://schemas.microsoft.com/office/drawing/2014/main" id="{1C79156F-D620-3CD4-02B0-1BFF55FBD1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20112" y="1264635"/>
            <a:ext cx="476250" cy="476250"/>
          </a:xfrm>
          <a:prstGeom prst="rect">
            <a:avLst/>
          </a:prstGeom>
        </p:spPr>
      </p:pic>
      <p:sp>
        <p:nvSpPr>
          <p:cNvPr id="13" name="Content Placeholder 7">
            <a:extLst>
              <a:ext uri="{FF2B5EF4-FFF2-40B4-BE49-F238E27FC236}">
                <a16:creationId xmlns:a16="http://schemas.microsoft.com/office/drawing/2014/main" id="{7C474F3A-7007-E8A8-AE86-56EDEB795FA7}"/>
              </a:ext>
            </a:extLst>
          </p:cNvPr>
          <p:cNvSpPr txBox="1">
            <a:spLocks/>
          </p:cNvSpPr>
          <p:nvPr/>
        </p:nvSpPr>
        <p:spPr>
          <a:xfrm>
            <a:off x="729373" y="1514318"/>
            <a:ext cx="4591927"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NZ" dirty="0"/>
              <a:t>There is a general acceptance that the relationship between the Authority as a regulator and sector stakeholders should be a little remote.  </a:t>
            </a:r>
          </a:p>
          <a:p>
            <a:pPr>
              <a:spcBef>
                <a:spcPts val="2400"/>
              </a:spcBef>
            </a:pPr>
            <a:r>
              <a:rPr lang="en-NZ" dirty="0"/>
              <a:t>Those with established relationships are positive about their interactions on a personal level.  They often reference their relationships as being cordial, based on mutual respect, and mostly constructive.   </a:t>
            </a:r>
          </a:p>
          <a:p>
            <a:pPr>
              <a:spcBef>
                <a:spcPts val="2400"/>
              </a:spcBef>
            </a:pPr>
            <a:r>
              <a:rPr lang="en-NZ" dirty="0"/>
              <a:t>However, as previously mentioned, staff churn at the Authority has been disruptive, and many stakeholders are unsure about who to contact.  This has led to some referencing the organisation as being difficult to penetrate.    </a:t>
            </a:r>
          </a:p>
        </p:txBody>
      </p:sp>
      <p:pic>
        <p:nvPicPr>
          <p:cNvPr id="14" name="Picture 13">
            <a:extLst>
              <a:ext uri="{FF2B5EF4-FFF2-40B4-BE49-F238E27FC236}">
                <a16:creationId xmlns:a16="http://schemas.microsoft.com/office/drawing/2014/main" id="{BFE07443-2293-4EDF-080F-D59A3793B8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5" name="Picture 14">
            <a:extLst>
              <a:ext uri="{FF2B5EF4-FFF2-40B4-BE49-F238E27FC236}">
                <a16:creationId xmlns:a16="http://schemas.microsoft.com/office/drawing/2014/main" id="{F7B66FB6-ECC2-80B2-59E5-0F47DA776A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518025"/>
            <a:ext cx="190218" cy="303159"/>
          </a:xfrm>
          <a:prstGeom prst="rect">
            <a:avLst/>
          </a:prstGeom>
        </p:spPr>
      </p:pic>
      <p:pic>
        <p:nvPicPr>
          <p:cNvPr id="16" name="Picture 15">
            <a:extLst>
              <a:ext uri="{FF2B5EF4-FFF2-40B4-BE49-F238E27FC236}">
                <a16:creationId xmlns:a16="http://schemas.microsoft.com/office/drawing/2014/main" id="{BB53EA89-C5F5-4DDE-5131-6945B52729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799762"/>
            <a:ext cx="190218" cy="303159"/>
          </a:xfrm>
          <a:prstGeom prst="rect">
            <a:avLst/>
          </a:prstGeom>
        </p:spPr>
      </p:pic>
    </p:spTree>
    <p:extLst>
      <p:ext uri="{BB962C8B-B14F-4D97-AF65-F5344CB8AC3E}">
        <p14:creationId xmlns:p14="http://schemas.microsoft.com/office/powerpoint/2010/main" val="4664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F34B-23E8-0C78-17A8-B962D3B0C881}"/>
              </a:ext>
            </a:extLst>
          </p:cNvPr>
          <p:cNvSpPr>
            <a:spLocks noGrp="1"/>
          </p:cNvSpPr>
          <p:nvPr>
            <p:ph type="title"/>
          </p:nvPr>
        </p:nvSpPr>
        <p:spPr/>
        <p:txBody>
          <a:bodyPr/>
          <a:lstStyle/>
          <a:p>
            <a:r>
              <a:rPr lang="en-NZ" dirty="0"/>
              <a:t>Authority is seen to be cautious in its decision making </a:t>
            </a:r>
          </a:p>
        </p:txBody>
      </p:sp>
      <p:sp>
        <p:nvSpPr>
          <p:cNvPr id="3" name="Slide Number Placeholder 2">
            <a:extLst>
              <a:ext uri="{FF2B5EF4-FFF2-40B4-BE49-F238E27FC236}">
                <a16:creationId xmlns:a16="http://schemas.microsoft.com/office/drawing/2014/main" id="{CBC4B816-5457-9981-8D92-A95270BF69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8BBCFCD6-FCEE-6994-339C-100A20AC75EB}"/>
              </a:ext>
            </a:extLst>
          </p:cNvPr>
          <p:cNvSpPr>
            <a:spLocks noGrp="1"/>
          </p:cNvSpPr>
          <p:nvPr>
            <p:ph type="body" sz="quarter" idx="15"/>
          </p:nvPr>
        </p:nvSpPr>
        <p:spPr/>
        <p:txBody>
          <a:bodyPr/>
          <a:lstStyle/>
          <a:p>
            <a:endParaRPr lang="en-NZ"/>
          </a:p>
        </p:txBody>
      </p:sp>
      <p:sp>
        <p:nvSpPr>
          <p:cNvPr id="7" name="Rectangle 6">
            <a:extLst>
              <a:ext uri="{FF2B5EF4-FFF2-40B4-BE49-F238E27FC236}">
                <a16:creationId xmlns:a16="http://schemas.microsoft.com/office/drawing/2014/main" id="{7092CD7B-FB1B-2B54-2C66-26716EB3508E}"/>
              </a:ext>
            </a:extLst>
          </p:cNvPr>
          <p:cNvSpPr/>
          <p:nvPr/>
        </p:nvSpPr>
        <p:spPr bwMode="ltGray">
          <a:xfrm>
            <a:off x="4715154" y="1514318"/>
            <a:ext cx="7111720"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804DC9BD-FF32-ED18-31D2-D31B7C9722F4}"/>
              </a:ext>
            </a:extLst>
          </p:cNvPr>
          <p:cNvSpPr txBox="1"/>
          <p:nvPr/>
        </p:nvSpPr>
        <p:spPr>
          <a:xfrm>
            <a:off x="5062837" y="2055312"/>
            <a:ext cx="6416356" cy="3539430"/>
          </a:xfrm>
          <a:prstGeom prst="rect">
            <a:avLst/>
          </a:prstGeom>
          <a:noFill/>
        </p:spPr>
        <p:txBody>
          <a:bodyPr wrap="square" anchor="ctr">
            <a:spAutoFit/>
          </a:bodyPr>
          <a:lstStyle/>
          <a:p>
            <a:pPr lvl="0" algn="ctr">
              <a:defRPr/>
            </a:pPr>
            <a:r>
              <a:rPr lang="en-NZ" sz="1400" i="1" dirty="0">
                <a:solidFill>
                  <a:srgbClr val="333333"/>
                </a:solidFill>
              </a:rPr>
              <a:t>“They're solid, but they're always a little bit slow to respond. But when they do, it comes out as something quite measured.”   </a:t>
            </a:r>
          </a:p>
          <a:p>
            <a:pPr lvl="0" algn="ctr">
              <a:defRPr/>
            </a:pPr>
            <a:r>
              <a:rPr lang="en-NZ" sz="1400" b="1" i="1" dirty="0">
                <a:solidFill>
                  <a:srgbClr val="333333"/>
                </a:solidFill>
              </a:rPr>
              <a:t>Non-sector  </a:t>
            </a:r>
          </a:p>
          <a:p>
            <a:pPr lvl="0" algn="ctr">
              <a:defRPr/>
            </a:pPr>
            <a:endParaRPr lang="en-NZ" sz="1400" i="1" dirty="0">
              <a:solidFill>
                <a:srgbClr val="333333"/>
              </a:solidFill>
            </a:endParaRPr>
          </a:p>
          <a:p>
            <a:pPr lvl="0" algn="ctr">
              <a:defRPr/>
            </a:pPr>
            <a:endParaRPr lang="en-NZ" sz="1400" i="1" dirty="0">
              <a:solidFill>
                <a:srgbClr val="333333"/>
              </a:solidFill>
            </a:endParaRPr>
          </a:p>
          <a:p>
            <a:pPr lvl="0" algn="ctr">
              <a:defRPr/>
            </a:pPr>
            <a:r>
              <a:rPr lang="en-US" sz="1400" i="1" dirty="0">
                <a:solidFill>
                  <a:srgbClr val="333333"/>
                </a:solidFill>
              </a:rPr>
              <a:t>“I think when something quite big happens like those issues with Meridian a couple of years ago, they will come out eventually and say we're doing an investigation, but it just seemed to be like months after the event.  They could have come out earlier and said, you know, we're looking at this, and we'll let you know.  It just seems when they do make those big announcements, people have already forgotten about what it was.” </a:t>
            </a:r>
            <a:endParaRPr lang="en-NZ" sz="1400" i="1" dirty="0">
              <a:solidFill>
                <a:srgbClr val="333333"/>
              </a:solidFill>
            </a:endParaRPr>
          </a:p>
          <a:p>
            <a:pPr lvl="0" algn="ctr">
              <a:defRPr/>
            </a:pPr>
            <a:r>
              <a:rPr lang="en-NZ" sz="1400" b="1" i="1" dirty="0">
                <a:solidFill>
                  <a:srgbClr val="333333"/>
                </a:solidFill>
              </a:rPr>
              <a:t>Non-sector </a:t>
            </a:r>
          </a:p>
          <a:p>
            <a:pPr lvl="0" algn="ctr">
              <a:defRPr/>
            </a:pPr>
            <a:endParaRPr lang="en-NZ" sz="1400" i="1" dirty="0">
              <a:solidFill>
                <a:srgbClr val="333333"/>
              </a:solidFill>
            </a:endParaRPr>
          </a:p>
          <a:p>
            <a:pPr lvl="0" algn="ctr">
              <a:defRPr/>
            </a:pPr>
            <a:endParaRPr lang="en-NZ" sz="1400" i="1" dirty="0">
              <a:solidFill>
                <a:srgbClr val="333333"/>
              </a:solidFill>
            </a:endParaRPr>
          </a:p>
          <a:p>
            <a:pPr lvl="0" algn="ctr">
              <a:defRPr/>
            </a:pPr>
            <a:r>
              <a:rPr lang="en-NZ" sz="1400" i="1" dirty="0">
                <a:solidFill>
                  <a:srgbClr val="333333"/>
                </a:solidFill>
              </a:rPr>
              <a:t>“It takes a long time to get any progress and traction on anything.” </a:t>
            </a:r>
          </a:p>
          <a:p>
            <a:pPr lvl="0" algn="ctr">
              <a:defRPr/>
            </a:pPr>
            <a:r>
              <a:rPr lang="en-NZ" sz="1400" b="1" i="1" dirty="0">
                <a:solidFill>
                  <a:srgbClr val="333333"/>
                </a:solidFill>
              </a:rPr>
              <a:t>Sector </a:t>
            </a:r>
          </a:p>
        </p:txBody>
      </p:sp>
      <p:sp>
        <p:nvSpPr>
          <p:cNvPr id="11" name="Oval 10">
            <a:extLst>
              <a:ext uri="{FF2B5EF4-FFF2-40B4-BE49-F238E27FC236}">
                <a16:creationId xmlns:a16="http://schemas.microsoft.com/office/drawing/2014/main" id="{7C488AA3-BF22-875F-A943-1EAC7E8CC0AF}"/>
              </a:ext>
            </a:extLst>
          </p:cNvPr>
          <p:cNvSpPr/>
          <p:nvPr/>
        </p:nvSpPr>
        <p:spPr bwMode="ltGray">
          <a:xfrm>
            <a:off x="7901142"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2" name="Graphic 11">
            <a:extLst>
              <a:ext uri="{FF2B5EF4-FFF2-40B4-BE49-F238E27FC236}">
                <a16:creationId xmlns:a16="http://schemas.microsoft.com/office/drawing/2014/main" id="{B505CF5A-33BE-0319-43C7-D801E88876C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32889" y="1264635"/>
            <a:ext cx="476250" cy="476250"/>
          </a:xfrm>
          <a:prstGeom prst="rect">
            <a:avLst/>
          </a:prstGeom>
        </p:spPr>
      </p:pic>
      <p:sp>
        <p:nvSpPr>
          <p:cNvPr id="13" name="Content Placeholder 7">
            <a:extLst>
              <a:ext uri="{FF2B5EF4-FFF2-40B4-BE49-F238E27FC236}">
                <a16:creationId xmlns:a16="http://schemas.microsoft.com/office/drawing/2014/main" id="{081FDF86-D65A-6579-B2B6-6B12C24EE039}"/>
              </a:ext>
            </a:extLst>
          </p:cNvPr>
          <p:cNvSpPr txBox="1">
            <a:spLocks/>
          </p:cNvSpPr>
          <p:nvPr/>
        </p:nvSpPr>
        <p:spPr>
          <a:xfrm>
            <a:off x="729374" y="1514318"/>
            <a:ext cx="3638100"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NZ" dirty="0"/>
              <a:t>There is a sense amongst stakeholders that the Authority is overly-cautious in its decision making and veer on the conservative side.  For some, this means that decisions are somewhat predictable.     </a:t>
            </a:r>
          </a:p>
          <a:p>
            <a:pPr>
              <a:spcBef>
                <a:spcPts val="2400"/>
              </a:spcBef>
            </a:pPr>
            <a:r>
              <a:rPr lang="en-NZ" dirty="0"/>
              <a:t>However, a common criticism from stakeholders, is that the  Authority is slow to respond.  </a:t>
            </a:r>
          </a:p>
          <a:p>
            <a:pPr>
              <a:spcBef>
                <a:spcPts val="2400"/>
              </a:spcBef>
            </a:pPr>
            <a:endParaRPr lang="en-NZ" dirty="0"/>
          </a:p>
        </p:txBody>
      </p:sp>
      <p:pic>
        <p:nvPicPr>
          <p:cNvPr id="14" name="Picture 13">
            <a:extLst>
              <a:ext uri="{FF2B5EF4-FFF2-40B4-BE49-F238E27FC236}">
                <a16:creationId xmlns:a16="http://schemas.microsoft.com/office/drawing/2014/main" id="{159CB731-919A-031E-364F-8A1D736AC0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5" name="Picture 14">
            <a:extLst>
              <a:ext uri="{FF2B5EF4-FFF2-40B4-BE49-F238E27FC236}">
                <a16:creationId xmlns:a16="http://schemas.microsoft.com/office/drawing/2014/main" id="{E3D66E8A-6653-F44B-36CB-73EAD1BD30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3241925"/>
            <a:ext cx="190218" cy="303159"/>
          </a:xfrm>
          <a:prstGeom prst="rect">
            <a:avLst/>
          </a:prstGeom>
        </p:spPr>
      </p:pic>
    </p:spTree>
    <p:extLst>
      <p:ext uri="{BB962C8B-B14F-4D97-AF65-F5344CB8AC3E}">
        <p14:creationId xmlns:p14="http://schemas.microsoft.com/office/powerpoint/2010/main" val="33370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A sense exists that engagement / consultation with the Authority can be insincere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Content Placeholder 7">
            <a:extLst>
              <a:ext uri="{FF2B5EF4-FFF2-40B4-BE49-F238E27FC236}">
                <a16:creationId xmlns:a16="http://schemas.microsoft.com/office/drawing/2014/main" id="{F30FD455-1AEA-3CB9-FBD9-5F442CCBAC17}"/>
              </a:ext>
            </a:extLst>
          </p:cNvPr>
          <p:cNvSpPr txBox="1">
            <a:spLocks/>
          </p:cNvSpPr>
          <p:nvPr/>
        </p:nvSpPr>
        <p:spPr>
          <a:xfrm>
            <a:off x="729373" y="1514318"/>
            <a:ext cx="4447530"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300" dirty="0"/>
              <a:t>There is a strong perception that the Authority is insincere in its engagement/consultation, and is simply going through the motions.  </a:t>
            </a:r>
          </a:p>
          <a:p>
            <a:r>
              <a:rPr lang="en-NZ" sz="1300" dirty="0"/>
              <a:t>Many describe the engagement as superficial with the Authority simply ‘paying lip service’.  There is a sense that the Authority doesn’t listen or take feedback on board.    </a:t>
            </a:r>
          </a:p>
          <a:p>
            <a:r>
              <a:rPr lang="en-NZ" sz="1300" dirty="0"/>
              <a:t>Some suggest the Authority undertakes consultation with a pre-determined outcome in mind.  Whilst they provide a range of options, there is a sense that is it difficult to shift the Authority from its preferred option.  Some describe the Authority as ‘defensive’, or are seen to be ‘defending the undefendable’.   </a:t>
            </a:r>
          </a:p>
          <a:p>
            <a:r>
              <a:rPr lang="en-NZ" sz="1300" dirty="0"/>
              <a:t>Others express concern that the Authority may be unduly influenced by the larger players in the market.   </a:t>
            </a:r>
          </a:p>
          <a:p>
            <a:r>
              <a:rPr lang="en-NZ" sz="1300" dirty="0"/>
              <a:t>All of this is particularly frustrating for stakeholders who invest considerable time, effort, and resources into engaging and providing submissions.  Some suggest they are often surprised with consultations as there is little forewarning.  </a:t>
            </a: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430982" y="1514318"/>
            <a:ext cx="6395892"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5685062" y="1930321"/>
            <a:ext cx="5887733" cy="3893374"/>
          </a:xfrm>
          <a:prstGeom prst="rect">
            <a:avLst/>
          </a:prstGeom>
          <a:noFill/>
        </p:spPr>
        <p:txBody>
          <a:bodyPr wrap="square" anchor="ctr">
            <a:spAutoFit/>
          </a:bodyPr>
          <a:lstStyle/>
          <a:p>
            <a:pPr lvl="0" algn="ctr">
              <a:defRPr/>
            </a:pPr>
            <a:r>
              <a:rPr lang="en-NZ" sz="1300" i="1" dirty="0">
                <a:solidFill>
                  <a:srgbClr val="333333"/>
                </a:solidFill>
              </a:rPr>
              <a:t>"One of my criticisms of the Authority, is they give the appearance of listening, but they're not really hearing.”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“They have a position and try and find evidence to support that position.”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“I’ve never come out of an EA meeting, thinking any change is going to happen.”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“It doesn’t feel genuine… </a:t>
            </a:r>
            <a:r>
              <a:rPr lang="en-US" sz="1300" i="1" dirty="0">
                <a:solidFill>
                  <a:srgbClr val="333333"/>
                </a:solidFill>
              </a:rPr>
              <a:t>the fact that you've got 29 distributors and a whole bunch generators and retailers that provide feedback, and nothing changes.”</a:t>
            </a:r>
          </a:p>
          <a:p>
            <a:pPr lvl="0" algn="ctr">
              <a:defRPr/>
            </a:pPr>
            <a:r>
              <a:rPr lang="en-US" sz="1300" b="1" i="1" dirty="0">
                <a:solidFill>
                  <a:srgbClr val="333333"/>
                </a:solidFill>
              </a:rPr>
              <a:t>Sector</a:t>
            </a:r>
            <a:r>
              <a:rPr lang="en-US" sz="1300" i="1" dirty="0">
                <a:solidFill>
                  <a:srgbClr val="333333"/>
                </a:solidFill>
              </a:rPr>
              <a:t> </a:t>
            </a:r>
          </a:p>
          <a:p>
            <a:pPr lvl="0" algn="ctr">
              <a:defRPr/>
            </a:pPr>
            <a:endParaRPr lang="en-US" sz="1300" i="1" dirty="0">
              <a:solidFill>
                <a:srgbClr val="333333"/>
              </a:solidFill>
            </a:endParaRPr>
          </a:p>
          <a:p>
            <a:pPr lvl="0" algn="ctr">
              <a:defRPr/>
            </a:pPr>
            <a:r>
              <a:rPr lang="en-NZ" sz="1300" i="1" dirty="0">
                <a:solidFill>
                  <a:srgbClr val="333333"/>
                </a:solidFill>
              </a:rPr>
              <a:t>“My impression is, that the weight of evidence from submitters is based on market share, as opposed to each individual company being viewed as being weighted equally.”   </a:t>
            </a:r>
          </a:p>
          <a:p>
            <a:pPr lvl="0" algn="ctr">
              <a:defRPr/>
            </a:pPr>
            <a:r>
              <a:rPr lang="en-NZ" sz="1300" b="1" i="1" dirty="0">
                <a:solidFill>
                  <a:srgbClr val="333333"/>
                </a:solidFill>
              </a:rPr>
              <a:t>Non-sector  </a:t>
            </a:r>
            <a:endParaRPr lang="en-NZ" sz="1300" i="1" dirty="0">
              <a:solidFill>
                <a:srgbClr val="333333"/>
              </a:solidFill>
            </a:endParaRPr>
          </a:p>
        </p:txBody>
      </p:sp>
      <p:sp>
        <p:nvSpPr>
          <p:cNvPr id="10" name="Oval 9">
            <a:extLst>
              <a:ext uri="{FF2B5EF4-FFF2-40B4-BE49-F238E27FC236}">
                <a16:creationId xmlns:a16="http://schemas.microsoft.com/office/drawing/2014/main" id="{6C6B3999-A1EA-417F-40ED-8C8F38A35757}"/>
              </a:ext>
            </a:extLst>
          </p:cNvPr>
          <p:cNvSpPr/>
          <p:nvPr/>
        </p:nvSpPr>
        <p:spPr bwMode="ltGray">
          <a:xfrm>
            <a:off x="8259056"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F5BE9F0C-CD95-967C-04EE-E9577D67AE5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90803" y="1264635"/>
            <a:ext cx="476250" cy="476250"/>
          </a:xfrm>
          <a:prstGeom prst="rect">
            <a:avLst/>
          </a:prstGeom>
        </p:spPr>
      </p:pic>
      <p:pic>
        <p:nvPicPr>
          <p:cNvPr id="6" name="Picture 5">
            <a:extLst>
              <a:ext uri="{FF2B5EF4-FFF2-40B4-BE49-F238E27FC236}">
                <a16:creationId xmlns:a16="http://schemas.microsoft.com/office/drawing/2014/main" id="{1DA7E2B8-208E-C1D1-48A8-90DE6AA61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2" name="Picture 11">
            <a:extLst>
              <a:ext uri="{FF2B5EF4-FFF2-40B4-BE49-F238E27FC236}">
                <a16:creationId xmlns:a16="http://schemas.microsoft.com/office/drawing/2014/main" id="{DF3B439A-8B9D-9552-B397-8D0583F89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187825"/>
            <a:ext cx="190218" cy="303159"/>
          </a:xfrm>
          <a:prstGeom prst="rect">
            <a:avLst/>
          </a:prstGeom>
        </p:spPr>
      </p:pic>
      <p:pic>
        <p:nvPicPr>
          <p:cNvPr id="13" name="Picture 12">
            <a:extLst>
              <a:ext uri="{FF2B5EF4-FFF2-40B4-BE49-F238E27FC236}">
                <a16:creationId xmlns:a16="http://schemas.microsoft.com/office/drawing/2014/main" id="{81A89B3B-BDC7-BE76-7BB1-2AD3614125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975225"/>
            <a:ext cx="190218" cy="303159"/>
          </a:xfrm>
          <a:prstGeom prst="rect">
            <a:avLst/>
          </a:prstGeom>
        </p:spPr>
      </p:pic>
      <p:pic>
        <p:nvPicPr>
          <p:cNvPr id="14" name="Picture 13">
            <a:extLst>
              <a:ext uri="{FF2B5EF4-FFF2-40B4-BE49-F238E27FC236}">
                <a16:creationId xmlns:a16="http://schemas.microsoft.com/office/drawing/2014/main" id="{943207DA-44EC-6172-3390-8098250B9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296025"/>
            <a:ext cx="190218" cy="303159"/>
          </a:xfrm>
          <a:prstGeom prst="rect">
            <a:avLst/>
          </a:prstGeom>
        </p:spPr>
      </p:pic>
      <p:pic>
        <p:nvPicPr>
          <p:cNvPr id="15" name="Picture 14">
            <a:extLst>
              <a:ext uri="{FF2B5EF4-FFF2-40B4-BE49-F238E27FC236}">
                <a16:creationId xmlns:a16="http://schemas.microsoft.com/office/drawing/2014/main" id="{FB21F5AE-31FA-9556-B830-FE680893A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842125"/>
            <a:ext cx="190218" cy="303159"/>
          </a:xfrm>
          <a:prstGeom prst="rect">
            <a:avLst/>
          </a:prstGeom>
        </p:spPr>
      </p:pic>
    </p:spTree>
    <p:extLst>
      <p:ext uri="{BB962C8B-B14F-4D97-AF65-F5344CB8AC3E}">
        <p14:creationId xmlns:p14="http://schemas.microsoft.com/office/powerpoint/2010/main" val="419304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Stakeholders desire more meaningful engagement </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Content Placeholder 7">
            <a:extLst>
              <a:ext uri="{FF2B5EF4-FFF2-40B4-BE49-F238E27FC236}">
                <a16:creationId xmlns:a16="http://schemas.microsoft.com/office/drawing/2014/main" id="{F30FD455-1AEA-3CB9-FBD9-5F442CCBAC17}"/>
              </a:ext>
            </a:extLst>
          </p:cNvPr>
          <p:cNvSpPr txBox="1">
            <a:spLocks/>
          </p:cNvSpPr>
          <p:nvPr/>
        </p:nvSpPr>
        <p:spPr>
          <a:xfrm>
            <a:off x="729372" y="1514318"/>
            <a:ext cx="4569861"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dirty="0"/>
              <a:t>For many stakeholders, their primary engagement the Authority is via its weekly market update.  This is generally perceived positively in terms of providing an update of what’s going on.  Stakeholders would also like insight on macro/future issues.         </a:t>
            </a:r>
          </a:p>
          <a:p>
            <a:r>
              <a:rPr lang="en-NZ" sz="1400" dirty="0"/>
              <a:t>Most stakeholders express a desire for more meaningful engagement. Sector stakeholders would like the Authority to undertake greater proactive collaboration with industry for example, visiting the regions and hosting forums. Establishing more collaborative and constructive relationships is perceived to be particularly important given the complexity and changes facing the sector, with the potential for wide reaching benefits.   </a:t>
            </a:r>
          </a:p>
          <a:p>
            <a:r>
              <a:rPr lang="en-NZ" sz="1400" dirty="0"/>
              <a:t>Stakeholders suggest the ideal is a ‘no surprises’ approach to communications – for example, the Authority to provide an indication of what’s on the horizon and associated timelines.  Similarly, many express a desire to gain insight of the Authority’s thinking on issues facing the sector.</a:t>
            </a: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430982" y="1514318"/>
            <a:ext cx="6395892"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5685062" y="1984182"/>
            <a:ext cx="5887733" cy="3785652"/>
          </a:xfrm>
          <a:prstGeom prst="rect">
            <a:avLst/>
          </a:prstGeom>
          <a:noFill/>
        </p:spPr>
        <p:txBody>
          <a:bodyPr wrap="square" anchor="ctr">
            <a:spAutoFit/>
          </a:bodyPr>
          <a:lstStyle/>
          <a:p>
            <a:pPr lvl="0" algn="ctr">
              <a:defRPr/>
            </a:pPr>
            <a:r>
              <a:rPr lang="en-NZ" sz="1200" i="1" dirty="0">
                <a:solidFill>
                  <a:srgbClr val="333333"/>
                </a:solidFill>
              </a:rPr>
              <a:t>“They do a weekly email update, which is appreciated. But it'd be good if they had a bit more information on what's coming up. </a:t>
            </a:r>
            <a:r>
              <a:rPr lang="en-US" sz="1200" i="1" dirty="0">
                <a:solidFill>
                  <a:srgbClr val="333333"/>
                </a:solidFill>
              </a:rPr>
              <a:t>Ideally, we should have a pretty good idea of what matters to the Authority. Where their interest is, and the things that we know they're trying to progress and achieve.” </a:t>
            </a:r>
          </a:p>
          <a:p>
            <a:pPr lvl="0" algn="ctr">
              <a:defRPr/>
            </a:pPr>
            <a:r>
              <a:rPr lang="en-US" sz="1200" b="1" i="1" dirty="0">
                <a:solidFill>
                  <a:srgbClr val="333333"/>
                </a:solidFill>
              </a:rPr>
              <a:t>Sector</a:t>
            </a:r>
            <a:endParaRPr lang="en-NZ" sz="1200" b="1" i="1" dirty="0">
              <a:solidFill>
                <a:srgbClr val="333333"/>
              </a:solidFill>
            </a:endParaRPr>
          </a:p>
          <a:p>
            <a:pPr lvl="0" algn="ctr">
              <a:defRPr/>
            </a:pPr>
            <a:endParaRPr lang="en-NZ" sz="1200" i="1" dirty="0">
              <a:solidFill>
                <a:srgbClr val="333333"/>
              </a:solidFill>
            </a:endParaRPr>
          </a:p>
          <a:p>
            <a:pPr lvl="0" algn="ctr">
              <a:defRPr/>
            </a:pPr>
            <a:r>
              <a:rPr lang="en-NZ" sz="1200" i="1" dirty="0">
                <a:solidFill>
                  <a:srgbClr val="333333"/>
                </a:solidFill>
              </a:rPr>
              <a:t>“There's a whole lot of new technology coming, now's the time for the Authority to work very closely with industry and industry associations to get the best outcomes. And so, a more collaborative approach between the Authority and all the other players, would probably lead to really good outcomes for New Zealand Inc.”  </a:t>
            </a:r>
          </a:p>
          <a:p>
            <a:pPr lvl="0" algn="ctr">
              <a:defRPr/>
            </a:pPr>
            <a:r>
              <a:rPr lang="en-NZ" sz="1200" b="1" i="1" dirty="0">
                <a:solidFill>
                  <a:srgbClr val="333333"/>
                </a:solidFill>
              </a:rPr>
              <a:t>Sector</a:t>
            </a:r>
            <a:r>
              <a:rPr lang="en-NZ" sz="1200" i="1" dirty="0">
                <a:solidFill>
                  <a:srgbClr val="333333"/>
                </a:solidFill>
              </a:rPr>
              <a:t>  </a:t>
            </a:r>
          </a:p>
          <a:p>
            <a:pPr lvl="0" algn="ctr">
              <a:defRPr/>
            </a:pPr>
            <a:endParaRPr lang="en-NZ" sz="1200" i="1" dirty="0">
              <a:solidFill>
                <a:srgbClr val="333333"/>
              </a:solidFill>
            </a:endParaRPr>
          </a:p>
          <a:p>
            <a:pPr lvl="0" algn="ctr">
              <a:defRPr/>
            </a:pPr>
            <a:r>
              <a:rPr lang="en-NZ" sz="1200" i="1" dirty="0">
                <a:solidFill>
                  <a:srgbClr val="333333"/>
                </a:solidFill>
              </a:rPr>
              <a:t>“I'd love to see them out in the regions, I'd love to see them spend time with industry players, I'd love to see a lot more meaningful engagement… which isn't just putting submissions out and asking for feedback, and then ignoring it.  I'd love to see a true meaningful presence across the industry and the building relationships.”  </a:t>
            </a:r>
          </a:p>
          <a:p>
            <a:pPr lvl="0" algn="ctr">
              <a:defRPr/>
            </a:pPr>
            <a:r>
              <a:rPr lang="en-NZ" sz="1200" b="1" i="1" dirty="0">
                <a:solidFill>
                  <a:srgbClr val="333333"/>
                </a:solidFill>
              </a:rPr>
              <a:t>Sector</a:t>
            </a:r>
            <a:r>
              <a:rPr lang="en-NZ" sz="1200" i="1" dirty="0">
                <a:solidFill>
                  <a:srgbClr val="333333"/>
                </a:solidFill>
              </a:rPr>
              <a:t> </a:t>
            </a:r>
          </a:p>
          <a:p>
            <a:pPr lvl="0" algn="ctr">
              <a:defRPr/>
            </a:pPr>
            <a:endParaRPr lang="en-NZ" sz="1200" i="1" dirty="0">
              <a:solidFill>
                <a:srgbClr val="333333"/>
              </a:solidFill>
            </a:endParaRPr>
          </a:p>
          <a:p>
            <a:pPr lvl="0" algn="ctr">
              <a:defRPr/>
            </a:pPr>
            <a:r>
              <a:rPr lang="en-NZ" sz="1200" i="1" dirty="0">
                <a:solidFill>
                  <a:srgbClr val="333333"/>
                </a:solidFill>
              </a:rPr>
              <a:t>“When it comes to the big questions, you just don’t know where they’re at.” </a:t>
            </a:r>
          </a:p>
          <a:p>
            <a:pPr lvl="0" algn="ctr">
              <a:defRPr/>
            </a:pPr>
            <a:r>
              <a:rPr lang="en-NZ" sz="1200" b="1" i="1" dirty="0">
                <a:solidFill>
                  <a:srgbClr val="333333"/>
                </a:solidFill>
              </a:rPr>
              <a:t>Non-sector </a:t>
            </a:r>
          </a:p>
        </p:txBody>
      </p:sp>
      <p:sp>
        <p:nvSpPr>
          <p:cNvPr id="10" name="Oval 9">
            <a:extLst>
              <a:ext uri="{FF2B5EF4-FFF2-40B4-BE49-F238E27FC236}">
                <a16:creationId xmlns:a16="http://schemas.microsoft.com/office/drawing/2014/main" id="{6C6B3999-A1EA-417F-40ED-8C8F38A35757}"/>
              </a:ext>
            </a:extLst>
          </p:cNvPr>
          <p:cNvSpPr/>
          <p:nvPr/>
        </p:nvSpPr>
        <p:spPr bwMode="ltGray">
          <a:xfrm>
            <a:off x="8259056"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F5BE9F0C-CD95-967C-04EE-E9577D67AE5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90803" y="1264635"/>
            <a:ext cx="476250" cy="476250"/>
          </a:xfrm>
          <a:prstGeom prst="rect">
            <a:avLst/>
          </a:prstGeom>
        </p:spPr>
      </p:pic>
      <p:pic>
        <p:nvPicPr>
          <p:cNvPr id="6" name="Picture 5">
            <a:extLst>
              <a:ext uri="{FF2B5EF4-FFF2-40B4-BE49-F238E27FC236}">
                <a16:creationId xmlns:a16="http://schemas.microsoft.com/office/drawing/2014/main" id="{8FCFFF26-0E52-224E-5636-990E448C38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2" name="Picture 11">
            <a:extLst>
              <a:ext uri="{FF2B5EF4-FFF2-40B4-BE49-F238E27FC236}">
                <a16:creationId xmlns:a16="http://schemas.microsoft.com/office/drawing/2014/main" id="{CEC7E319-25DF-3151-34C3-481A13FD85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2695825"/>
            <a:ext cx="190218" cy="303159"/>
          </a:xfrm>
          <a:prstGeom prst="rect">
            <a:avLst/>
          </a:prstGeom>
        </p:spPr>
      </p:pic>
      <p:pic>
        <p:nvPicPr>
          <p:cNvPr id="13" name="Picture 12">
            <a:extLst>
              <a:ext uri="{FF2B5EF4-FFF2-40B4-BE49-F238E27FC236}">
                <a16:creationId xmlns:a16="http://schemas.microsoft.com/office/drawing/2014/main" id="{9F0A150C-1AE3-B88F-3676-AFDC5B282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537325"/>
            <a:ext cx="190218" cy="303159"/>
          </a:xfrm>
          <a:prstGeom prst="rect">
            <a:avLst/>
          </a:prstGeom>
        </p:spPr>
      </p:pic>
    </p:spTree>
    <p:extLst>
      <p:ext uri="{BB962C8B-B14F-4D97-AF65-F5344CB8AC3E}">
        <p14:creationId xmlns:p14="http://schemas.microsoft.com/office/powerpoint/2010/main" val="232747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9459-367A-DEF8-230B-26286C982220}"/>
              </a:ext>
            </a:extLst>
          </p:cNvPr>
          <p:cNvSpPr>
            <a:spLocks noGrp="1"/>
          </p:cNvSpPr>
          <p:nvPr>
            <p:ph type="title"/>
          </p:nvPr>
        </p:nvSpPr>
        <p:spPr/>
        <p:txBody>
          <a:bodyPr/>
          <a:lstStyle/>
          <a:p>
            <a:r>
              <a:rPr lang="en-NZ" dirty="0"/>
              <a:t>Stakeholders are looking for regulatory certainty</a:t>
            </a:r>
          </a:p>
        </p:txBody>
      </p:sp>
      <p:sp>
        <p:nvSpPr>
          <p:cNvPr id="3" name="Slide Number Placeholder 2">
            <a:extLst>
              <a:ext uri="{FF2B5EF4-FFF2-40B4-BE49-F238E27FC236}">
                <a16:creationId xmlns:a16="http://schemas.microsoft.com/office/drawing/2014/main" id="{346E6AC0-792E-4E9D-1562-D910E56F80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Content Placeholder 7">
            <a:extLst>
              <a:ext uri="{FF2B5EF4-FFF2-40B4-BE49-F238E27FC236}">
                <a16:creationId xmlns:a16="http://schemas.microsoft.com/office/drawing/2014/main" id="{F30FD455-1AEA-3CB9-FBD9-5F442CCBAC17}"/>
              </a:ext>
            </a:extLst>
          </p:cNvPr>
          <p:cNvSpPr txBox="1">
            <a:spLocks/>
          </p:cNvSpPr>
          <p:nvPr/>
        </p:nvSpPr>
        <p:spPr>
          <a:xfrm>
            <a:off x="729373" y="1514318"/>
            <a:ext cx="4391530"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dirty="0"/>
              <a:t>While many stakeholders do not anticipate the Authority playing a direct role in meeting the </a:t>
            </a:r>
            <a:r>
              <a:rPr lang="en-NZ" sz="1400" i="1" dirty="0"/>
              <a:t>‘100% renewable energy by 2030</a:t>
            </a:r>
            <a:r>
              <a:rPr lang="en-NZ" sz="1400" dirty="0"/>
              <a:t>’ or </a:t>
            </a:r>
            <a:r>
              <a:rPr lang="en-NZ" sz="1400" i="1" dirty="0"/>
              <a:t>‘net zero carbon economy by 2050’</a:t>
            </a:r>
            <a:r>
              <a:rPr lang="en-NZ" sz="1400" dirty="0"/>
              <a:t> targets, stakeholders are looking to the Authority to provide some regulatory certainty, by:  </a:t>
            </a:r>
          </a:p>
          <a:p>
            <a:pPr marL="285750" indent="-285750">
              <a:buFont typeface="Arial" panose="020B0604020202020204" pitchFamily="34" charset="0"/>
              <a:buChar char="•"/>
            </a:pPr>
            <a:r>
              <a:rPr lang="en-NZ" sz="1400" dirty="0"/>
              <a:t>Having the right regulatory settings in place</a:t>
            </a:r>
          </a:p>
          <a:p>
            <a:pPr marL="285750" indent="-285750">
              <a:buFont typeface="Arial" panose="020B0604020202020204" pitchFamily="34" charset="0"/>
              <a:buChar char="•"/>
            </a:pPr>
            <a:r>
              <a:rPr lang="en-NZ" sz="1400" dirty="0"/>
              <a:t>Facilitating an environment that encourages investment </a:t>
            </a:r>
          </a:p>
          <a:p>
            <a:pPr marL="285750" indent="-285750">
              <a:buFont typeface="Arial" panose="020B0604020202020204" pitchFamily="34" charset="0"/>
              <a:buChar char="•"/>
            </a:pPr>
            <a:r>
              <a:rPr lang="en-NZ" sz="1400" dirty="0"/>
              <a:t>Understanding impacts on the wholesale market </a:t>
            </a:r>
          </a:p>
          <a:p>
            <a:pPr marL="285750" indent="-285750">
              <a:buFont typeface="Arial" panose="020B0604020202020204" pitchFamily="34" charset="0"/>
              <a:buChar char="•"/>
            </a:pPr>
            <a:r>
              <a:rPr lang="en-NZ" sz="1400" dirty="0"/>
              <a:t>Exploring different incentive regimes </a:t>
            </a:r>
          </a:p>
          <a:p>
            <a:pPr marL="645750" lvl="2" indent="-285750">
              <a:buFont typeface="Calibri" panose="020F0502020204030204" pitchFamily="34" charset="0"/>
              <a:buChar char="‒"/>
            </a:pPr>
            <a:r>
              <a:rPr lang="en-NZ" sz="1400" dirty="0"/>
              <a:t>For example, water efficiencies, R-factors  </a:t>
            </a:r>
          </a:p>
          <a:p>
            <a:pPr marL="285750" indent="-285750">
              <a:buFont typeface="Arial" panose="020B0604020202020204" pitchFamily="34" charset="0"/>
              <a:buChar char="•"/>
            </a:pPr>
            <a:r>
              <a:rPr lang="en-NZ" sz="1400" dirty="0"/>
              <a:t>Understanding consumer expectations</a:t>
            </a:r>
          </a:p>
          <a:p>
            <a:pPr marL="645750" lvl="2" indent="-285750">
              <a:buFont typeface="Calibri" panose="020F0502020204030204" pitchFamily="34" charset="0"/>
              <a:buChar char="‒"/>
            </a:pPr>
            <a:r>
              <a:rPr lang="en-NZ" sz="1400" dirty="0"/>
              <a:t>For example, self-generation, peer to peer trading </a:t>
            </a:r>
          </a:p>
        </p:txBody>
      </p:sp>
      <p:sp>
        <p:nvSpPr>
          <p:cNvPr id="8" name="Rectangle 7">
            <a:extLst>
              <a:ext uri="{FF2B5EF4-FFF2-40B4-BE49-F238E27FC236}">
                <a16:creationId xmlns:a16="http://schemas.microsoft.com/office/drawing/2014/main" id="{222F9504-292E-C8E0-9ED7-BA066F644576}"/>
              </a:ext>
            </a:extLst>
          </p:cNvPr>
          <p:cNvSpPr/>
          <p:nvPr/>
        </p:nvSpPr>
        <p:spPr bwMode="ltGray">
          <a:xfrm>
            <a:off x="5430982" y="1514318"/>
            <a:ext cx="6395892"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DDC4D9B7-F210-F904-0A2F-980CCD13C0D7}"/>
              </a:ext>
            </a:extLst>
          </p:cNvPr>
          <p:cNvSpPr txBox="1"/>
          <p:nvPr/>
        </p:nvSpPr>
        <p:spPr>
          <a:xfrm>
            <a:off x="5685062" y="1830294"/>
            <a:ext cx="5887733" cy="4093428"/>
          </a:xfrm>
          <a:prstGeom prst="rect">
            <a:avLst/>
          </a:prstGeom>
          <a:noFill/>
        </p:spPr>
        <p:txBody>
          <a:bodyPr wrap="square" anchor="ctr">
            <a:spAutoFit/>
          </a:bodyPr>
          <a:lstStyle/>
          <a:p>
            <a:pPr lvl="0" algn="ctr">
              <a:defRPr/>
            </a:pPr>
            <a:r>
              <a:rPr lang="en-NZ" sz="1300" i="1" dirty="0">
                <a:solidFill>
                  <a:srgbClr val="333333"/>
                </a:solidFill>
              </a:rPr>
              <a:t>"It needs to have a view as to how the market should actually be shaped, rather than just sitting there.”  </a:t>
            </a:r>
          </a:p>
          <a:p>
            <a:pPr lvl="0" algn="ctr">
              <a:defRPr/>
            </a:pPr>
            <a:r>
              <a:rPr lang="en-NZ" sz="1300" b="1" i="1" dirty="0">
                <a:solidFill>
                  <a:srgbClr val="333333"/>
                </a:solidFill>
              </a:rPr>
              <a:t>Non-sector </a:t>
            </a:r>
          </a:p>
          <a:p>
            <a:pPr lvl="0" algn="ctr">
              <a:defRPr/>
            </a:pPr>
            <a:endParaRPr lang="en-NZ" sz="1300" i="1" dirty="0">
              <a:solidFill>
                <a:srgbClr val="333333"/>
              </a:solidFill>
            </a:endParaRPr>
          </a:p>
          <a:p>
            <a:pPr lvl="0" algn="ctr">
              <a:defRPr/>
            </a:pPr>
            <a:r>
              <a:rPr lang="en-NZ" sz="1300" i="1" dirty="0">
                <a:solidFill>
                  <a:srgbClr val="333333"/>
                </a:solidFill>
              </a:rPr>
              <a:t>“It's pretty clear that electricity is going to be the transition fuel for the nation… that stability of regulatory settings is critical if investment is going to flow into the sector. And let's not underestimate the EA's role in providing and marketing, that stability.”</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“The fundamental question is, can the market survive with 100% renewables?’ And what will the market look like in this environment?”  </a:t>
            </a:r>
          </a:p>
          <a:p>
            <a:pPr lvl="0" algn="ctr">
              <a:defRPr/>
            </a:pPr>
            <a:r>
              <a:rPr lang="en-NZ" sz="1300" b="1" i="1" dirty="0">
                <a:solidFill>
                  <a:srgbClr val="333333"/>
                </a:solidFill>
              </a:rPr>
              <a:t>Non-sector </a:t>
            </a:r>
          </a:p>
          <a:p>
            <a:pPr lvl="0" algn="ctr">
              <a:defRPr/>
            </a:pPr>
            <a:endParaRPr lang="en-NZ" sz="1300" i="1" dirty="0">
              <a:solidFill>
                <a:srgbClr val="333333"/>
              </a:solidFill>
            </a:endParaRPr>
          </a:p>
          <a:p>
            <a:pPr lvl="0" algn="ctr">
              <a:defRPr/>
            </a:pPr>
            <a:r>
              <a:rPr lang="en-NZ" sz="1300" i="1" dirty="0">
                <a:solidFill>
                  <a:srgbClr val="333333"/>
                </a:solidFill>
              </a:rPr>
              <a:t>“With the decarbonisation agenda, there's a constant testing with increased volatility in the markets of market settings with a lot of different stakeholders lobbying for the way they should see the world. That's a challenge for the EA, one, to be seen to be listening, but secondly, to make sure they don’t turn the market upside down inadvertently.”   </a:t>
            </a:r>
          </a:p>
          <a:p>
            <a:pPr lvl="0" algn="ctr">
              <a:defRPr/>
            </a:pPr>
            <a:r>
              <a:rPr lang="en-NZ" sz="1300" b="1" i="1" dirty="0">
                <a:solidFill>
                  <a:srgbClr val="333333"/>
                </a:solidFill>
              </a:rPr>
              <a:t>Sector</a:t>
            </a:r>
            <a:r>
              <a:rPr lang="en-NZ" sz="1300" i="1" dirty="0">
                <a:solidFill>
                  <a:srgbClr val="333333"/>
                </a:solidFill>
              </a:rPr>
              <a:t>  </a:t>
            </a:r>
          </a:p>
        </p:txBody>
      </p:sp>
      <p:sp>
        <p:nvSpPr>
          <p:cNvPr id="10" name="Oval 9">
            <a:extLst>
              <a:ext uri="{FF2B5EF4-FFF2-40B4-BE49-F238E27FC236}">
                <a16:creationId xmlns:a16="http://schemas.microsoft.com/office/drawing/2014/main" id="{6C6B3999-A1EA-417F-40ED-8C8F38A35757}"/>
              </a:ext>
            </a:extLst>
          </p:cNvPr>
          <p:cNvSpPr/>
          <p:nvPr/>
        </p:nvSpPr>
        <p:spPr bwMode="ltGray">
          <a:xfrm>
            <a:off x="8259056"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F5BE9F0C-CD95-967C-04EE-E9577D67AE5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90803" y="1264635"/>
            <a:ext cx="476250" cy="476250"/>
          </a:xfrm>
          <a:prstGeom prst="rect">
            <a:avLst/>
          </a:prstGeom>
        </p:spPr>
      </p:pic>
      <p:pic>
        <p:nvPicPr>
          <p:cNvPr id="6" name="Picture 5">
            <a:extLst>
              <a:ext uri="{FF2B5EF4-FFF2-40B4-BE49-F238E27FC236}">
                <a16:creationId xmlns:a16="http://schemas.microsoft.com/office/drawing/2014/main" id="{C02ADECD-A426-7B26-722A-F8C7FFD7D5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spTree>
    <p:extLst>
      <p:ext uri="{BB962C8B-B14F-4D97-AF65-F5344CB8AC3E}">
        <p14:creationId xmlns:p14="http://schemas.microsoft.com/office/powerpoint/2010/main" val="30195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E3E16-32BA-685B-2E2D-6085D2BF9DEF}"/>
              </a:ext>
            </a:extLst>
          </p:cNvPr>
          <p:cNvSpPr/>
          <p:nvPr/>
        </p:nvSpPr>
        <p:spPr bwMode="ltGray">
          <a:xfrm>
            <a:off x="6303820" y="1514318"/>
            <a:ext cx="5523053" cy="44517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5C6A71F3-CC24-E938-0204-DEB7854D7605}"/>
              </a:ext>
            </a:extLst>
          </p:cNvPr>
          <p:cNvSpPr txBox="1"/>
          <p:nvPr/>
        </p:nvSpPr>
        <p:spPr>
          <a:xfrm>
            <a:off x="6550320" y="1830939"/>
            <a:ext cx="5030052" cy="4093428"/>
          </a:xfrm>
          <a:prstGeom prst="rect">
            <a:avLst/>
          </a:prstGeom>
          <a:noFill/>
        </p:spPr>
        <p:txBody>
          <a:bodyPr wrap="square" anchor="ctr">
            <a:spAutoFit/>
          </a:bodyPr>
          <a:lstStyle/>
          <a:p>
            <a:pPr lvl="0" algn="ctr">
              <a:defRPr/>
            </a:pPr>
            <a:r>
              <a:rPr lang="en-NZ" sz="1300" i="1" dirty="0">
                <a:solidFill>
                  <a:srgbClr val="333333"/>
                </a:solidFill>
              </a:rPr>
              <a:t>“It's the Labour Party's aspirational target, it's not regulation... Trying to get 100% by 2030 is not in the customers’ best interests.. I can tell you that and the Authority would agree…”   </a:t>
            </a:r>
          </a:p>
          <a:p>
            <a:pPr lvl="0" algn="ctr">
              <a:defRPr/>
            </a:pPr>
            <a:r>
              <a:rPr lang="en-NZ" sz="1300" b="1" i="1" dirty="0">
                <a:solidFill>
                  <a:srgbClr val="333333"/>
                </a:solidFill>
              </a:rPr>
              <a:t>Sector</a:t>
            </a:r>
            <a:r>
              <a:rPr lang="en-NZ" sz="1300" i="1" dirty="0">
                <a:solidFill>
                  <a:srgbClr val="333333"/>
                </a:solidFill>
              </a:rPr>
              <a:t>  </a:t>
            </a:r>
          </a:p>
          <a:p>
            <a:pPr lvl="0" algn="ctr">
              <a:defRPr/>
            </a:pPr>
            <a:endParaRPr lang="en-NZ" sz="1300" i="1" dirty="0">
              <a:solidFill>
                <a:srgbClr val="333333"/>
              </a:solidFill>
            </a:endParaRPr>
          </a:p>
          <a:p>
            <a:pPr lvl="0" algn="ctr">
              <a:defRPr/>
            </a:pPr>
            <a:r>
              <a:rPr lang="en-NZ" sz="1300" i="1" dirty="0">
                <a:solidFill>
                  <a:srgbClr val="333333"/>
                </a:solidFill>
              </a:rPr>
              <a:t>“They had the opportunity early on, to push back on that and say to the Minister, like the independent Climate Change Commission did, that to get the last few percent, to get to 100% is very expensive…. And lacks practicality.”     </a:t>
            </a:r>
          </a:p>
          <a:p>
            <a:pPr lvl="0" algn="ctr">
              <a:defRPr/>
            </a:pPr>
            <a:r>
              <a:rPr lang="en-NZ" sz="1300" b="1" i="1" dirty="0">
                <a:solidFill>
                  <a:srgbClr val="333333"/>
                </a:solidFill>
              </a:rPr>
              <a:t>Non-sector  </a:t>
            </a:r>
          </a:p>
          <a:p>
            <a:pPr lvl="0" algn="ctr">
              <a:defRPr/>
            </a:pPr>
            <a:endParaRPr lang="en-NZ" sz="1300" i="1" dirty="0">
              <a:solidFill>
                <a:srgbClr val="333333"/>
              </a:solidFill>
            </a:endParaRPr>
          </a:p>
          <a:p>
            <a:pPr lvl="0" algn="ctr">
              <a:defRPr/>
            </a:pPr>
            <a:r>
              <a:rPr lang="en-NZ" sz="1300" i="1" dirty="0">
                <a:solidFill>
                  <a:srgbClr val="333333"/>
                </a:solidFill>
              </a:rPr>
              <a:t>“As the regulator, they could have been more vocal that it’s a non-scientific, ill-thought out, political statement.”</a:t>
            </a:r>
          </a:p>
          <a:p>
            <a:pPr lvl="0" algn="ctr">
              <a:defRPr/>
            </a:pPr>
            <a:r>
              <a:rPr lang="en-NZ" sz="1300" b="1" i="1" dirty="0">
                <a:solidFill>
                  <a:srgbClr val="333333"/>
                </a:solidFill>
              </a:rPr>
              <a:t>Sector </a:t>
            </a:r>
          </a:p>
          <a:p>
            <a:pPr lvl="0" algn="ctr">
              <a:defRPr/>
            </a:pPr>
            <a:endParaRPr lang="en-NZ" sz="1300" i="1" dirty="0">
              <a:solidFill>
                <a:srgbClr val="333333"/>
              </a:solidFill>
            </a:endParaRPr>
          </a:p>
          <a:p>
            <a:pPr lvl="0" algn="ctr">
              <a:defRPr/>
            </a:pPr>
            <a:r>
              <a:rPr lang="en-US" sz="1300" i="1" dirty="0">
                <a:solidFill>
                  <a:srgbClr val="333333"/>
                </a:solidFill>
              </a:rPr>
              <a:t>“I haven't seen the Authority come out more categorically, because they talk behind closed doors that it’s an impossible target to achieve.  The problem with making an impossible target aspirational, is that it actually has other consequences.”    </a:t>
            </a:r>
          </a:p>
          <a:p>
            <a:pPr lvl="0" algn="ctr">
              <a:defRPr/>
            </a:pPr>
            <a:r>
              <a:rPr lang="en-US" sz="1300" b="1" i="1" dirty="0">
                <a:solidFill>
                  <a:srgbClr val="333333"/>
                </a:solidFill>
              </a:rPr>
              <a:t>Sector </a:t>
            </a:r>
            <a:endParaRPr lang="en-NZ" sz="1300" b="1" i="1" dirty="0">
              <a:solidFill>
                <a:srgbClr val="333333"/>
              </a:solidFill>
            </a:endParaRPr>
          </a:p>
        </p:txBody>
      </p:sp>
      <p:sp>
        <p:nvSpPr>
          <p:cNvPr id="2" name="Title 1">
            <a:extLst>
              <a:ext uri="{FF2B5EF4-FFF2-40B4-BE49-F238E27FC236}">
                <a16:creationId xmlns:a16="http://schemas.microsoft.com/office/drawing/2014/main" id="{5349DE7C-AFD6-BCBF-9E70-483B489FF1C2}"/>
              </a:ext>
            </a:extLst>
          </p:cNvPr>
          <p:cNvSpPr>
            <a:spLocks noGrp="1"/>
          </p:cNvSpPr>
          <p:nvPr>
            <p:ph type="title"/>
          </p:nvPr>
        </p:nvSpPr>
        <p:spPr/>
        <p:txBody>
          <a:bodyPr/>
          <a:lstStyle/>
          <a:p>
            <a:r>
              <a:rPr lang="en-NZ" dirty="0"/>
              <a:t>Different targets, but similar approach </a:t>
            </a:r>
          </a:p>
        </p:txBody>
      </p:sp>
      <p:sp>
        <p:nvSpPr>
          <p:cNvPr id="3" name="Slide Number Placeholder 2">
            <a:extLst>
              <a:ext uri="{FF2B5EF4-FFF2-40B4-BE49-F238E27FC236}">
                <a16:creationId xmlns:a16="http://schemas.microsoft.com/office/drawing/2014/main" id="{62DFA8B0-74FA-8FA7-0F97-07CD88FACF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57F5637-01E6-C01A-16E8-B362DE2C4BEB}"/>
              </a:ext>
            </a:extLst>
          </p:cNvPr>
          <p:cNvSpPr>
            <a:spLocks noGrp="1"/>
          </p:cNvSpPr>
          <p:nvPr>
            <p:ph sz="quarter" idx="14"/>
          </p:nvPr>
        </p:nvSpPr>
        <p:spPr>
          <a:xfrm>
            <a:off x="729374" y="1514318"/>
            <a:ext cx="5327946" cy="4195282"/>
          </a:xfrm>
        </p:spPr>
        <p:txBody>
          <a:bodyPr/>
          <a:lstStyle/>
          <a:p>
            <a:r>
              <a:rPr lang="en-NZ" sz="2000" dirty="0">
                <a:solidFill>
                  <a:srgbClr val="557CC1"/>
                </a:solidFill>
                <a:latin typeface="Times New Roman" panose="02020603050405020304" pitchFamily="18" charset="0"/>
                <a:cs typeface="Times New Roman" panose="02020603050405020304" pitchFamily="18" charset="0"/>
              </a:rPr>
              <a:t>100% renewable energy by 2030</a:t>
            </a:r>
          </a:p>
          <a:p>
            <a:r>
              <a:rPr lang="en-NZ" sz="1400" dirty="0"/>
              <a:t>Some are critical that the Authority did not take a stronger stand and communicate that: </a:t>
            </a:r>
          </a:p>
          <a:p>
            <a:pPr marL="285750" indent="-285750">
              <a:buFont typeface="Arial" panose="020B0604020202020204" pitchFamily="34" charset="0"/>
              <a:buChar char="•"/>
            </a:pPr>
            <a:r>
              <a:rPr lang="en-NZ" sz="1400" dirty="0"/>
              <a:t>It is a political target (and perceived political influence is a destabilising factor) </a:t>
            </a:r>
          </a:p>
          <a:p>
            <a:pPr marL="285750" indent="-285750">
              <a:buFont typeface="Arial" panose="020B0604020202020204" pitchFamily="34" charset="0"/>
              <a:buChar char="•"/>
            </a:pPr>
            <a:r>
              <a:rPr lang="en-NZ" sz="1400" dirty="0"/>
              <a:t>The target falls outside of the Authority’s statutory objective </a:t>
            </a:r>
          </a:p>
          <a:p>
            <a:pPr marL="285750" indent="-285750">
              <a:buFont typeface="Arial" panose="020B0604020202020204" pitchFamily="34" charset="0"/>
              <a:buChar char="•"/>
            </a:pPr>
            <a:r>
              <a:rPr lang="en-NZ" sz="1400" dirty="0"/>
              <a:t>100% renewable is unrealistic, and the effort and cost required to get the last few percent, is not feasible.  </a:t>
            </a:r>
          </a:p>
          <a:p>
            <a:endParaRPr lang="en-NZ" dirty="0"/>
          </a:p>
          <a:p>
            <a:r>
              <a:rPr lang="en-NZ" sz="2000" dirty="0">
                <a:solidFill>
                  <a:srgbClr val="557CC1"/>
                </a:solidFill>
                <a:latin typeface="Times New Roman" panose="02020603050405020304" pitchFamily="18" charset="0"/>
                <a:cs typeface="Times New Roman" panose="02020603050405020304" pitchFamily="18" charset="0"/>
              </a:rPr>
              <a:t>Net zero carbon economy by 2050 </a:t>
            </a:r>
          </a:p>
          <a:p>
            <a:r>
              <a:rPr lang="en-NZ" sz="1400" dirty="0"/>
              <a:t>Stakeholders suggest electricity is only a small part of this target and it will likely involve technology that doesn’t exist today.  </a:t>
            </a:r>
          </a:p>
        </p:txBody>
      </p:sp>
      <p:sp>
        <p:nvSpPr>
          <p:cNvPr id="5" name="Text Placeholder 4">
            <a:extLst>
              <a:ext uri="{FF2B5EF4-FFF2-40B4-BE49-F238E27FC236}">
                <a16:creationId xmlns:a16="http://schemas.microsoft.com/office/drawing/2014/main" id="{8B2C1034-BDB7-A81D-638A-98C170F4F2FD}"/>
              </a:ext>
            </a:extLst>
          </p:cNvPr>
          <p:cNvSpPr>
            <a:spLocks noGrp="1"/>
          </p:cNvSpPr>
          <p:nvPr>
            <p:ph type="body" sz="quarter" idx="15"/>
          </p:nvPr>
        </p:nvSpPr>
        <p:spPr/>
        <p:txBody>
          <a:bodyPr/>
          <a:lstStyle/>
          <a:p>
            <a:endParaRPr lang="en-NZ" b="1" dirty="0"/>
          </a:p>
        </p:txBody>
      </p:sp>
      <p:sp>
        <p:nvSpPr>
          <p:cNvPr id="10" name="Oval 9">
            <a:extLst>
              <a:ext uri="{FF2B5EF4-FFF2-40B4-BE49-F238E27FC236}">
                <a16:creationId xmlns:a16="http://schemas.microsoft.com/office/drawing/2014/main" id="{507D3D2F-7651-2D4D-CF15-8315FEED1E42}"/>
              </a:ext>
            </a:extLst>
          </p:cNvPr>
          <p:cNvSpPr/>
          <p:nvPr/>
        </p:nvSpPr>
        <p:spPr bwMode="ltGray">
          <a:xfrm>
            <a:off x="8695474" y="1132888"/>
            <a:ext cx="739745" cy="739745"/>
          </a:xfrm>
          <a:prstGeom prst="ellipse">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11" name="Graphic 10">
            <a:extLst>
              <a:ext uri="{FF2B5EF4-FFF2-40B4-BE49-F238E27FC236}">
                <a16:creationId xmlns:a16="http://schemas.microsoft.com/office/drawing/2014/main" id="{4C2D96D2-1B12-F0A8-288D-4F946F9C810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7221" y="1264635"/>
            <a:ext cx="476250" cy="476250"/>
          </a:xfrm>
          <a:prstGeom prst="rect">
            <a:avLst/>
          </a:prstGeom>
        </p:spPr>
      </p:pic>
      <p:pic>
        <p:nvPicPr>
          <p:cNvPr id="12" name="Picture 11">
            <a:extLst>
              <a:ext uri="{FF2B5EF4-FFF2-40B4-BE49-F238E27FC236}">
                <a16:creationId xmlns:a16="http://schemas.microsoft.com/office/drawing/2014/main" id="{A6980E3D-8B6C-749D-F366-6099DCF046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1489325"/>
            <a:ext cx="190218" cy="303159"/>
          </a:xfrm>
          <a:prstGeom prst="rect">
            <a:avLst/>
          </a:prstGeom>
        </p:spPr>
      </p:pic>
      <p:pic>
        <p:nvPicPr>
          <p:cNvPr id="13" name="Picture 12">
            <a:extLst>
              <a:ext uri="{FF2B5EF4-FFF2-40B4-BE49-F238E27FC236}">
                <a16:creationId xmlns:a16="http://schemas.microsoft.com/office/drawing/2014/main" id="{638FC2AD-5F28-E276-6019-9A8E30F0E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0363" y="4461125"/>
            <a:ext cx="190218" cy="303159"/>
          </a:xfrm>
          <a:prstGeom prst="rect">
            <a:avLst/>
          </a:prstGeom>
        </p:spPr>
      </p:pic>
    </p:spTree>
    <p:extLst>
      <p:ext uri="{BB962C8B-B14F-4D97-AF65-F5344CB8AC3E}">
        <p14:creationId xmlns:p14="http://schemas.microsoft.com/office/powerpoint/2010/main" val="40349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4CE50-5364-AA38-7F6D-B9646BCC4C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435C290-B2A7-B919-4866-20C2340E4412}"/>
              </a:ext>
            </a:extLst>
          </p:cNvPr>
          <p:cNvSpPr>
            <a:spLocks noGrp="1"/>
          </p:cNvSpPr>
          <p:nvPr>
            <p:ph type="body" sz="quarter" idx="15"/>
          </p:nvPr>
        </p:nvSpPr>
        <p:spPr/>
        <p:txBody>
          <a:bodyPr/>
          <a:lstStyle/>
          <a:p>
            <a:endParaRPr lang="en-NZ"/>
          </a:p>
        </p:txBody>
      </p:sp>
      <p:sp>
        <p:nvSpPr>
          <p:cNvPr id="7" name="Rectangle 6">
            <a:extLst>
              <a:ext uri="{FF2B5EF4-FFF2-40B4-BE49-F238E27FC236}">
                <a16:creationId xmlns:a16="http://schemas.microsoft.com/office/drawing/2014/main" id="{5894C79A-9A2C-0631-B910-6ACD0D7FB2A0}"/>
              </a:ext>
            </a:extLst>
          </p:cNvPr>
          <p:cNvSpPr/>
          <p:nvPr/>
        </p:nvSpPr>
        <p:spPr bwMode="ltGray">
          <a:xfrm>
            <a:off x="0" y="0"/>
            <a:ext cx="12192000" cy="972000"/>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B505DC65-DC8E-58F6-379C-3C803B673356}"/>
              </a:ext>
            </a:extLst>
          </p:cNvPr>
          <p:cNvSpPr>
            <a:spLocks noGrp="1"/>
          </p:cNvSpPr>
          <p:nvPr>
            <p:ph type="title"/>
          </p:nvPr>
        </p:nvSpPr>
        <p:spPr>
          <a:xfrm>
            <a:off x="886691" y="284400"/>
            <a:ext cx="10940183" cy="403200"/>
          </a:xfrm>
        </p:spPr>
        <p:txBody>
          <a:bodyPr anchor="ctr"/>
          <a:lstStyle/>
          <a:p>
            <a:r>
              <a:rPr lang="en-NZ" dirty="0">
                <a:solidFill>
                  <a:schemeClr val="bg1"/>
                </a:solidFill>
              </a:rPr>
              <a:t>Differences between 2018 and 2022 </a:t>
            </a:r>
          </a:p>
        </p:txBody>
      </p:sp>
      <p:pic>
        <p:nvPicPr>
          <p:cNvPr id="9" name="Graphic 8">
            <a:extLst>
              <a:ext uri="{FF2B5EF4-FFF2-40B4-BE49-F238E27FC236}">
                <a16:creationId xmlns:a16="http://schemas.microsoft.com/office/drawing/2014/main" id="{4A061ACE-896D-8572-9329-044CBB0EE43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1681" t="21753" r="14160" b="5574"/>
          <a:stretch/>
        </p:blipFill>
        <p:spPr>
          <a:xfrm>
            <a:off x="0" y="-1"/>
            <a:ext cx="628251" cy="972001"/>
          </a:xfrm>
          <a:prstGeom prst="rect">
            <a:avLst/>
          </a:prstGeom>
        </p:spPr>
      </p:pic>
      <p:pic>
        <p:nvPicPr>
          <p:cNvPr id="2" name="Picture 1">
            <a:extLst>
              <a:ext uri="{FF2B5EF4-FFF2-40B4-BE49-F238E27FC236}">
                <a16:creationId xmlns:a16="http://schemas.microsoft.com/office/drawing/2014/main" id="{AD6C17EB-5021-98BB-7F63-6EE21A5A55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83300" y="0"/>
            <a:ext cx="3508700" cy="5966085"/>
          </a:xfrm>
          <a:prstGeom prst="rect">
            <a:avLst/>
          </a:prstGeom>
        </p:spPr>
      </p:pic>
      <p:sp>
        <p:nvSpPr>
          <p:cNvPr id="10" name="Content Placeholder 3">
            <a:extLst>
              <a:ext uri="{FF2B5EF4-FFF2-40B4-BE49-F238E27FC236}">
                <a16:creationId xmlns:a16="http://schemas.microsoft.com/office/drawing/2014/main" id="{D7BED0D4-7988-0DDC-BF66-A21AA49431E2}"/>
              </a:ext>
            </a:extLst>
          </p:cNvPr>
          <p:cNvSpPr txBox="1">
            <a:spLocks/>
          </p:cNvSpPr>
          <p:nvPr/>
        </p:nvSpPr>
        <p:spPr>
          <a:xfrm>
            <a:off x="682185" y="1318173"/>
            <a:ext cx="7665005" cy="412420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Stakeholders acknowledge that the COVID environment has impacted engagement.  </a:t>
            </a:r>
          </a:p>
          <a:p>
            <a:endParaRPr lang="en-NZ" dirty="0"/>
          </a:p>
          <a:p>
            <a:r>
              <a:rPr lang="en-NZ" dirty="0"/>
              <a:t>In 2018 and 2022, stakeholders continue to express a desire for more meaningful engagement.  In 2022, stakeholders express a strong desire for Authority staff to visit the regions to enhance their understanding and re-establish relationships. </a:t>
            </a:r>
          </a:p>
          <a:p>
            <a:endParaRPr lang="en-NZ" dirty="0"/>
          </a:p>
          <a:p>
            <a:r>
              <a:rPr lang="en-NZ" dirty="0"/>
              <a:t>Stakeholders remain consistent in perceptions that engagement / consultation is insincere and that the Authority does not take feedback on board. </a:t>
            </a:r>
          </a:p>
          <a:p>
            <a:endParaRPr lang="en-NZ" dirty="0"/>
          </a:p>
          <a:p>
            <a:r>
              <a:rPr lang="en-NZ" dirty="0"/>
              <a:t>The targets of ‘</a:t>
            </a:r>
            <a:r>
              <a:rPr lang="en-NZ" i="1" dirty="0"/>
              <a:t>100% renewable energy by 2030</a:t>
            </a:r>
            <a:r>
              <a:rPr lang="en-NZ" dirty="0"/>
              <a:t>’ and </a:t>
            </a:r>
            <a:r>
              <a:rPr lang="en-NZ" i="1" dirty="0"/>
              <a:t>‘net zero carbon economy by 2050’</a:t>
            </a:r>
            <a:r>
              <a:rPr lang="en-NZ" dirty="0"/>
              <a:t> are new in 2022 and top of mind.  Stakeholders are looking to the Authority to provide regulatory certainty and a framework that is appropriate with the shift to renewable energy.  </a:t>
            </a:r>
          </a:p>
        </p:txBody>
      </p:sp>
      <p:pic>
        <p:nvPicPr>
          <p:cNvPr id="11" name="Picture 10">
            <a:extLst>
              <a:ext uri="{FF2B5EF4-FFF2-40B4-BE49-F238E27FC236}">
                <a16:creationId xmlns:a16="http://schemas.microsoft.com/office/drawing/2014/main" id="{23253AA0-E9B6-1EB2-C05D-4EDF688F88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1292773"/>
            <a:ext cx="190218" cy="303159"/>
          </a:xfrm>
          <a:prstGeom prst="rect">
            <a:avLst/>
          </a:prstGeom>
        </p:spPr>
      </p:pic>
      <p:pic>
        <p:nvPicPr>
          <p:cNvPr id="12" name="Picture 11">
            <a:extLst>
              <a:ext uri="{FF2B5EF4-FFF2-40B4-BE49-F238E27FC236}">
                <a16:creationId xmlns:a16="http://schemas.microsoft.com/office/drawing/2014/main" id="{EB8392D7-BB27-2B55-DF2D-2801555C7D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2054773"/>
            <a:ext cx="190218" cy="303159"/>
          </a:xfrm>
          <a:prstGeom prst="rect">
            <a:avLst/>
          </a:prstGeom>
        </p:spPr>
      </p:pic>
      <p:pic>
        <p:nvPicPr>
          <p:cNvPr id="13" name="Picture 12">
            <a:extLst>
              <a:ext uri="{FF2B5EF4-FFF2-40B4-BE49-F238E27FC236}">
                <a16:creationId xmlns:a16="http://schemas.microsoft.com/office/drawing/2014/main" id="{335643E0-21D8-C953-5B71-681DF7B05A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3361066"/>
            <a:ext cx="190218" cy="303159"/>
          </a:xfrm>
          <a:prstGeom prst="rect">
            <a:avLst/>
          </a:prstGeom>
        </p:spPr>
      </p:pic>
      <p:pic>
        <p:nvPicPr>
          <p:cNvPr id="14" name="Picture 13">
            <a:extLst>
              <a:ext uri="{FF2B5EF4-FFF2-40B4-BE49-F238E27FC236}">
                <a16:creationId xmlns:a16="http://schemas.microsoft.com/office/drawing/2014/main" id="{F02F3DE3-42E0-1FAA-8788-2C9D7F1EF9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0363" y="4391573"/>
            <a:ext cx="190218" cy="303159"/>
          </a:xfrm>
          <a:prstGeom prst="rect">
            <a:avLst/>
          </a:prstGeom>
        </p:spPr>
      </p:pic>
    </p:spTree>
    <p:extLst>
      <p:ext uri="{BB962C8B-B14F-4D97-AF65-F5344CB8AC3E}">
        <p14:creationId xmlns:p14="http://schemas.microsoft.com/office/powerpoint/2010/main" val="26662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ity&#10;&#10;Description automatically generated">
            <a:extLst>
              <a:ext uri="{FF2B5EF4-FFF2-40B4-BE49-F238E27FC236}">
                <a16:creationId xmlns:a16="http://schemas.microsoft.com/office/drawing/2014/main" id="{178CD2A6-1510-0223-2F29-0F160CC296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017"/>
            <a:ext cx="12192000" cy="5615921"/>
          </a:xfrm>
          <a:prstGeom prst="rect">
            <a:avLst/>
          </a:prstGeom>
        </p:spPr>
      </p:pic>
      <p:sp>
        <p:nvSpPr>
          <p:cNvPr id="14" name="Rectangle 13">
            <a:extLst>
              <a:ext uri="{FF2B5EF4-FFF2-40B4-BE49-F238E27FC236}">
                <a16:creationId xmlns:a16="http://schemas.microsoft.com/office/drawing/2014/main" id="{EE9290DE-03FB-CEC4-2E6A-8DE4A47B1E46}"/>
              </a:ext>
            </a:extLst>
          </p:cNvPr>
          <p:cNvSpPr/>
          <p:nvPr/>
        </p:nvSpPr>
        <p:spPr bwMode="ltGray">
          <a:xfrm>
            <a:off x="-1" y="1"/>
            <a:ext cx="11463507" cy="5632450"/>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itle 24">
            <a:extLst>
              <a:ext uri="{FF2B5EF4-FFF2-40B4-BE49-F238E27FC236}">
                <a16:creationId xmlns:a16="http://schemas.microsoft.com/office/drawing/2014/main" id="{F19D23F5-EAED-B704-F7F4-F6C261BB9FA2}"/>
              </a:ext>
            </a:extLst>
          </p:cNvPr>
          <p:cNvSpPr txBox="1">
            <a:spLocks/>
          </p:cNvSpPr>
          <p:nvPr/>
        </p:nvSpPr>
        <p:spPr>
          <a:xfrm>
            <a:off x="715793" y="2483541"/>
            <a:ext cx="6784884"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a:ln>
                  <a:noFill/>
                </a:ln>
                <a:solidFill>
                  <a:srgbClr val="FFFFFF"/>
                </a:solidFill>
                <a:effectLst/>
                <a:uLnTx/>
                <a:uFillTx/>
                <a:latin typeface="Times New Roman" panose="02020603050405020304" pitchFamily="18" charset="0"/>
                <a:ea typeface="+mj-ea"/>
                <a:cs typeface="Times New Roman" panose="02020603050405020304" pitchFamily="18" charset="0"/>
              </a:rPr>
              <a:t>Stakeholder </a:t>
            </a: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views on how to effectively move forward</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6F1DD7E6-61EF-36E6-73D9-409CA3677B9B}"/>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7C6A28B-D94B-4EC7-E4D0-BE4E90356F80}"/>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DAEF28A-A557-B408-442C-FD41CB07B95D}"/>
              </a:ext>
            </a:extLst>
          </p:cNvPr>
          <p:cNvGrpSpPr/>
          <p:nvPr/>
        </p:nvGrpSpPr>
        <p:grpSpPr>
          <a:xfrm>
            <a:off x="3207498" y="5981165"/>
            <a:ext cx="5777004" cy="582157"/>
            <a:chOff x="381265" y="6309616"/>
            <a:chExt cx="3929685" cy="396000"/>
          </a:xfrm>
        </p:grpSpPr>
        <p:pic>
          <p:nvPicPr>
            <p:cNvPr id="4" name="Graphic 3">
              <a:extLst>
                <a:ext uri="{FF2B5EF4-FFF2-40B4-BE49-F238E27FC236}">
                  <a16:creationId xmlns:a16="http://schemas.microsoft.com/office/drawing/2014/main" id="{26A86533-859B-245D-3ABF-223C5764F59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5" name="Straight Connector 4">
              <a:extLst>
                <a:ext uri="{FF2B5EF4-FFF2-40B4-BE49-F238E27FC236}">
                  <a16:creationId xmlns:a16="http://schemas.microsoft.com/office/drawing/2014/main" id="{692B7406-51AD-AB73-D870-8E467978AC6C}"/>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2ACFB73-096F-BC67-A970-1C7B8B32B8B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8" name="Rectangle 7">
            <a:extLst>
              <a:ext uri="{FF2B5EF4-FFF2-40B4-BE49-F238E27FC236}">
                <a16:creationId xmlns:a16="http://schemas.microsoft.com/office/drawing/2014/main" id="{420FE20F-4ACB-40C7-A5A6-970531AF5E67}"/>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D0D2A5B-77F2-B0ED-1D60-C94AC95A6891}"/>
              </a:ext>
            </a:extLst>
          </p:cNvPr>
          <p:cNvGrpSpPr/>
          <p:nvPr/>
        </p:nvGrpSpPr>
        <p:grpSpPr>
          <a:xfrm>
            <a:off x="-373617" y="752688"/>
            <a:ext cx="2737030" cy="969032"/>
            <a:chOff x="-151943" y="969326"/>
            <a:chExt cx="1390907" cy="492444"/>
          </a:xfrm>
        </p:grpSpPr>
        <p:sp>
          <p:nvSpPr>
            <p:cNvPr id="11" name="Parallelogram 10">
              <a:extLst>
                <a:ext uri="{FF2B5EF4-FFF2-40B4-BE49-F238E27FC236}">
                  <a16:creationId xmlns:a16="http://schemas.microsoft.com/office/drawing/2014/main" id="{89E24EA9-5692-A64F-D97F-28052BC8C1B5}"/>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12" name="Parallelogram 11">
              <a:extLst>
                <a:ext uri="{FF2B5EF4-FFF2-40B4-BE49-F238E27FC236}">
                  <a16:creationId xmlns:a16="http://schemas.microsoft.com/office/drawing/2014/main" id="{2A9362C9-CD22-4600-61E2-5A3DD26DDF7B}"/>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19" name="Title 24">
            <a:extLst>
              <a:ext uri="{FF2B5EF4-FFF2-40B4-BE49-F238E27FC236}">
                <a16:creationId xmlns:a16="http://schemas.microsoft.com/office/drawing/2014/main" id="{07FFBA94-F8EB-7DFD-B0A5-273D407F5FB8}"/>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7.</a:t>
            </a:r>
          </a:p>
        </p:txBody>
      </p:sp>
    </p:spTree>
    <p:extLst>
      <p:ext uri="{BB962C8B-B14F-4D97-AF65-F5344CB8AC3E}">
        <p14:creationId xmlns:p14="http://schemas.microsoft.com/office/powerpoint/2010/main" val="23987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0AF27F6-D274-C2BC-2A80-4822AC7E0DF0}"/>
              </a:ext>
            </a:extLst>
          </p:cNvPr>
          <p:cNvSpPr/>
          <p:nvPr/>
        </p:nvSpPr>
        <p:spPr bwMode="ltGray">
          <a:xfrm flipH="1">
            <a:off x="0" y="0"/>
            <a:ext cx="4715154" cy="1751617"/>
          </a:xfrm>
          <a:prstGeom prst="rect">
            <a:avLst/>
          </a:prstGeom>
          <a:solidFill>
            <a:srgbClr val="52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0FAC649A-7D8D-FA36-2988-565E8B90F58D}"/>
              </a:ext>
            </a:extLst>
          </p:cNvPr>
          <p:cNvSpPr/>
          <p:nvPr/>
        </p:nvSpPr>
        <p:spPr bwMode="ltGray">
          <a:xfrm flipH="1">
            <a:off x="4715154" y="0"/>
            <a:ext cx="7476846" cy="596608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5EFEB0E-679B-7DF5-4BE4-7DB063B55C66}"/>
              </a:ext>
            </a:extLst>
          </p:cNvPr>
          <p:cNvSpPr>
            <a:spLocks noGrp="1"/>
          </p:cNvSpPr>
          <p:nvPr>
            <p:ph type="title"/>
          </p:nvPr>
        </p:nvSpPr>
        <p:spPr>
          <a:xfrm>
            <a:off x="359999" y="430718"/>
            <a:ext cx="3983401" cy="403200"/>
          </a:xfrm>
        </p:spPr>
        <p:txBody>
          <a:bodyPr/>
          <a:lstStyle/>
          <a:p>
            <a:r>
              <a:rPr lang="en-NZ" sz="2800" b="0" dirty="0">
                <a:solidFill>
                  <a:schemeClr val="bg1"/>
                </a:solidFill>
                <a:latin typeface="Times New Roman" panose="02020603050405020304" pitchFamily="18" charset="0"/>
                <a:cs typeface="Times New Roman" panose="02020603050405020304" pitchFamily="18" charset="0"/>
              </a:rPr>
              <a:t>Moving forward with effective engagement  </a:t>
            </a:r>
          </a:p>
        </p:txBody>
      </p:sp>
      <p:sp>
        <p:nvSpPr>
          <p:cNvPr id="3" name="Slide Number Placeholder 2">
            <a:extLst>
              <a:ext uri="{FF2B5EF4-FFF2-40B4-BE49-F238E27FC236}">
                <a16:creationId xmlns:a16="http://schemas.microsoft.com/office/drawing/2014/main" id="{24C2CEDF-ECF7-4924-C903-43F86999632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0052729-F301-DA90-6D1C-12B721C22D59}"/>
              </a:ext>
            </a:extLst>
          </p:cNvPr>
          <p:cNvSpPr>
            <a:spLocks noGrp="1"/>
          </p:cNvSpPr>
          <p:nvPr>
            <p:ph type="body" sz="quarter" idx="15"/>
          </p:nvPr>
        </p:nvSpPr>
        <p:spPr/>
        <p:txBody>
          <a:bodyPr/>
          <a:lstStyle/>
          <a:p>
            <a:endParaRPr lang="en-NZ"/>
          </a:p>
        </p:txBody>
      </p:sp>
      <p:sp>
        <p:nvSpPr>
          <p:cNvPr id="8" name="TextBox 7">
            <a:extLst>
              <a:ext uri="{FF2B5EF4-FFF2-40B4-BE49-F238E27FC236}">
                <a16:creationId xmlns:a16="http://schemas.microsoft.com/office/drawing/2014/main" id="{F9A549B1-B166-4DE3-E535-504D1BE20604}"/>
              </a:ext>
            </a:extLst>
          </p:cNvPr>
          <p:cNvSpPr txBox="1"/>
          <p:nvPr/>
        </p:nvSpPr>
        <p:spPr>
          <a:xfrm>
            <a:off x="705300" y="2101038"/>
            <a:ext cx="3638100" cy="2708434"/>
          </a:xfrm>
          <a:prstGeom prst="rect">
            <a:avLst/>
          </a:prstGeom>
          <a:noFill/>
        </p:spPr>
        <p:txBody>
          <a:bodyPr wrap="square" lIns="0" tIns="0" rIns="0" bIns="0" rtlCol="0">
            <a:spAutoFit/>
          </a:bodyPr>
          <a:lstStyle/>
          <a:p>
            <a:r>
              <a:rPr lang="en-US" sz="1600" dirty="0"/>
              <a:t>Effective engagement remains key for stakeholders to feel confident in the regulator and the decisions it makes.</a:t>
            </a:r>
          </a:p>
          <a:p>
            <a:endParaRPr lang="en-US" sz="1600" dirty="0"/>
          </a:p>
          <a:p>
            <a:r>
              <a:rPr lang="en-US" sz="1600" dirty="0"/>
              <a:t>Stakeholders need to respect the Authority and have confidence in the regulatory regime and processes. </a:t>
            </a:r>
          </a:p>
          <a:p>
            <a:endParaRPr lang="en-US" sz="1600" dirty="0"/>
          </a:p>
          <a:p>
            <a:r>
              <a:rPr lang="en-US" sz="1600" dirty="0"/>
              <a:t>Stakeholders suggest this can be achieved through making improvements to the following areas:</a:t>
            </a:r>
            <a:endParaRPr lang="en-NZ" sz="1600" dirty="0" err="1"/>
          </a:p>
        </p:txBody>
      </p:sp>
      <p:sp>
        <p:nvSpPr>
          <p:cNvPr id="13" name="Rectangle 12">
            <a:extLst>
              <a:ext uri="{FF2B5EF4-FFF2-40B4-BE49-F238E27FC236}">
                <a16:creationId xmlns:a16="http://schemas.microsoft.com/office/drawing/2014/main" id="{E6F62A89-5081-A6D4-7079-3DE8A8D99A4F}"/>
              </a:ext>
            </a:extLst>
          </p:cNvPr>
          <p:cNvSpPr/>
          <p:nvPr/>
        </p:nvSpPr>
        <p:spPr bwMode="ltGray">
          <a:xfrm flipH="1">
            <a:off x="5080281" y="430718"/>
            <a:ext cx="3231525" cy="5277355"/>
          </a:xfrm>
          <a:prstGeom prst="rect">
            <a:avLst/>
          </a:prstGeom>
          <a:solidFill>
            <a:schemeClr val="bg1"/>
          </a:solidFill>
          <a:ln w="28575">
            <a:solidFill>
              <a:srgbClr val="6FC9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407BA6F-FD1D-7898-7D56-1E3C8EC04A5E}"/>
              </a:ext>
            </a:extLst>
          </p:cNvPr>
          <p:cNvSpPr/>
          <p:nvPr/>
        </p:nvSpPr>
        <p:spPr bwMode="ltGray">
          <a:xfrm flipH="1">
            <a:off x="8595350" y="430718"/>
            <a:ext cx="3231525" cy="5277355"/>
          </a:xfrm>
          <a:prstGeom prst="rect">
            <a:avLst/>
          </a:prstGeom>
          <a:solidFill>
            <a:schemeClr val="bg1"/>
          </a:solidFill>
          <a:ln w="28575">
            <a:solidFill>
              <a:srgbClr val="FFBB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8AA2D0C1-CF7E-EE1F-6D02-ADFABA95F179}"/>
              </a:ext>
            </a:extLst>
          </p:cNvPr>
          <p:cNvSpPr txBox="1"/>
          <p:nvPr/>
        </p:nvSpPr>
        <p:spPr>
          <a:xfrm>
            <a:off x="6365927" y="889927"/>
            <a:ext cx="660233" cy="646331"/>
          </a:xfrm>
          <a:prstGeom prst="rect">
            <a:avLst/>
          </a:prstGeom>
          <a:noFill/>
        </p:spPr>
        <p:txBody>
          <a:bodyPr wrap="square">
            <a:spAutoFit/>
          </a:bodyPr>
          <a:lstStyle/>
          <a:p>
            <a:pPr algn="ctr"/>
            <a:r>
              <a:rPr lang="en-NZ" sz="3600" b="0" dirty="0">
                <a:solidFill>
                  <a:srgbClr val="6FC9F3"/>
                </a:solidFill>
                <a:latin typeface="Times New Roman" panose="02020603050405020304" pitchFamily="18" charset="0"/>
                <a:cs typeface="Times New Roman" panose="02020603050405020304" pitchFamily="18" charset="0"/>
              </a:rPr>
              <a:t>1.</a:t>
            </a:r>
            <a:endParaRPr lang="en-AU" sz="3600" dirty="0">
              <a:solidFill>
                <a:srgbClr val="6FC9F3"/>
              </a:solidFill>
            </a:endParaRPr>
          </a:p>
        </p:txBody>
      </p:sp>
      <p:sp>
        <p:nvSpPr>
          <p:cNvPr id="18" name="Content Placeholder 3">
            <a:extLst>
              <a:ext uri="{FF2B5EF4-FFF2-40B4-BE49-F238E27FC236}">
                <a16:creationId xmlns:a16="http://schemas.microsoft.com/office/drawing/2014/main" id="{AF82A46C-9D49-E584-5E34-E62EE8A48E76}"/>
              </a:ext>
            </a:extLst>
          </p:cNvPr>
          <p:cNvSpPr txBox="1">
            <a:spLocks/>
          </p:cNvSpPr>
          <p:nvPr/>
        </p:nvSpPr>
        <p:spPr>
          <a:xfrm>
            <a:off x="5283653" y="1751617"/>
            <a:ext cx="2806247" cy="187743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t>Provide greater regulatory certainty </a:t>
            </a:r>
          </a:p>
          <a:p>
            <a:pPr marL="342900" indent="-342900">
              <a:buFont typeface="Arial" panose="020B0604020202020204" pitchFamily="34" charset="0"/>
              <a:buChar char="•"/>
            </a:pPr>
            <a:r>
              <a:rPr lang="en-NZ" sz="1400" dirty="0"/>
              <a:t>Ensure the regimes and processes in place, are fit for purpose. </a:t>
            </a:r>
          </a:p>
          <a:p>
            <a:pPr marL="342900" indent="-342900">
              <a:buFont typeface="Arial" panose="020B0604020202020204" pitchFamily="34" charset="0"/>
              <a:buChar char="•"/>
            </a:pPr>
            <a:r>
              <a:rPr lang="en-NZ" sz="1400" dirty="0"/>
              <a:t>Create an environment that facilitates capital investment. </a:t>
            </a:r>
          </a:p>
        </p:txBody>
      </p:sp>
      <p:sp>
        <p:nvSpPr>
          <p:cNvPr id="20" name="TextBox 19">
            <a:extLst>
              <a:ext uri="{FF2B5EF4-FFF2-40B4-BE49-F238E27FC236}">
                <a16:creationId xmlns:a16="http://schemas.microsoft.com/office/drawing/2014/main" id="{43E8B46C-2F2F-83AF-7C27-E8446A45CBAF}"/>
              </a:ext>
            </a:extLst>
          </p:cNvPr>
          <p:cNvSpPr txBox="1"/>
          <p:nvPr/>
        </p:nvSpPr>
        <p:spPr>
          <a:xfrm>
            <a:off x="9880996" y="889927"/>
            <a:ext cx="660233" cy="646331"/>
          </a:xfrm>
          <a:prstGeom prst="rect">
            <a:avLst/>
          </a:prstGeom>
          <a:noFill/>
        </p:spPr>
        <p:txBody>
          <a:bodyPr wrap="square">
            <a:spAutoFit/>
          </a:bodyPr>
          <a:lstStyle/>
          <a:p>
            <a:pPr algn="ctr"/>
            <a:r>
              <a:rPr lang="en-NZ" sz="3600" b="0" dirty="0">
                <a:solidFill>
                  <a:srgbClr val="FFBB2C"/>
                </a:solidFill>
                <a:latin typeface="Times New Roman" panose="02020603050405020304" pitchFamily="18" charset="0"/>
                <a:cs typeface="Times New Roman" panose="02020603050405020304" pitchFamily="18" charset="0"/>
              </a:rPr>
              <a:t>2.</a:t>
            </a:r>
            <a:endParaRPr lang="en-AU" sz="3600" dirty="0">
              <a:solidFill>
                <a:srgbClr val="FFBB2C"/>
              </a:solidFill>
            </a:endParaRPr>
          </a:p>
        </p:txBody>
      </p:sp>
      <p:sp>
        <p:nvSpPr>
          <p:cNvPr id="21" name="Content Placeholder 3">
            <a:extLst>
              <a:ext uri="{FF2B5EF4-FFF2-40B4-BE49-F238E27FC236}">
                <a16:creationId xmlns:a16="http://schemas.microsoft.com/office/drawing/2014/main" id="{FA8A4A79-4641-037D-88C1-6B3283024008}"/>
              </a:ext>
            </a:extLst>
          </p:cNvPr>
          <p:cNvSpPr txBox="1">
            <a:spLocks/>
          </p:cNvSpPr>
          <p:nvPr/>
        </p:nvSpPr>
        <p:spPr>
          <a:xfrm>
            <a:off x="8807989" y="1751617"/>
            <a:ext cx="2806247" cy="252376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t>Build capacity and capability of Authority staff   </a:t>
            </a:r>
          </a:p>
          <a:p>
            <a:pPr marL="285750" indent="-285750">
              <a:buFont typeface="Arial" panose="020B0604020202020204" pitchFamily="34" charset="0"/>
              <a:buChar char="•"/>
            </a:pPr>
            <a:r>
              <a:rPr lang="en-NZ" sz="1400" dirty="0"/>
              <a:t>Seek to increase confidence in the sector, that the Authority has the appropriate expertise (and decisions with wide reaching ramifications, have been appropriately informed).   </a:t>
            </a:r>
          </a:p>
          <a:p>
            <a:pPr marL="285750" indent="-285750">
              <a:buFont typeface="Arial" panose="020B0604020202020204" pitchFamily="34" charset="0"/>
              <a:buChar char="•"/>
            </a:pPr>
            <a:r>
              <a:rPr lang="en-NZ" sz="1400" dirty="0"/>
              <a:t>If the expertise doesn’t exist in-house, seek to outsource it. </a:t>
            </a:r>
          </a:p>
        </p:txBody>
      </p:sp>
      <p:pic>
        <p:nvPicPr>
          <p:cNvPr id="26" name="Picture 25">
            <a:extLst>
              <a:ext uri="{FF2B5EF4-FFF2-40B4-BE49-F238E27FC236}">
                <a16:creationId xmlns:a16="http://schemas.microsoft.com/office/drawing/2014/main" id="{AB0EF9A2-7BE8-31CD-6A47-562CC92E9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60363" y="2101038"/>
            <a:ext cx="190218" cy="303159"/>
          </a:xfrm>
          <a:prstGeom prst="rect">
            <a:avLst/>
          </a:prstGeom>
        </p:spPr>
      </p:pic>
      <p:pic>
        <p:nvPicPr>
          <p:cNvPr id="4" name="Picture 3">
            <a:extLst>
              <a:ext uri="{FF2B5EF4-FFF2-40B4-BE49-F238E27FC236}">
                <a16:creationId xmlns:a16="http://schemas.microsoft.com/office/drawing/2014/main" id="{DEF9B3C3-01C1-9E87-E5CD-50076F5B97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60362" y="3051299"/>
            <a:ext cx="190218" cy="303159"/>
          </a:xfrm>
          <a:prstGeom prst="rect">
            <a:avLst/>
          </a:prstGeom>
        </p:spPr>
      </p:pic>
      <p:pic>
        <p:nvPicPr>
          <p:cNvPr id="6" name="Picture 5">
            <a:extLst>
              <a:ext uri="{FF2B5EF4-FFF2-40B4-BE49-F238E27FC236}">
                <a16:creationId xmlns:a16="http://schemas.microsoft.com/office/drawing/2014/main" id="{5F68C304-FB18-D4D1-F171-DFE007107D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51396" y="4028455"/>
            <a:ext cx="190218" cy="303159"/>
          </a:xfrm>
          <a:prstGeom prst="rect">
            <a:avLst/>
          </a:prstGeom>
        </p:spPr>
      </p:pic>
    </p:spTree>
    <p:extLst>
      <p:ext uri="{BB962C8B-B14F-4D97-AF65-F5344CB8AC3E}">
        <p14:creationId xmlns:p14="http://schemas.microsoft.com/office/powerpoint/2010/main" val="53878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C649A-7D8D-FA36-2988-565E8B90F58D}"/>
              </a:ext>
            </a:extLst>
          </p:cNvPr>
          <p:cNvSpPr/>
          <p:nvPr/>
        </p:nvSpPr>
        <p:spPr bwMode="ltGray">
          <a:xfrm flipH="1">
            <a:off x="0" y="0"/>
            <a:ext cx="12192000" cy="596608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24C2CEDF-ECF7-4924-C903-43F869996324}"/>
              </a:ext>
            </a:extLst>
          </p:cNvPr>
          <p:cNvSpPr>
            <a:spLocks noGrp="1"/>
          </p:cNvSpPr>
          <p:nvPr>
            <p:ph type="sldNum" sz="quarter" idx="10"/>
          </p:nvPr>
        </p:nvSpPr>
        <p:spPr/>
        <p:txBody>
          <a:bodyPr/>
          <a:lstStyle/>
          <a:p>
            <a:pPr lvl="0"/>
            <a:fld id="{4034BEE3-566C-4068-A777-C3A4762E861B}" type="slidenum">
              <a:rPr lang="en-GB" noProof="0" smtClean="0"/>
              <a:pPr lvl="0"/>
              <a:t>49</a:t>
            </a:fld>
            <a:endParaRPr lang="en-GB" noProof="0" dirty="0"/>
          </a:p>
        </p:txBody>
      </p:sp>
      <p:sp>
        <p:nvSpPr>
          <p:cNvPr id="23" name="Text Placeholder 22">
            <a:extLst>
              <a:ext uri="{FF2B5EF4-FFF2-40B4-BE49-F238E27FC236}">
                <a16:creationId xmlns:a16="http://schemas.microsoft.com/office/drawing/2014/main" id="{C6C1E6C0-F5A0-2936-A5D0-6EE8F9865A65}"/>
              </a:ext>
            </a:extLst>
          </p:cNvPr>
          <p:cNvSpPr>
            <a:spLocks noGrp="1"/>
          </p:cNvSpPr>
          <p:nvPr>
            <p:ph type="body" sz="quarter" idx="15"/>
          </p:nvPr>
        </p:nvSpPr>
        <p:spPr/>
        <p:txBody>
          <a:bodyPr/>
          <a:lstStyle/>
          <a:p>
            <a:endParaRPr lang="en-AU"/>
          </a:p>
        </p:txBody>
      </p:sp>
      <p:sp>
        <p:nvSpPr>
          <p:cNvPr id="25" name="Rectangle 24">
            <a:extLst>
              <a:ext uri="{FF2B5EF4-FFF2-40B4-BE49-F238E27FC236}">
                <a16:creationId xmlns:a16="http://schemas.microsoft.com/office/drawing/2014/main" id="{5BB0546B-013C-C1C6-5576-89F32931E7FE}"/>
              </a:ext>
            </a:extLst>
          </p:cNvPr>
          <p:cNvSpPr/>
          <p:nvPr/>
        </p:nvSpPr>
        <p:spPr bwMode="ltGray">
          <a:xfrm flipH="1">
            <a:off x="4287907" y="430718"/>
            <a:ext cx="3611062" cy="5277355"/>
          </a:xfrm>
          <a:prstGeom prst="rect">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1579F813-41DC-3473-7819-B667A9BAFD3E}"/>
              </a:ext>
            </a:extLst>
          </p:cNvPr>
          <p:cNvSpPr/>
          <p:nvPr/>
        </p:nvSpPr>
        <p:spPr bwMode="ltGray">
          <a:xfrm flipH="1">
            <a:off x="8215814" y="430718"/>
            <a:ext cx="3611062" cy="5277355"/>
          </a:xfrm>
          <a:prstGeom prst="rect">
            <a:avLst/>
          </a:prstGeom>
          <a:solidFill>
            <a:schemeClr val="bg1"/>
          </a:solidFill>
          <a:ln w="28575">
            <a:solidFill>
              <a:srgbClr val="63B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8E964F3B-61B9-2F27-5BBE-B0C99ED529F2}"/>
              </a:ext>
            </a:extLst>
          </p:cNvPr>
          <p:cNvSpPr txBox="1"/>
          <p:nvPr/>
        </p:nvSpPr>
        <p:spPr>
          <a:xfrm>
            <a:off x="5724550" y="889927"/>
            <a:ext cx="737776" cy="646331"/>
          </a:xfrm>
          <a:prstGeom prst="rect">
            <a:avLst/>
          </a:prstGeom>
          <a:noFill/>
        </p:spPr>
        <p:txBody>
          <a:bodyPr wrap="square">
            <a:spAutoFit/>
          </a:bodyPr>
          <a:lstStyle/>
          <a:p>
            <a:pPr algn="ctr"/>
            <a:r>
              <a:rPr lang="en-NZ" sz="3600" dirty="0">
                <a:solidFill>
                  <a:srgbClr val="557CC1"/>
                </a:solidFill>
                <a:latin typeface="Times New Roman" panose="02020603050405020304" pitchFamily="18" charset="0"/>
                <a:cs typeface="Times New Roman" panose="02020603050405020304" pitchFamily="18" charset="0"/>
              </a:rPr>
              <a:t>4.</a:t>
            </a:r>
            <a:endParaRPr lang="en-AU" sz="3600" dirty="0">
              <a:solidFill>
                <a:srgbClr val="557CC1"/>
              </a:solidFill>
            </a:endParaRPr>
          </a:p>
        </p:txBody>
      </p:sp>
      <p:sp>
        <p:nvSpPr>
          <p:cNvPr id="28" name="Content Placeholder 3">
            <a:extLst>
              <a:ext uri="{FF2B5EF4-FFF2-40B4-BE49-F238E27FC236}">
                <a16:creationId xmlns:a16="http://schemas.microsoft.com/office/drawing/2014/main" id="{BDE166B4-248C-0E6B-FE59-2E8F123AD704}"/>
              </a:ext>
            </a:extLst>
          </p:cNvPr>
          <p:cNvSpPr txBox="1">
            <a:spLocks/>
          </p:cNvSpPr>
          <p:nvPr/>
        </p:nvSpPr>
        <p:spPr>
          <a:xfrm>
            <a:off x="4515165" y="1751617"/>
            <a:ext cx="3135835" cy="304698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t>Greater collaboration with industry </a:t>
            </a:r>
          </a:p>
          <a:p>
            <a:pPr marL="285750" indent="-285750">
              <a:buFont typeface="Arial" panose="020B0604020202020204" pitchFamily="34" charset="0"/>
              <a:buChar char="•"/>
            </a:pPr>
            <a:r>
              <a:rPr lang="en-NZ" sz="1400" dirty="0"/>
              <a:t>Undertake genuine and sincere engagement/consultation. </a:t>
            </a:r>
          </a:p>
          <a:p>
            <a:pPr marL="285750" indent="-285750">
              <a:buFont typeface="Arial" panose="020B0604020202020204" pitchFamily="34" charset="0"/>
              <a:buChar char="•"/>
            </a:pPr>
            <a:r>
              <a:rPr lang="en-NZ" sz="1400" dirty="0"/>
              <a:t>Recognise the expertise that sits within industry (and seek to utilise this).</a:t>
            </a:r>
          </a:p>
          <a:p>
            <a:pPr marL="285750" indent="-285750">
              <a:buFont typeface="Arial" panose="020B0604020202020204" pitchFamily="34" charset="0"/>
              <a:buChar char="•"/>
            </a:pPr>
            <a:r>
              <a:rPr lang="en-NZ" sz="1400" dirty="0"/>
              <a:t>Create opportunities to engage with industry and re-build relationships.</a:t>
            </a:r>
          </a:p>
          <a:p>
            <a:pPr marL="285750" indent="-285750">
              <a:buFont typeface="Arial" panose="020B0604020202020204" pitchFamily="34" charset="0"/>
              <a:buChar char="•"/>
            </a:pPr>
            <a:r>
              <a:rPr lang="en-NZ" sz="1400" dirty="0"/>
              <a:t>Communicate strategy/vision for the sector.</a:t>
            </a:r>
          </a:p>
        </p:txBody>
      </p:sp>
      <p:sp>
        <p:nvSpPr>
          <p:cNvPr id="29" name="TextBox 28">
            <a:extLst>
              <a:ext uri="{FF2B5EF4-FFF2-40B4-BE49-F238E27FC236}">
                <a16:creationId xmlns:a16="http://schemas.microsoft.com/office/drawing/2014/main" id="{36ED4168-E953-A061-D9DC-14760B181ED5}"/>
              </a:ext>
            </a:extLst>
          </p:cNvPr>
          <p:cNvSpPr txBox="1"/>
          <p:nvPr/>
        </p:nvSpPr>
        <p:spPr>
          <a:xfrm>
            <a:off x="9652457" y="889927"/>
            <a:ext cx="737776" cy="646331"/>
          </a:xfrm>
          <a:prstGeom prst="rect">
            <a:avLst/>
          </a:prstGeom>
          <a:noFill/>
        </p:spPr>
        <p:txBody>
          <a:bodyPr wrap="square">
            <a:spAutoFit/>
          </a:bodyPr>
          <a:lstStyle/>
          <a:p>
            <a:pPr algn="ctr"/>
            <a:r>
              <a:rPr lang="en-NZ" sz="3600" dirty="0">
                <a:solidFill>
                  <a:srgbClr val="63B145"/>
                </a:solidFill>
                <a:latin typeface="Times New Roman" panose="02020603050405020304" pitchFamily="18" charset="0"/>
                <a:cs typeface="Times New Roman" panose="02020603050405020304" pitchFamily="18" charset="0"/>
              </a:rPr>
              <a:t>5.</a:t>
            </a:r>
            <a:endParaRPr lang="en-AU" sz="3600" dirty="0">
              <a:solidFill>
                <a:srgbClr val="63B145"/>
              </a:solidFill>
            </a:endParaRPr>
          </a:p>
        </p:txBody>
      </p:sp>
      <p:sp>
        <p:nvSpPr>
          <p:cNvPr id="30" name="Content Placeholder 3">
            <a:extLst>
              <a:ext uri="{FF2B5EF4-FFF2-40B4-BE49-F238E27FC236}">
                <a16:creationId xmlns:a16="http://schemas.microsoft.com/office/drawing/2014/main" id="{A86C9E62-C8AB-A265-DF82-A20EF041E526}"/>
              </a:ext>
            </a:extLst>
          </p:cNvPr>
          <p:cNvSpPr txBox="1">
            <a:spLocks/>
          </p:cNvSpPr>
          <p:nvPr/>
        </p:nvSpPr>
        <p:spPr>
          <a:xfrm>
            <a:off x="8453428" y="1751617"/>
            <a:ext cx="3135835" cy="200054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t>Increased pragmatism </a:t>
            </a:r>
          </a:p>
          <a:p>
            <a:pPr marL="285750" indent="-285750">
              <a:buFont typeface="Arial" panose="020B0604020202020204" pitchFamily="34" charset="0"/>
              <a:buChar char="•"/>
            </a:pPr>
            <a:r>
              <a:rPr lang="en-NZ" sz="1400" dirty="0"/>
              <a:t>Give greater consideration to real-world impacts.    </a:t>
            </a:r>
          </a:p>
          <a:p>
            <a:pPr marL="285750" indent="-285750">
              <a:buFont typeface="Arial" panose="020B0604020202020204" pitchFamily="34" charset="0"/>
              <a:buChar char="•"/>
            </a:pPr>
            <a:r>
              <a:rPr lang="en-NZ" sz="1400" dirty="0"/>
              <a:t>Seek to balance theoretical approaches with practical implications.   </a:t>
            </a:r>
          </a:p>
          <a:p>
            <a:r>
              <a:rPr lang="en-NZ" sz="1400" dirty="0"/>
              <a:t> </a:t>
            </a:r>
          </a:p>
        </p:txBody>
      </p:sp>
      <p:sp>
        <p:nvSpPr>
          <p:cNvPr id="31" name="Rectangle 30">
            <a:extLst>
              <a:ext uri="{FF2B5EF4-FFF2-40B4-BE49-F238E27FC236}">
                <a16:creationId xmlns:a16="http://schemas.microsoft.com/office/drawing/2014/main" id="{5179B2BF-B0C0-1EB6-DF6B-B3C7EB8049EB}"/>
              </a:ext>
            </a:extLst>
          </p:cNvPr>
          <p:cNvSpPr/>
          <p:nvPr/>
        </p:nvSpPr>
        <p:spPr bwMode="ltGray">
          <a:xfrm flipH="1">
            <a:off x="360000" y="430718"/>
            <a:ext cx="3611062" cy="5277355"/>
          </a:xfrm>
          <a:prstGeom prst="rect">
            <a:avLst/>
          </a:prstGeom>
          <a:solidFill>
            <a:schemeClr val="bg1"/>
          </a:solidFill>
          <a:ln w="28575">
            <a:solidFill>
              <a:srgbClr val="ED17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9B5EB589-26FD-A3F9-0881-9289469B125E}"/>
              </a:ext>
            </a:extLst>
          </p:cNvPr>
          <p:cNvSpPr txBox="1"/>
          <p:nvPr/>
        </p:nvSpPr>
        <p:spPr>
          <a:xfrm>
            <a:off x="1796643" y="889927"/>
            <a:ext cx="737776" cy="646331"/>
          </a:xfrm>
          <a:prstGeom prst="rect">
            <a:avLst/>
          </a:prstGeom>
          <a:noFill/>
        </p:spPr>
        <p:txBody>
          <a:bodyPr wrap="square">
            <a:spAutoFit/>
          </a:bodyPr>
          <a:lstStyle/>
          <a:p>
            <a:pPr algn="ctr"/>
            <a:r>
              <a:rPr lang="en-NZ" sz="3600" dirty="0">
                <a:solidFill>
                  <a:srgbClr val="ED1744"/>
                </a:solidFill>
                <a:latin typeface="Times New Roman" panose="02020603050405020304" pitchFamily="18" charset="0"/>
                <a:cs typeface="Times New Roman" panose="02020603050405020304" pitchFamily="18" charset="0"/>
              </a:rPr>
              <a:t>3.</a:t>
            </a:r>
            <a:endParaRPr lang="en-AU" sz="3600" dirty="0">
              <a:solidFill>
                <a:srgbClr val="ED1744"/>
              </a:solidFill>
            </a:endParaRPr>
          </a:p>
        </p:txBody>
      </p:sp>
      <p:sp>
        <p:nvSpPr>
          <p:cNvPr id="33" name="Content Placeholder 3">
            <a:extLst>
              <a:ext uri="{FF2B5EF4-FFF2-40B4-BE49-F238E27FC236}">
                <a16:creationId xmlns:a16="http://schemas.microsoft.com/office/drawing/2014/main" id="{D80681C2-D413-8BDD-317A-9B6AA6994153}"/>
              </a:ext>
            </a:extLst>
          </p:cNvPr>
          <p:cNvSpPr txBox="1">
            <a:spLocks/>
          </p:cNvSpPr>
          <p:nvPr/>
        </p:nvSpPr>
        <p:spPr>
          <a:xfrm>
            <a:off x="587258" y="1751617"/>
            <a:ext cx="3135835" cy="28623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t>Strong future focus </a:t>
            </a:r>
          </a:p>
          <a:p>
            <a:pPr marL="342900" indent="-342900">
              <a:buFont typeface="Arial" panose="020B0604020202020204" pitchFamily="34" charset="0"/>
              <a:buChar char="•"/>
            </a:pPr>
            <a:r>
              <a:rPr lang="en-NZ" sz="1400" dirty="0"/>
              <a:t>Create an environment where technology can flourish </a:t>
            </a:r>
          </a:p>
          <a:p>
            <a:pPr marL="645750" lvl="2" indent="-285750">
              <a:buFont typeface="Calibri" panose="020F0502020204030204" pitchFamily="34" charset="0"/>
              <a:buChar char="‒"/>
            </a:pPr>
            <a:r>
              <a:rPr lang="en-NZ" sz="1400" dirty="0"/>
              <a:t>Don’t feel the need to reinvent the wheel, look to other jurisdictions for learnings/insight.   </a:t>
            </a:r>
          </a:p>
          <a:p>
            <a:pPr marL="342900" indent="-342900">
              <a:buFont typeface="Arial" panose="020B0604020202020204" pitchFamily="34" charset="0"/>
              <a:buChar char="•"/>
            </a:pPr>
            <a:r>
              <a:rPr lang="en-NZ" sz="1400" dirty="0"/>
              <a:t>Be prepared to be agile and adapt, don’t feel wedded to existing frameworks if they are no longer fit for purpose.   </a:t>
            </a:r>
          </a:p>
        </p:txBody>
      </p:sp>
    </p:spTree>
    <p:extLst>
      <p:ext uri="{BB962C8B-B14F-4D97-AF65-F5344CB8AC3E}">
        <p14:creationId xmlns:p14="http://schemas.microsoft.com/office/powerpoint/2010/main" val="284733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96C1C8-6A5E-CBA9-CAC9-9824D8DB7541}"/>
              </a:ext>
            </a:extLst>
          </p:cNvPr>
          <p:cNvSpPr/>
          <p:nvPr/>
        </p:nvSpPr>
        <p:spPr bwMode="ltGray">
          <a:xfrm flipH="1">
            <a:off x="0" y="0"/>
            <a:ext cx="12192000" cy="596608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0ADC078-4524-9609-FA0D-4C70BEFFAD77}"/>
              </a:ext>
            </a:extLst>
          </p:cNvPr>
          <p:cNvSpPr>
            <a:spLocks noGrp="1"/>
          </p:cNvSpPr>
          <p:nvPr>
            <p:ph type="sldNum" sz="quarter" idx="10"/>
          </p:nvPr>
        </p:nvSpPr>
        <p:spPr/>
        <p:txBody>
          <a:bodyPr/>
          <a:lstStyle/>
          <a:p>
            <a:pPr lvl="0"/>
            <a:fld id="{4034BEE3-566C-4068-A777-C3A4762E861B}" type="slidenum">
              <a:rPr lang="en-GB" noProof="0" smtClean="0"/>
              <a:pPr lvl="0"/>
              <a:t>5</a:t>
            </a:fld>
            <a:endParaRPr lang="en-GB" noProof="0" dirty="0"/>
          </a:p>
        </p:txBody>
      </p:sp>
      <p:sp>
        <p:nvSpPr>
          <p:cNvPr id="18" name="Text Placeholder 17">
            <a:extLst>
              <a:ext uri="{FF2B5EF4-FFF2-40B4-BE49-F238E27FC236}">
                <a16:creationId xmlns:a16="http://schemas.microsoft.com/office/drawing/2014/main" id="{D4BC3F2D-7076-D9D6-1753-89526A1B5319}"/>
              </a:ext>
            </a:extLst>
          </p:cNvPr>
          <p:cNvSpPr>
            <a:spLocks noGrp="1"/>
          </p:cNvSpPr>
          <p:nvPr>
            <p:ph type="body" sz="quarter" idx="15"/>
          </p:nvPr>
        </p:nvSpPr>
        <p:spPr/>
        <p:txBody>
          <a:bodyPr/>
          <a:lstStyle/>
          <a:p>
            <a:endParaRPr lang="en-AU"/>
          </a:p>
        </p:txBody>
      </p:sp>
      <p:sp>
        <p:nvSpPr>
          <p:cNvPr id="13" name="Rectangle 12">
            <a:extLst>
              <a:ext uri="{FF2B5EF4-FFF2-40B4-BE49-F238E27FC236}">
                <a16:creationId xmlns:a16="http://schemas.microsoft.com/office/drawing/2014/main" id="{8FAF8F12-00E0-7EF8-2D75-2C1AF0D363F6}"/>
              </a:ext>
            </a:extLst>
          </p:cNvPr>
          <p:cNvSpPr/>
          <p:nvPr/>
        </p:nvSpPr>
        <p:spPr bwMode="ltGray">
          <a:xfrm flipH="1">
            <a:off x="651053" y="1350770"/>
            <a:ext cx="3436147" cy="4357302"/>
          </a:xfrm>
          <a:prstGeom prst="rect">
            <a:avLst/>
          </a:prstGeom>
          <a:solidFill>
            <a:schemeClr val="bg1"/>
          </a:solidFill>
          <a:ln w="28575">
            <a:solidFill>
              <a:srgbClr val="ED17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Content Placeholder 3">
            <a:extLst>
              <a:ext uri="{FF2B5EF4-FFF2-40B4-BE49-F238E27FC236}">
                <a16:creationId xmlns:a16="http://schemas.microsoft.com/office/drawing/2014/main" id="{DC42E83F-152B-FF88-ADB7-A23815E4351E}"/>
              </a:ext>
            </a:extLst>
          </p:cNvPr>
          <p:cNvSpPr txBox="1">
            <a:spLocks/>
          </p:cNvSpPr>
          <p:nvPr/>
        </p:nvSpPr>
        <p:spPr>
          <a:xfrm>
            <a:off x="848480" y="1945166"/>
            <a:ext cx="2989341" cy="28315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t>Strong future focus </a:t>
            </a:r>
          </a:p>
          <a:p>
            <a:r>
              <a:rPr lang="en-NZ" sz="1100" dirty="0"/>
              <a:t>Stakeholders acknowledge that there are significant changes on the horizon, both in terms of technology and also the shift towards renewable energy.  </a:t>
            </a:r>
          </a:p>
          <a:p>
            <a:r>
              <a:rPr lang="en-NZ" sz="1100" dirty="0"/>
              <a:t>There is a need to create an environment where (new) technology can flourish. </a:t>
            </a:r>
          </a:p>
          <a:p>
            <a:r>
              <a:rPr lang="en-NZ" sz="1100" dirty="0"/>
              <a:t>Stakeholders suggest existing frameworks may not be fit for purpose and there is a need for the Authority to be agile and adapt to an ever evolving environment. </a:t>
            </a:r>
          </a:p>
          <a:p>
            <a:r>
              <a:rPr lang="en-NZ" sz="1100" dirty="0"/>
              <a:t>This is an enduring theme, with greater prominence in 2022.  </a:t>
            </a:r>
          </a:p>
        </p:txBody>
      </p:sp>
      <p:sp>
        <p:nvSpPr>
          <p:cNvPr id="16" name="TextBox 15">
            <a:extLst>
              <a:ext uri="{FF2B5EF4-FFF2-40B4-BE49-F238E27FC236}">
                <a16:creationId xmlns:a16="http://schemas.microsoft.com/office/drawing/2014/main" id="{F3408D28-434F-5416-FE48-B34CAA1ECFA0}"/>
              </a:ext>
            </a:extLst>
          </p:cNvPr>
          <p:cNvSpPr txBox="1"/>
          <p:nvPr/>
        </p:nvSpPr>
        <p:spPr>
          <a:xfrm>
            <a:off x="2085109" y="1421946"/>
            <a:ext cx="568036" cy="523220"/>
          </a:xfrm>
          <a:prstGeom prst="rect">
            <a:avLst/>
          </a:prstGeom>
          <a:noFill/>
        </p:spPr>
        <p:txBody>
          <a:bodyPr wrap="square">
            <a:spAutoFit/>
          </a:bodyPr>
          <a:lstStyle/>
          <a:p>
            <a:pPr algn="ctr"/>
            <a:r>
              <a:rPr lang="en-NZ" sz="2800" b="0" dirty="0">
                <a:solidFill>
                  <a:srgbClr val="ED1744"/>
                </a:solidFill>
                <a:latin typeface="Times New Roman" panose="02020603050405020304" pitchFamily="18" charset="0"/>
                <a:cs typeface="Times New Roman" panose="02020603050405020304" pitchFamily="18" charset="0"/>
              </a:rPr>
              <a:t>3.</a:t>
            </a:r>
            <a:endParaRPr lang="en-AU" sz="2800" dirty="0">
              <a:solidFill>
                <a:srgbClr val="ED1744"/>
              </a:solidFill>
            </a:endParaRPr>
          </a:p>
        </p:txBody>
      </p:sp>
      <p:sp>
        <p:nvSpPr>
          <p:cNvPr id="34" name="Rectangle 33">
            <a:extLst>
              <a:ext uri="{FF2B5EF4-FFF2-40B4-BE49-F238E27FC236}">
                <a16:creationId xmlns:a16="http://schemas.microsoft.com/office/drawing/2014/main" id="{E9A2FA51-718B-F6F2-0819-FF9B582D70E3}"/>
              </a:ext>
            </a:extLst>
          </p:cNvPr>
          <p:cNvSpPr/>
          <p:nvPr/>
        </p:nvSpPr>
        <p:spPr bwMode="ltGray">
          <a:xfrm flipH="1">
            <a:off x="4377926" y="1350770"/>
            <a:ext cx="3436147" cy="4357302"/>
          </a:xfrm>
          <a:prstGeom prst="rect">
            <a:avLst/>
          </a:prstGeom>
          <a:solidFill>
            <a:schemeClr val="bg1"/>
          </a:solidFill>
          <a:ln w="28575">
            <a:solidFill>
              <a:srgbClr val="557C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Content Placeholder 3">
            <a:extLst>
              <a:ext uri="{FF2B5EF4-FFF2-40B4-BE49-F238E27FC236}">
                <a16:creationId xmlns:a16="http://schemas.microsoft.com/office/drawing/2014/main" id="{BB06433D-7A8D-5E3C-6036-8755911F15CA}"/>
              </a:ext>
            </a:extLst>
          </p:cNvPr>
          <p:cNvSpPr txBox="1">
            <a:spLocks/>
          </p:cNvSpPr>
          <p:nvPr/>
        </p:nvSpPr>
        <p:spPr>
          <a:xfrm>
            <a:off x="4601330" y="1945166"/>
            <a:ext cx="3135211" cy="367793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t>Greater collaboration with industry </a:t>
            </a:r>
          </a:p>
          <a:p>
            <a:r>
              <a:rPr lang="en-NZ" sz="1100" dirty="0"/>
              <a:t>Stakeholders desire more meaningful engagement with the Authority.  </a:t>
            </a:r>
          </a:p>
          <a:p>
            <a:r>
              <a:rPr lang="en-NZ" sz="1100" dirty="0"/>
              <a:t>There is a sense that engagement/consultation by the Authority is insincere and they are simply going ‘through the motions’.  Stakeholders recall multiple examples of having invested significant resourcing into submissions, with very little material effect.  </a:t>
            </a:r>
          </a:p>
          <a:p>
            <a:r>
              <a:rPr lang="en-NZ" sz="1100" dirty="0"/>
              <a:t>Stakeholders perceive multiple benefits for the sector overall, should the Authority take steps to proactively engage with industry and build their understanding.  Stakeholders suggest site visits to the regions, hosting forums, along with overtly communicating strategy/vision for the sector as starting points. </a:t>
            </a:r>
          </a:p>
          <a:p>
            <a:r>
              <a:rPr lang="en-NZ" sz="1100" dirty="0"/>
              <a:t>This is an enduring theme, with greater prominence in 2022.          </a:t>
            </a:r>
          </a:p>
        </p:txBody>
      </p:sp>
      <p:sp>
        <p:nvSpPr>
          <p:cNvPr id="36" name="TextBox 35">
            <a:extLst>
              <a:ext uri="{FF2B5EF4-FFF2-40B4-BE49-F238E27FC236}">
                <a16:creationId xmlns:a16="http://schemas.microsoft.com/office/drawing/2014/main" id="{AD2E5DE6-E456-68F4-C900-B9C0B19B17E8}"/>
              </a:ext>
            </a:extLst>
          </p:cNvPr>
          <p:cNvSpPr txBox="1"/>
          <p:nvPr/>
        </p:nvSpPr>
        <p:spPr>
          <a:xfrm>
            <a:off x="5811982" y="1421946"/>
            <a:ext cx="568036" cy="523220"/>
          </a:xfrm>
          <a:prstGeom prst="rect">
            <a:avLst/>
          </a:prstGeom>
          <a:noFill/>
        </p:spPr>
        <p:txBody>
          <a:bodyPr wrap="square">
            <a:spAutoFit/>
          </a:bodyPr>
          <a:lstStyle/>
          <a:p>
            <a:pPr algn="ctr"/>
            <a:r>
              <a:rPr lang="en-NZ" sz="2800" b="0" dirty="0">
                <a:solidFill>
                  <a:srgbClr val="557CC1"/>
                </a:solidFill>
                <a:latin typeface="Times New Roman" panose="02020603050405020304" pitchFamily="18" charset="0"/>
                <a:cs typeface="Times New Roman" panose="02020603050405020304" pitchFamily="18" charset="0"/>
              </a:rPr>
              <a:t>4.</a:t>
            </a:r>
            <a:endParaRPr lang="en-AU" sz="2800" dirty="0">
              <a:solidFill>
                <a:srgbClr val="557CC1"/>
              </a:solidFill>
            </a:endParaRPr>
          </a:p>
        </p:txBody>
      </p:sp>
      <p:sp>
        <p:nvSpPr>
          <p:cNvPr id="37" name="Rectangle 36">
            <a:extLst>
              <a:ext uri="{FF2B5EF4-FFF2-40B4-BE49-F238E27FC236}">
                <a16:creationId xmlns:a16="http://schemas.microsoft.com/office/drawing/2014/main" id="{81F9505E-C711-A5EE-1765-5D5ED66C8078}"/>
              </a:ext>
            </a:extLst>
          </p:cNvPr>
          <p:cNvSpPr/>
          <p:nvPr/>
        </p:nvSpPr>
        <p:spPr bwMode="ltGray">
          <a:xfrm flipH="1">
            <a:off x="8104799" y="1350771"/>
            <a:ext cx="3436147" cy="4357302"/>
          </a:xfrm>
          <a:prstGeom prst="rect">
            <a:avLst/>
          </a:prstGeom>
          <a:solidFill>
            <a:schemeClr val="bg1"/>
          </a:solidFill>
          <a:ln w="28575">
            <a:solidFill>
              <a:srgbClr val="63B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Content Placeholder 3">
            <a:extLst>
              <a:ext uri="{FF2B5EF4-FFF2-40B4-BE49-F238E27FC236}">
                <a16:creationId xmlns:a16="http://schemas.microsoft.com/office/drawing/2014/main" id="{541ADB70-7F49-FB0A-9B02-C6A977EF585B}"/>
              </a:ext>
            </a:extLst>
          </p:cNvPr>
          <p:cNvSpPr txBox="1">
            <a:spLocks/>
          </p:cNvSpPr>
          <p:nvPr/>
        </p:nvSpPr>
        <p:spPr>
          <a:xfrm>
            <a:off x="8302226" y="1945166"/>
            <a:ext cx="2989341" cy="233910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t>Increased pragmatism </a:t>
            </a:r>
          </a:p>
          <a:p>
            <a:r>
              <a:rPr lang="en-NZ" sz="1100" dirty="0"/>
              <a:t>Many stakeholders are critical about what they deem to be an outdated economic model, and express concern that the Authority’s (overly) theoretical approach is at the expense of pragmatism.  </a:t>
            </a:r>
          </a:p>
          <a:p>
            <a:r>
              <a:rPr lang="en-NZ" sz="1100" dirty="0"/>
              <a:t>Stakeholders suggest the Authority needs to give greater consideration to real world impacts (which is particularly relevant in the current dynamic environment).</a:t>
            </a:r>
          </a:p>
          <a:p>
            <a:r>
              <a:rPr lang="en-NZ" sz="1100" dirty="0"/>
              <a:t>This is an enduring theme across 2018/2022.     </a:t>
            </a:r>
          </a:p>
        </p:txBody>
      </p:sp>
      <p:sp>
        <p:nvSpPr>
          <p:cNvPr id="39" name="TextBox 38">
            <a:extLst>
              <a:ext uri="{FF2B5EF4-FFF2-40B4-BE49-F238E27FC236}">
                <a16:creationId xmlns:a16="http://schemas.microsoft.com/office/drawing/2014/main" id="{DEFC4FCA-7C7F-80B3-D6ED-D8708A5988D0}"/>
              </a:ext>
            </a:extLst>
          </p:cNvPr>
          <p:cNvSpPr txBox="1"/>
          <p:nvPr/>
        </p:nvSpPr>
        <p:spPr>
          <a:xfrm>
            <a:off x="9538855" y="1421946"/>
            <a:ext cx="568036" cy="523220"/>
          </a:xfrm>
          <a:prstGeom prst="rect">
            <a:avLst/>
          </a:prstGeom>
          <a:noFill/>
        </p:spPr>
        <p:txBody>
          <a:bodyPr wrap="square">
            <a:spAutoFit/>
          </a:bodyPr>
          <a:lstStyle/>
          <a:p>
            <a:pPr algn="ctr"/>
            <a:r>
              <a:rPr lang="en-NZ" sz="2800" dirty="0">
                <a:solidFill>
                  <a:srgbClr val="63B145"/>
                </a:solidFill>
                <a:latin typeface="Times New Roman" panose="02020603050405020304" pitchFamily="18" charset="0"/>
                <a:cs typeface="Times New Roman" panose="02020603050405020304" pitchFamily="18" charset="0"/>
              </a:rPr>
              <a:t>5</a:t>
            </a:r>
            <a:r>
              <a:rPr lang="en-NZ" sz="2800" b="0" dirty="0">
                <a:solidFill>
                  <a:srgbClr val="63B145"/>
                </a:solidFill>
                <a:latin typeface="Times New Roman" panose="02020603050405020304" pitchFamily="18" charset="0"/>
                <a:cs typeface="Times New Roman" panose="02020603050405020304" pitchFamily="18" charset="0"/>
              </a:rPr>
              <a:t>.</a:t>
            </a:r>
            <a:endParaRPr lang="en-AU" sz="2800" dirty="0">
              <a:solidFill>
                <a:srgbClr val="63B145"/>
              </a:solidFill>
            </a:endParaRPr>
          </a:p>
        </p:txBody>
      </p:sp>
      <p:sp>
        <p:nvSpPr>
          <p:cNvPr id="46" name="Title 1">
            <a:extLst>
              <a:ext uri="{FF2B5EF4-FFF2-40B4-BE49-F238E27FC236}">
                <a16:creationId xmlns:a16="http://schemas.microsoft.com/office/drawing/2014/main" id="{DB412AD5-9F6D-95C3-56CC-262A46BCB707}"/>
              </a:ext>
            </a:extLst>
          </p:cNvPr>
          <p:cNvSpPr txBox="1">
            <a:spLocks/>
          </p:cNvSpPr>
          <p:nvPr/>
        </p:nvSpPr>
        <p:spPr>
          <a:xfrm>
            <a:off x="360218" y="430718"/>
            <a:ext cx="11416255"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US" sz="1400" b="0" dirty="0"/>
              <a:t>Effective engagement remains key for stakeholders to feel confident in the regulator and the decisions it makes. Stakeholders need to respect the Authority and have confidence in the regulatory regime and processes. This can be achieved through making improvements to the following areas: </a:t>
            </a:r>
            <a:r>
              <a:rPr lang="en-US" sz="1400" i="1" dirty="0"/>
              <a:t>continued</a:t>
            </a:r>
            <a:endParaRPr lang="en-NZ" sz="1400" i="1" dirty="0" err="1"/>
          </a:p>
        </p:txBody>
      </p:sp>
    </p:spTree>
    <p:extLst>
      <p:ext uri="{BB962C8B-B14F-4D97-AF65-F5344CB8AC3E}">
        <p14:creationId xmlns:p14="http://schemas.microsoft.com/office/powerpoint/2010/main" val="21481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close&#10;&#10;Description automatically generated">
            <a:extLst>
              <a:ext uri="{FF2B5EF4-FFF2-40B4-BE49-F238E27FC236}">
                <a16:creationId xmlns:a16="http://schemas.microsoft.com/office/drawing/2014/main" id="{EA9BDFC6-AEE1-EDE2-9D2F-0D3845FEFD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8508" y="428"/>
            <a:ext cx="4863492" cy="6857143"/>
          </a:xfrm>
          <a:prstGeom prst="rect">
            <a:avLst/>
          </a:prstGeom>
        </p:spPr>
      </p:pic>
    </p:spTree>
    <p:extLst>
      <p:ext uri="{BB962C8B-B14F-4D97-AF65-F5344CB8AC3E}">
        <p14:creationId xmlns:p14="http://schemas.microsoft.com/office/powerpoint/2010/main" val="415229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oney&#10;&#10;Description automatically generated">
            <a:extLst>
              <a:ext uri="{FF2B5EF4-FFF2-40B4-BE49-F238E27FC236}">
                <a16:creationId xmlns:a16="http://schemas.microsoft.com/office/drawing/2014/main" id="{30F93E78-4B3D-FE51-E67B-5B82CB8DC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751"/>
            <a:ext cx="12192000" cy="5615921"/>
          </a:xfrm>
          <a:prstGeom prst="rect">
            <a:avLst/>
          </a:prstGeom>
        </p:spPr>
      </p:pic>
      <p:sp>
        <p:nvSpPr>
          <p:cNvPr id="15" name="Rectangle 14">
            <a:extLst>
              <a:ext uri="{FF2B5EF4-FFF2-40B4-BE49-F238E27FC236}">
                <a16:creationId xmlns:a16="http://schemas.microsoft.com/office/drawing/2014/main" id="{7E6962B4-C250-69F2-FDF5-18B8C35B2705}"/>
              </a:ext>
            </a:extLst>
          </p:cNvPr>
          <p:cNvSpPr/>
          <p:nvPr/>
        </p:nvSpPr>
        <p:spPr bwMode="ltGray">
          <a:xfrm>
            <a:off x="-13840" y="1"/>
            <a:ext cx="8863550" cy="5619750"/>
          </a:xfrm>
          <a:prstGeom prst="rect">
            <a:avLst/>
          </a:prstGeom>
          <a:gradFill flip="none" rotWithShape="1">
            <a:gsLst>
              <a:gs pos="100000">
                <a:schemeClr val="tx1">
                  <a:lumMod val="50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 name="Title 24">
            <a:extLst>
              <a:ext uri="{FF2B5EF4-FFF2-40B4-BE49-F238E27FC236}">
                <a16:creationId xmlns:a16="http://schemas.microsoft.com/office/drawing/2014/main" id="{3C7D4E37-B058-24BB-9F7E-7EBF7BCCE588}"/>
              </a:ext>
            </a:extLst>
          </p:cNvPr>
          <p:cNvSpPr txBox="1">
            <a:spLocks/>
          </p:cNvSpPr>
          <p:nvPr/>
        </p:nvSpPr>
        <p:spPr>
          <a:xfrm>
            <a:off x="715793" y="2483541"/>
            <a:ext cx="7113757" cy="2136775"/>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Research need and approach</a:t>
            </a:r>
            <a:endParaRPr kumimoji="0" lang="en-NZ" sz="44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DF05CB67-6F6C-5A89-652C-92095DC58C9E}"/>
              </a:ext>
            </a:extLst>
          </p:cNvPr>
          <p:cNvCxnSpPr>
            <a:cxnSpLocks/>
          </p:cNvCxnSpPr>
          <p:nvPr/>
        </p:nvCxnSpPr>
        <p:spPr>
          <a:xfrm>
            <a:off x="827028" y="2316465"/>
            <a:ext cx="190330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E542966-2150-81A0-C1E0-7BD3FFCEBBEA}"/>
              </a:ext>
            </a:extLst>
          </p:cNvPr>
          <p:cNvSpPr/>
          <p:nvPr/>
        </p:nvSpPr>
        <p:spPr bwMode="ltGray">
          <a:xfrm>
            <a:off x="0" y="5686487"/>
            <a:ext cx="12192000" cy="11715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173F9FB4-A30D-D7D2-5183-364686DB148C}"/>
              </a:ext>
            </a:extLst>
          </p:cNvPr>
          <p:cNvGrpSpPr/>
          <p:nvPr/>
        </p:nvGrpSpPr>
        <p:grpSpPr>
          <a:xfrm>
            <a:off x="3207498" y="5981165"/>
            <a:ext cx="5777004" cy="582157"/>
            <a:chOff x="381265" y="6309616"/>
            <a:chExt cx="3929685" cy="396000"/>
          </a:xfrm>
        </p:grpSpPr>
        <p:pic>
          <p:nvPicPr>
            <p:cNvPr id="11" name="Graphic 10">
              <a:extLst>
                <a:ext uri="{FF2B5EF4-FFF2-40B4-BE49-F238E27FC236}">
                  <a16:creationId xmlns:a16="http://schemas.microsoft.com/office/drawing/2014/main" id="{9DEEB1B7-EE24-3D96-E52D-88B30BB74BA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265" y="6403884"/>
              <a:ext cx="2113425" cy="207464"/>
            </a:xfrm>
            <a:prstGeom prst="rect">
              <a:avLst/>
            </a:prstGeom>
          </p:spPr>
        </p:pic>
        <p:cxnSp>
          <p:nvCxnSpPr>
            <p:cNvPr id="12" name="Straight Connector 11">
              <a:extLst>
                <a:ext uri="{FF2B5EF4-FFF2-40B4-BE49-F238E27FC236}">
                  <a16:creationId xmlns:a16="http://schemas.microsoft.com/office/drawing/2014/main" id="{B93BBD10-C918-7B67-A240-90C97AC0C63D}"/>
                </a:ext>
              </a:extLst>
            </p:cNvPr>
            <p:cNvCxnSpPr>
              <a:cxnSpLocks/>
            </p:cNvCxnSpPr>
            <p:nvPr/>
          </p:nvCxnSpPr>
          <p:spPr>
            <a:xfrm>
              <a:off x="2735379" y="6319212"/>
              <a:ext cx="0" cy="3768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C9A851A7-ABBD-70DB-D29B-D42AD0EB8F1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97236" y="6309616"/>
              <a:ext cx="1313714" cy="396000"/>
            </a:xfrm>
            <a:prstGeom prst="rect">
              <a:avLst/>
            </a:prstGeom>
          </p:spPr>
        </p:pic>
      </p:grpSp>
      <p:sp>
        <p:nvSpPr>
          <p:cNvPr id="17" name="Rectangle 16">
            <a:extLst>
              <a:ext uri="{FF2B5EF4-FFF2-40B4-BE49-F238E27FC236}">
                <a16:creationId xmlns:a16="http://schemas.microsoft.com/office/drawing/2014/main" id="{E48B8B7A-F921-B4FE-ABAA-437A1921149D}"/>
              </a:ext>
            </a:extLst>
          </p:cNvPr>
          <p:cNvSpPr/>
          <p:nvPr/>
        </p:nvSpPr>
        <p:spPr bwMode="ltGray">
          <a:xfrm>
            <a:off x="-10160" y="5582920"/>
            <a:ext cx="12204000" cy="108000"/>
          </a:xfrm>
          <a:prstGeom prst="rect">
            <a:avLst/>
          </a:prstGeom>
          <a:solidFill>
            <a:srgbClr val="557C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66709DC-0424-F287-E402-01E275A51318}"/>
              </a:ext>
            </a:extLst>
          </p:cNvPr>
          <p:cNvGrpSpPr/>
          <p:nvPr/>
        </p:nvGrpSpPr>
        <p:grpSpPr>
          <a:xfrm>
            <a:off x="-373617" y="752688"/>
            <a:ext cx="2737030" cy="969032"/>
            <a:chOff x="-151943" y="969326"/>
            <a:chExt cx="1390907" cy="492444"/>
          </a:xfrm>
        </p:grpSpPr>
        <p:sp>
          <p:nvSpPr>
            <p:cNvPr id="3" name="Parallelogram 2">
              <a:extLst>
                <a:ext uri="{FF2B5EF4-FFF2-40B4-BE49-F238E27FC236}">
                  <a16:creationId xmlns:a16="http://schemas.microsoft.com/office/drawing/2014/main" id="{60034A35-D5E7-F4CC-485D-103F895D5C74}"/>
                </a:ext>
              </a:extLst>
            </p:cNvPr>
            <p:cNvSpPr/>
            <p:nvPr/>
          </p:nvSpPr>
          <p:spPr bwMode="ltGray">
            <a:xfrm>
              <a:off x="-89938" y="969326"/>
              <a:ext cx="1328902" cy="492444"/>
            </a:xfrm>
            <a:prstGeom prst="parallelogram">
              <a:avLst/>
            </a:prstGeom>
            <a:solidFill>
              <a:srgbClr val="6FC9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4" name="Parallelogram 3">
              <a:extLst>
                <a:ext uri="{FF2B5EF4-FFF2-40B4-BE49-F238E27FC236}">
                  <a16:creationId xmlns:a16="http://schemas.microsoft.com/office/drawing/2014/main" id="{526862D7-12A0-F7F0-F240-13DEFD2C879E}"/>
                </a:ext>
              </a:extLst>
            </p:cNvPr>
            <p:cNvSpPr/>
            <p:nvPr/>
          </p:nvSpPr>
          <p:spPr bwMode="ltGray">
            <a:xfrm>
              <a:off x="-151943" y="969326"/>
              <a:ext cx="1328902" cy="492444"/>
            </a:xfrm>
            <a:prstGeom prst="parallelogram">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grpSp>
      <p:sp>
        <p:nvSpPr>
          <p:cNvPr id="5" name="Title 24">
            <a:extLst>
              <a:ext uri="{FF2B5EF4-FFF2-40B4-BE49-F238E27FC236}">
                <a16:creationId xmlns:a16="http://schemas.microsoft.com/office/drawing/2014/main" id="{2A831BA4-0925-62B8-FD5E-FE06CB264ECC}"/>
              </a:ext>
            </a:extLst>
          </p:cNvPr>
          <p:cNvSpPr txBox="1">
            <a:spLocks/>
          </p:cNvSpPr>
          <p:nvPr/>
        </p:nvSpPr>
        <p:spPr>
          <a:xfrm>
            <a:off x="728493" y="687049"/>
            <a:ext cx="853927" cy="969032"/>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6000" b="0" i="0" u="none" strike="noStrike" kern="1200" cap="none" spc="0" normalizeH="0" baseline="0" noProof="0" dirty="0">
                <a:ln>
                  <a:noFill/>
                </a:ln>
                <a:solidFill>
                  <a:srgbClr val="557CC1"/>
                </a:solidFill>
                <a:effectLst/>
                <a:uLnTx/>
                <a:uFillTx/>
                <a:latin typeface="Times New Roman" panose="02020603050405020304" pitchFamily="18" charset="0"/>
                <a:ea typeface="+mj-ea"/>
                <a:cs typeface="Times New Roman" panose="02020603050405020304" pitchFamily="18" charset="0"/>
              </a:rPr>
              <a:t>2.</a:t>
            </a:r>
          </a:p>
        </p:txBody>
      </p:sp>
    </p:spTree>
    <p:extLst>
      <p:ext uri="{BB962C8B-B14F-4D97-AF65-F5344CB8AC3E}">
        <p14:creationId xmlns:p14="http://schemas.microsoft.com/office/powerpoint/2010/main" val="27752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F9418C-B98D-30A8-1A73-F47B82FDA28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9998" y="1148400"/>
            <a:ext cx="4586756" cy="4817684"/>
          </a:xfrm>
          <a:custGeom>
            <a:avLst/>
            <a:gdLst>
              <a:gd name="connsiteX0" fmla="*/ 0 w 4586756"/>
              <a:gd name="connsiteY0" fmla="*/ 0 h 4817684"/>
              <a:gd name="connsiteX1" fmla="*/ 4586756 w 4586756"/>
              <a:gd name="connsiteY1" fmla="*/ 0 h 4817684"/>
              <a:gd name="connsiteX2" fmla="*/ 4586756 w 4586756"/>
              <a:gd name="connsiteY2" fmla="*/ 4817684 h 4817684"/>
              <a:gd name="connsiteX3" fmla="*/ 0 w 4586756"/>
              <a:gd name="connsiteY3" fmla="*/ 4817684 h 4817684"/>
            </a:gdLst>
            <a:ahLst/>
            <a:cxnLst>
              <a:cxn ang="0">
                <a:pos x="connsiteX0" y="connsiteY0"/>
              </a:cxn>
              <a:cxn ang="0">
                <a:pos x="connsiteX1" y="connsiteY1"/>
              </a:cxn>
              <a:cxn ang="0">
                <a:pos x="connsiteX2" y="connsiteY2"/>
              </a:cxn>
              <a:cxn ang="0">
                <a:pos x="connsiteX3" y="connsiteY3"/>
              </a:cxn>
            </a:cxnLst>
            <a:rect l="l" t="t" r="r" b="b"/>
            <a:pathLst>
              <a:path w="4586756" h="4817684">
                <a:moveTo>
                  <a:pt x="0" y="0"/>
                </a:moveTo>
                <a:lnTo>
                  <a:pt x="4586756" y="0"/>
                </a:lnTo>
                <a:lnTo>
                  <a:pt x="4586756" y="4817684"/>
                </a:lnTo>
                <a:lnTo>
                  <a:pt x="0" y="4817684"/>
                </a:lnTo>
                <a:close/>
              </a:path>
            </a:pathLst>
          </a:custGeom>
        </p:spPr>
      </p:pic>
      <p:sp>
        <p:nvSpPr>
          <p:cNvPr id="2" name="Title 1">
            <a:extLst>
              <a:ext uri="{FF2B5EF4-FFF2-40B4-BE49-F238E27FC236}">
                <a16:creationId xmlns:a16="http://schemas.microsoft.com/office/drawing/2014/main" id="{B9DC8159-2885-49F4-1FC2-3F0FDA4B64A0}"/>
              </a:ext>
            </a:extLst>
          </p:cNvPr>
          <p:cNvSpPr>
            <a:spLocks noGrp="1"/>
          </p:cNvSpPr>
          <p:nvPr>
            <p:ph type="title"/>
          </p:nvPr>
        </p:nvSpPr>
        <p:spPr/>
        <p:txBody>
          <a:bodyPr/>
          <a:lstStyle/>
          <a:p>
            <a:r>
              <a:rPr lang="en-NZ" dirty="0"/>
              <a:t>The need for research </a:t>
            </a:r>
          </a:p>
        </p:txBody>
      </p:sp>
      <p:sp>
        <p:nvSpPr>
          <p:cNvPr id="3" name="Slide Number Placeholder 2">
            <a:extLst>
              <a:ext uri="{FF2B5EF4-FFF2-40B4-BE49-F238E27FC236}">
                <a16:creationId xmlns:a16="http://schemas.microsoft.com/office/drawing/2014/main" id="{E086C229-338F-BC99-D2E5-641D99A4FFD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8072802F-20CD-C843-BD3B-983B4D4D1C57}"/>
              </a:ext>
            </a:extLst>
          </p:cNvPr>
          <p:cNvSpPr>
            <a:spLocks noGrp="1"/>
          </p:cNvSpPr>
          <p:nvPr>
            <p:ph sz="quarter" idx="14"/>
          </p:nvPr>
        </p:nvSpPr>
        <p:spPr>
          <a:xfrm>
            <a:off x="5916118" y="1518223"/>
            <a:ext cx="5818682" cy="4078039"/>
          </a:xfrm>
        </p:spPr>
        <p:txBody>
          <a:bodyPr wrap="square">
            <a:spAutoFit/>
          </a:bodyPr>
          <a:lstStyle/>
          <a:p>
            <a:r>
              <a:rPr lang="en-NZ" sz="1500" dirty="0">
                <a:effectLst/>
                <a:latin typeface="Arial" panose="020B0604020202020204" pitchFamily="34" charset="0"/>
                <a:ea typeface="Calibri" panose="020F0502020204030204" pitchFamily="34" charset="0"/>
                <a:cs typeface="Cordia New" panose="020B0304020202020204" pitchFamily="34" charset="-34"/>
              </a:rPr>
              <a:t>Stakeholder engagement is a key priority for the Authority, and one of continuous improvement. Effective engagement is critical for the successful design and implementation of regulations. It contributes to robust, well-informed and well-reasoned decision-making, and helps build and maintain trust in the regulator. </a:t>
            </a:r>
          </a:p>
          <a:p>
            <a:endParaRPr lang="en-NZ" sz="1500" dirty="0">
              <a:effectLst/>
              <a:latin typeface="Arial" panose="020B0604020202020204" pitchFamily="34" charset="0"/>
              <a:ea typeface="Calibri" panose="020F0502020204030204" pitchFamily="34" charset="0"/>
              <a:cs typeface="Cordia New" panose="020B0304020202020204" pitchFamily="34" charset="-34"/>
            </a:endParaRPr>
          </a:p>
          <a:p>
            <a:r>
              <a:rPr lang="en-NZ" sz="1500" dirty="0">
                <a:effectLst/>
                <a:latin typeface="Arial" panose="020B0604020202020204" pitchFamily="34" charset="0"/>
                <a:ea typeface="Calibri" panose="020F0502020204030204" pitchFamily="34" charset="0"/>
                <a:cs typeface="Cordia New" panose="020B0304020202020204" pitchFamily="34" charset="-34"/>
              </a:rPr>
              <a:t>The Authority commissioned a qualitative stakeholder study in 2017/2018 with senior level stakeholders (sector and non-sector), including Board Chairs and Chief Executives. The research suggested a number of improvements.  </a:t>
            </a:r>
            <a:r>
              <a:rPr lang="en-NZ" sz="1500" dirty="0">
                <a:effectLst/>
                <a:latin typeface="Arial" panose="020B0604020202020204" pitchFamily="34" charset="0"/>
                <a:ea typeface="Calibri" panose="020F0502020204030204" pitchFamily="34" charset="0"/>
              </a:rPr>
              <a:t>Since then, the Authority has gone through some significant changes with the</a:t>
            </a:r>
            <a:r>
              <a:rPr lang="en-NZ" sz="1500" dirty="0">
                <a:effectLst/>
                <a:latin typeface="Arial" panose="020B0604020202020204" pitchFamily="34" charset="0"/>
                <a:ea typeface="Calibri" panose="020F0502020204030204" pitchFamily="34" charset="0"/>
                <a:cs typeface="Cordia New" panose="020B0304020202020204" pitchFamily="34" charset="-34"/>
              </a:rPr>
              <a:t> appointment of new board members and Chief Executive, along with a strategy reset.  </a:t>
            </a:r>
          </a:p>
          <a:p>
            <a:endParaRPr lang="en-NZ" sz="1500" dirty="0">
              <a:effectLst/>
              <a:latin typeface="Arial" panose="020B0604020202020204" pitchFamily="34" charset="0"/>
              <a:ea typeface="Calibri" panose="020F0502020204030204" pitchFamily="34" charset="0"/>
              <a:cs typeface="Cordia New" panose="020B0304020202020204" pitchFamily="34" charset="-34"/>
            </a:endParaRPr>
          </a:p>
          <a:p>
            <a:r>
              <a:rPr lang="en-NZ" sz="1500" dirty="0">
                <a:effectLst/>
                <a:latin typeface="Arial" panose="020B0604020202020204" pitchFamily="34" charset="0"/>
                <a:ea typeface="Calibri" panose="020F0502020204030204" pitchFamily="34" charset="0"/>
                <a:cs typeface="Cordia New" panose="020B0304020202020204" pitchFamily="34" charset="-34"/>
              </a:rPr>
              <a:t>With a continued focus on stakeholder engagement, the Authority sought to replicate the 2017/2018 study in the current climate.     </a:t>
            </a:r>
          </a:p>
        </p:txBody>
      </p:sp>
      <p:sp>
        <p:nvSpPr>
          <p:cNvPr id="5" name="Text Placeholder 4">
            <a:extLst>
              <a:ext uri="{FF2B5EF4-FFF2-40B4-BE49-F238E27FC236}">
                <a16:creationId xmlns:a16="http://schemas.microsoft.com/office/drawing/2014/main" id="{62D95899-1E98-14D7-E0DC-B7CE50E8A05A}"/>
              </a:ext>
            </a:extLst>
          </p:cNvPr>
          <p:cNvSpPr>
            <a:spLocks noGrp="1"/>
          </p:cNvSpPr>
          <p:nvPr>
            <p:ph type="body" sz="quarter" idx="15"/>
          </p:nvPr>
        </p:nvSpPr>
        <p:spPr/>
        <p:txBody>
          <a:bodyPr/>
          <a:lstStyle/>
          <a:p>
            <a:endParaRPr lang="en-NZ"/>
          </a:p>
        </p:txBody>
      </p:sp>
      <p:sp>
        <p:nvSpPr>
          <p:cNvPr id="19" name="Rectangle 18">
            <a:extLst>
              <a:ext uri="{FF2B5EF4-FFF2-40B4-BE49-F238E27FC236}">
                <a16:creationId xmlns:a16="http://schemas.microsoft.com/office/drawing/2014/main" id="{28006A6D-94BE-B39C-F662-CCBCAF17518B}"/>
              </a:ext>
            </a:extLst>
          </p:cNvPr>
          <p:cNvSpPr/>
          <p:nvPr/>
        </p:nvSpPr>
        <p:spPr bwMode="ltGray">
          <a:xfrm>
            <a:off x="359998" y="1148400"/>
            <a:ext cx="4586756" cy="4817684"/>
          </a:xfrm>
          <a:prstGeom prst="rect">
            <a:avLst/>
          </a:prstGeom>
          <a:gradFill flip="none" rotWithShape="1">
            <a:gsLst>
              <a:gs pos="100000">
                <a:schemeClr val="tx1">
                  <a:lumMod val="50000"/>
                  <a:alpha val="79000"/>
                </a:schemeClr>
              </a:gs>
              <a:gs pos="0">
                <a:srgbClr val="000000">
                  <a:alpha val="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96BA56F0-497D-B3CF-401C-D9621EFA45C0}"/>
              </a:ext>
            </a:extLst>
          </p:cNvPr>
          <p:cNvSpPr txBox="1"/>
          <p:nvPr/>
        </p:nvSpPr>
        <p:spPr>
          <a:xfrm>
            <a:off x="664377" y="1741361"/>
            <a:ext cx="3862653" cy="3862596"/>
          </a:xfrm>
          <a:prstGeom prst="rect">
            <a:avLst/>
          </a:prstGeom>
          <a:noFill/>
        </p:spPr>
        <p:txBody>
          <a:bodyPr wrap="square">
            <a:spAutoFit/>
          </a:bodyPr>
          <a:lstStyle/>
          <a:p>
            <a:pPr>
              <a:spcBef>
                <a:spcPts val="1800"/>
              </a:spcBef>
            </a:pPr>
            <a:r>
              <a:rPr lang="en-NZ" sz="2000" dirty="0">
                <a:solidFill>
                  <a:schemeClr val="bg1"/>
                </a:solidFill>
                <a:latin typeface="Times New Roman" panose="02020603050405020304" pitchFamily="18" charset="0"/>
                <a:cs typeface="Times New Roman" panose="02020603050405020304" pitchFamily="18" charset="0"/>
              </a:rPr>
              <a:t>The Electricity Authority (Authority) was established as an independent Crown entity by the Electricity Industry Act 2010 (Act).  </a:t>
            </a:r>
          </a:p>
          <a:p>
            <a:pPr>
              <a:spcBef>
                <a:spcPts val="1800"/>
              </a:spcBef>
            </a:pPr>
            <a:r>
              <a:rPr lang="en-NZ" sz="1500" dirty="0">
                <a:solidFill>
                  <a:schemeClr val="bg1"/>
                </a:solidFill>
                <a:latin typeface="Arial" panose="020B0604020202020204" pitchFamily="34" charset="0"/>
                <a:cs typeface="Arial" panose="020B0604020202020204" pitchFamily="34" charset="0"/>
              </a:rPr>
              <a:t>The Authority’s statutory objective is to promote competition in, reliable supply by, and the efficient operation of, the New Zealand electricity industry for the long-term benefit of consumers. </a:t>
            </a:r>
          </a:p>
          <a:p>
            <a:pPr>
              <a:spcBef>
                <a:spcPts val="1800"/>
              </a:spcBef>
            </a:pPr>
            <a:r>
              <a:rPr lang="en-NZ" sz="1500" dirty="0">
                <a:solidFill>
                  <a:schemeClr val="bg1"/>
                </a:solidFill>
                <a:latin typeface="Arial" panose="020B0604020202020204" pitchFamily="34" charset="0"/>
                <a:cs typeface="Arial" panose="020B0604020202020204" pitchFamily="34" charset="0"/>
              </a:rPr>
              <a:t>It provides independent regulation and governance of the electricity industry and oversees the operation of the New Zealand electricity system and markets. </a:t>
            </a:r>
          </a:p>
        </p:txBody>
      </p:sp>
      <p:pic>
        <p:nvPicPr>
          <p:cNvPr id="11" name="Picture 10">
            <a:extLst>
              <a:ext uri="{FF2B5EF4-FFF2-40B4-BE49-F238E27FC236}">
                <a16:creationId xmlns:a16="http://schemas.microsoft.com/office/drawing/2014/main" id="{09A79171-4EB3-3338-EBE5-8C32CFD327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550182" y="1497139"/>
            <a:ext cx="190218" cy="303159"/>
          </a:xfrm>
          <a:prstGeom prst="rect">
            <a:avLst/>
          </a:prstGeom>
        </p:spPr>
      </p:pic>
      <p:pic>
        <p:nvPicPr>
          <p:cNvPr id="16" name="Picture 15">
            <a:extLst>
              <a:ext uri="{FF2B5EF4-FFF2-40B4-BE49-F238E27FC236}">
                <a16:creationId xmlns:a16="http://schemas.microsoft.com/office/drawing/2014/main" id="{69A8D96E-995D-C63A-B96E-1187E1D1B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550182" y="3152480"/>
            <a:ext cx="190218" cy="303159"/>
          </a:xfrm>
          <a:prstGeom prst="rect">
            <a:avLst/>
          </a:prstGeom>
        </p:spPr>
      </p:pic>
      <p:pic>
        <p:nvPicPr>
          <p:cNvPr id="17" name="Picture 16">
            <a:extLst>
              <a:ext uri="{FF2B5EF4-FFF2-40B4-BE49-F238E27FC236}">
                <a16:creationId xmlns:a16="http://schemas.microsoft.com/office/drawing/2014/main" id="{9E0AB32C-053D-75D4-949E-0D4A448C1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550182" y="5056877"/>
            <a:ext cx="190218" cy="303159"/>
          </a:xfrm>
          <a:prstGeom prst="rect">
            <a:avLst/>
          </a:prstGeom>
        </p:spPr>
      </p:pic>
    </p:spTree>
    <p:extLst>
      <p:ext uri="{BB962C8B-B14F-4D97-AF65-F5344CB8AC3E}">
        <p14:creationId xmlns:p14="http://schemas.microsoft.com/office/powerpoint/2010/main" val="28971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E1FEF81-70E7-C879-DD29-FB943FB1620C}"/>
              </a:ext>
            </a:extLst>
          </p:cNvPr>
          <p:cNvSpPr/>
          <p:nvPr/>
        </p:nvSpPr>
        <p:spPr bwMode="ltGray">
          <a:xfrm>
            <a:off x="359998" y="4482871"/>
            <a:ext cx="6315398" cy="125917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D4350F57-277A-0A04-2F15-4D11371EA1D7}"/>
              </a:ext>
            </a:extLst>
          </p:cNvPr>
          <p:cNvSpPr/>
          <p:nvPr/>
        </p:nvSpPr>
        <p:spPr bwMode="ltGray">
          <a:xfrm>
            <a:off x="359998" y="1874582"/>
            <a:ext cx="6315398" cy="125917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Content Placeholder 3">
            <a:extLst>
              <a:ext uri="{FF2B5EF4-FFF2-40B4-BE49-F238E27FC236}">
                <a16:creationId xmlns:a16="http://schemas.microsoft.com/office/drawing/2014/main" id="{9F3FF76D-C1D2-3DDA-ED34-40E5F29F63A3}"/>
              </a:ext>
            </a:extLst>
          </p:cNvPr>
          <p:cNvSpPr txBox="1">
            <a:spLocks/>
          </p:cNvSpPr>
          <p:nvPr/>
        </p:nvSpPr>
        <p:spPr>
          <a:xfrm>
            <a:off x="1256502" y="3438981"/>
            <a:ext cx="5054358" cy="73866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dirty="0"/>
              <a:t>provide information to inform the Authority’s future communications and stakeholder engagement strategies</a:t>
            </a:r>
          </a:p>
        </p:txBody>
      </p:sp>
      <p:sp>
        <p:nvSpPr>
          <p:cNvPr id="22" name="Content Placeholder 3">
            <a:extLst>
              <a:ext uri="{FF2B5EF4-FFF2-40B4-BE49-F238E27FC236}">
                <a16:creationId xmlns:a16="http://schemas.microsoft.com/office/drawing/2014/main" id="{879CBBEF-60C8-E7D2-3F0C-47E59F17832B}"/>
              </a:ext>
            </a:extLst>
          </p:cNvPr>
          <p:cNvSpPr txBox="1">
            <a:spLocks/>
          </p:cNvSpPr>
          <p:nvPr/>
        </p:nvSpPr>
        <p:spPr>
          <a:xfrm>
            <a:off x="359998" y="3562089"/>
            <a:ext cx="809470" cy="492443"/>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b.</a:t>
            </a:r>
          </a:p>
        </p:txBody>
      </p:sp>
      <p:sp>
        <p:nvSpPr>
          <p:cNvPr id="2" name="Title 1">
            <a:extLst>
              <a:ext uri="{FF2B5EF4-FFF2-40B4-BE49-F238E27FC236}">
                <a16:creationId xmlns:a16="http://schemas.microsoft.com/office/drawing/2014/main" id="{B9DC8159-2885-49F4-1FC2-3F0FDA4B64A0}"/>
              </a:ext>
            </a:extLst>
          </p:cNvPr>
          <p:cNvSpPr>
            <a:spLocks noGrp="1"/>
          </p:cNvSpPr>
          <p:nvPr>
            <p:ph type="title"/>
          </p:nvPr>
        </p:nvSpPr>
        <p:spPr>
          <a:xfrm>
            <a:off x="359999" y="430718"/>
            <a:ext cx="11466875" cy="403200"/>
          </a:xfrm>
        </p:spPr>
        <p:txBody>
          <a:bodyPr/>
          <a:lstStyle/>
          <a:p>
            <a:r>
              <a:rPr lang="en-NZ" dirty="0"/>
              <a:t>Research purpose </a:t>
            </a:r>
          </a:p>
        </p:txBody>
      </p:sp>
      <p:sp>
        <p:nvSpPr>
          <p:cNvPr id="3" name="Slide Number Placeholder 2">
            <a:extLst>
              <a:ext uri="{FF2B5EF4-FFF2-40B4-BE49-F238E27FC236}">
                <a16:creationId xmlns:a16="http://schemas.microsoft.com/office/drawing/2014/main" id="{E086C229-338F-BC99-D2E5-641D99A4FFD0}"/>
              </a:ext>
            </a:extLst>
          </p:cNvPr>
          <p:cNvSpPr>
            <a:spLocks noGrp="1"/>
          </p:cNvSpPr>
          <p:nvPr>
            <p:ph type="sldNum" sz="quarter" idx="10"/>
          </p:nvPr>
        </p:nvSpPr>
        <p:spPr/>
        <p:txBody>
          <a:bodyPr/>
          <a:lstStyle/>
          <a:p>
            <a:pPr lvl="0"/>
            <a:fld id="{4034BEE3-566C-4068-A777-C3A4762E861B}" type="slidenum">
              <a:rPr lang="en-GB" noProof="0" smtClean="0"/>
              <a:pPr lvl="0"/>
              <a:t>8</a:t>
            </a:fld>
            <a:endParaRPr lang="en-GB" noProof="0" dirty="0"/>
          </a:p>
        </p:txBody>
      </p:sp>
      <p:sp>
        <p:nvSpPr>
          <p:cNvPr id="13" name="Text Placeholder 12">
            <a:extLst>
              <a:ext uri="{FF2B5EF4-FFF2-40B4-BE49-F238E27FC236}">
                <a16:creationId xmlns:a16="http://schemas.microsoft.com/office/drawing/2014/main" id="{0216DD54-30FE-E7FF-9965-4F1FDD3AA0DB}"/>
              </a:ext>
            </a:extLst>
          </p:cNvPr>
          <p:cNvSpPr>
            <a:spLocks noGrp="1"/>
          </p:cNvSpPr>
          <p:nvPr>
            <p:ph type="body" sz="quarter" idx="15"/>
          </p:nvPr>
        </p:nvSpPr>
        <p:spPr/>
        <p:txBody>
          <a:bodyPr/>
          <a:lstStyle/>
          <a:p>
            <a:endParaRPr lang="en-AU"/>
          </a:p>
        </p:txBody>
      </p:sp>
      <p:sp>
        <p:nvSpPr>
          <p:cNvPr id="16" name="Content Placeholder 3">
            <a:extLst>
              <a:ext uri="{FF2B5EF4-FFF2-40B4-BE49-F238E27FC236}">
                <a16:creationId xmlns:a16="http://schemas.microsoft.com/office/drawing/2014/main" id="{AE1DA3A6-17F5-836F-278C-9DB573B5B5EE}"/>
              </a:ext>
            </a:extLst>
          </p:cNvPr>
          <p:cNvSpPr txBox="1">
            <a:spLocks/>
          </p:cNvSpPr>
          <p:nvPr/>
        </p:nvSpPr>
        <p:spPr>
          <a:xfrm>
            <a:off x="359999" y="1212053"/>
            <a:ext cx="6315398" cy="369332"/>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2400" dirty="0">
                <a:solidFill>
                  <a:srgbClr val="557CC1"/>
                </a:solidFill>
                <a:latin typeface="Times New Roman" panose="02020603050405020304" pitchFamily="18" charset="0"/>
                <a:cs typeface="Times New Roman" panose="02020603050405020304" pitchFamily="18" charset="0"/>
              </a:rPr>
              <a:t>The </a:t>
            </a:r>
            <a:r>
              <a:rPr lang="en-GB" sz="2400" dirty="0">
                <a:solidFill>
                  <a:srgbClr val="557CC1"/>
                </a:solidFill>
                <a:latin typeface="Times New Roman" panose="02020603050405020304" pitchFamily="18" charset="0"/>
                <a:cs typeface="Times New Roman" panose="02020603050405020304" pitchFamily="18" charset="0"/>
              </a:rPr>
              <a:t>objectives</a:t>
            </a:r>
            <a:r>
              <a:rPr lang="en-NZ" sz="2400" dirty="0">
                <a:solidFill>
                  <a:srgbClr val="557CC1"/>
                </a:solidFill>
                <a:latin typeface="Times New Roman" panose="02020603050405020304" pitchFamily="18" charset="0"/>
                <a:cs typeface="Times New Roman" panose="02020603050405020304" pitchFamily="18" charset="0"/>
              </a:rPr>
              <a:t> of the 2022 review are to:</a:t>
            </a:r>
          </a:p>
        </p:txBody>
      </p:sp>
      <p:sp>
        <p:nvSpPr>
          <p:cNvPr id="17" name="Content Placeholder 3">
            <a:extLst>
              <a:ext uri="{FF2B5EF4-FFF2-40B4-BE49-F238E27FC236}">
                <a16:creationId xmlns:a16="http://schemas.microsoft.com/office/drawing/2014/main" id="{3D06B0DF-A037-88BF-AB61-39A6D176307A}"/>
              </a:ext>
            </a:extLst>
          </p:cNvPr>
          <p:cNvSpPr txBox="1">
            <a:spLocks/>
          </p:cNvSpPr>
          <p:nvPr/>
        </p:nvSpPr>
        <p:spPr>
          <a:xfrm>
            <a:off x="1256502" y="2134836"/>
            <a:ext cx="5054358" cy="73866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dirty="0"/>
              <a:t>assess perceptions and attitudes of key Authority stakeholders for their views on issues facing the electricity sector, the Authority, and its communications </a:t>
            </a:r>
          </a:p>
        </p:txBody>
      </p:sp>
      <p:sp>
        <p:nvSpPr>
          <p:cNvPr id="18" name="Content Placeholder 3">
            <a:extLst>
              <a:ext uri="{FF2B5EF4-FFF2-40B4-BE49-F238E27FC236}">
                <a16:creationId xmlns:a16="http://schemas.microsoft.com/office/drawing/2014/main" id="{E5E72B17-973F-53A8-FD10-BC1FB55F40BF}"/>
              </a:ext>
            </a:extLst>
          </p:cNvPr>
          <p:cNvSpPr txBox="1">
            <a:spLocks/>
          </p:cNvSpPr>
          <p:nvPr/>
        </p:nvSpPr>
        <p:spPr>
          <a:xfrm>
            <a:off x="359998" y="2257947"/>
            <a:ext cx="809470" cy="492443"/>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a.</a:t>
            </a:r>
          </a:p>
        </p:txBody>
      </p:sp>
      <p:sp>
        <p:nvSpPr>
          <p:cNvPr id="24" name="Content Placeholder 3">
            <a:extLst>
              <a:ext uri="{FF2B5EF4-FFF2-40B4-BE49-F238E27FC236}">
                <a16:creationId xmlns:a16="http://schemas.microsoft.com/office/drawing/2014/main" id="{AD1063E6-F759-612F-91B7-495A7939B1D4}"/>
              </a:ext>
            </a:extLst>
          </p:cNvPr>
          <p:cNvSpPr txBox="1">
            <a:spLocks/>
          </p:cNvSpPr>
          <p:nvPr/>
        </p:nvSpPr>
        <p:spPr>
          <a:xfrm>
            <a:off x="1256502" y="4743125"/>
            <a:ext cx="5054358" cy="73866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dirty="0"/>
              <a:t>advise the Authority Board and staff of the current state (noting any changes since 2018), and any opportunities for improvement. </a:t>
            </a:r>
          </a:p>
        </p:txBody>
      </p:sp>
      <p:sp>
        <p:nvSpPr>
          <p:cNvPr id="25" name="Content Placeholder 3">
            <a:extLst>
              <a:ext uri="{FF2B5EF4-FFF2-40B4-BE49-F238E27FC236}">
                <a16:creationId xmlns:a16="http://schemas.microsoft.com/office/drawing/2014/main" id="{8923BDEF-CFDF-2CFB-2573-092AC281F0DA}"/>
              </a:ext>
            </a:extLst>
          </p:cNvPr>
          <p:cNvSpPr txBox="1">
            <a:spLocks/>
          </p:cNvSpPr>
          <p:nvPr/>
        </p:nvSpPr>
        <p:spPr>
          <a:xfrm>
            <a:off x="359998" y="4866236"/>
            <a:ext cx="809470" cy="492443"/>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rgbClr val="557CC1"/>
                </a:solidFill>
                <a:latin typeface="Times New Roman" panose="02020603050405020304" pitchFamily="18" charset="0"/>
                <a:cs typeface="Times New Roman" panose="02020603050405020304" pitchFamily="18" charset="0"/>
              </a:rPr>
              <a:t>c.</a:t>
            </a:r>
          </a:p>
        </p:txBody>
      </p:sp>
      <p:pic>
        <p:nvPicPr>
          <p:cNvPr id="34" name="Picture 33">
            <a:extLst>
              <a:ext uri="{FF2B5EF4-FFF2-40B4-BE49-F238E27FC236}">
                <a16:creationId xmlns:a16="http://schemas.microsoft.com/office/drawing/2014/main" id="{A55993B1-1808-8111-C0B3-8A115CDA32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37642" y="0"/>
            <a:ext cx="5054358" cy="5966084"/>
          </a:xfrm>
          <a:prstGeom prst="rect">
            <a:avLst/>
          </a:prstGeom>
        </p:spPr>
      </p:pic>
    </p:spTree>
    <p:extLst>
      <p:ext uri="{BB962C8B-B14F-4D97-AF65-F5344CB8AC3E}">
        <p14:creationId xmlns:p14="http://schemas.microsoft.com/office/powerpoint/2010/main" val="3416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49EC49-2F32-994B-3D68-97B3B6A9643E}"/>
              </a:ext>
            </a:extLst>
          </p:cNvPr>
          <p:cNvSpPr/>
          <p:nvPr/>
        </p:nvSpPr>
        <p:spPr bwMode="ltGray">
          <a:xfrm>
            <a:off x="6295868" y="1148401"/>
            <a:ext cx="5531005" cy="459364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6721350B-86A0-E7BD-0595-848FDEFE1BEF}"/>
              </a:ext>
            </a:extLst>
          </p:cNvPr>
          <p:cNvSpPr>
            <a:spLocks noGrp="1"/>
          </p:cNvSpPr>
          <p:nvPr>
            <p:ph type="title"/>
          </p:nvPr>
        </p:nvSpPr>
        <p:spPr>
          <a:xfrm>
            <a:off x="359999" y="430718"/>
            <a:ext cx="11466875" cy="403200"/>
          </a:xfrm>
        </p:spPr>
        <p:txBody>
          <a:bodyPr/>
          <a:lstStyle/>
          <a:p>
            <a:r>
              <a:rPr lang="en-NZ" dirty="0"/>
              <a:t>Qualitative research approach </a:t>
            </a:r>
          </a:p>
        </p:txBody>
      </p:sp>
      <p:sp>
        <p:nvSpPr>
          <p:cNvPr id="3" name="Slide Number Placeholder 2">
            <a:extLst>
              <a:ext uri="{FF2B5EF4-FFF2-40B4-BE49-F238E27FC236}">
                <a16:creationId xmlns:a16="http://schemas.microsoft.com/office/drawing/2014/main" id="{29E4D9BF-132B-2FA1-1965-E499DDDA831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A66785FD-402F-559E-B2DB-CA1439C8E953}"/>
              </a:ext>
            </a:extLst>
          </p:cNvPr>
          <p:cNvSpPr>
            <a:spLocks noGrp="1"/>
          </p:cNvSpPr>
          <p:nvPr>
            <p:ph type="body" sz="quarter" idx="15"/>
          </p:nvPr>
        </p:nvSpPr>
        <p:spPr/>
        <p:txBody>
          <a:bodyPr/>
          <a:lstStyle/>
          <a:p>
            <a:endParaRPr lang="en-NZ"/>
          </a:p>
        </p:txBody>
      </p:sp>
      <p:graphicFrame>
        <p:nvGraphicFramePr>
          <p:cNvPr id="6" name="Table 6">
            <a:extLst>
              <a:ext uri="{FF2B5EF4-FFF2-40B4-BE49-F238E27FC236}">
                <a16:creationId xmlns:a16="http://schemas.microsoft.com/office/drawing/2014/main" id="{35ED692A-83D8-2B19-3199-ECBD0093A1C3}"/>
              </a:ext>
            </a:extLst>
          </p:cNvPr>
          <p:cNvGraphicFramePr>
            <a:graphicFrameLocks noGrp="1"/>
          </p:cNvGraphicFramePr>
          <p:nvPr>
            <p:extLst>
              <p:ext uri="{D42A27DB-BD31-4B8C-83A1-F6EECF244321}">
                <p14:modId xmlns:p14="http://schemas.microsoft.com/office/powerpoint/2010/main" val="2772484239"/>
              </p:ext>
            </p:extLst>
          </p:nvPr>
        </p:nvGraphicFramePr>
        <p:xfrm>
          <a:off x="6480097" y="1364104"/>
          <a:ext cx="5162547" cy="4162238"/>
        </p:xfrm>
        <a:graphic>
          <a:graphicData uri="http://schemas.openxmlformats.org/drawingml/2006/table">
            <a:tbl>
              <a:tblPr firstRow="1" bandRow="1">
                <a:tableStyleId>{5940675A-B579-460E-94D1-54222C63F5DA}</a:tableStyleId>
              </a:tblPr>
              <a:tblGrid>
                <a:gridCol w="1357965">
                  <a:extLst>
                    <a:ext uri="{9D8B030D-6E8A-4147-A177-3AD203B41FA5}">
                      <a16:colId xmlns:a16="http://schemas.microsoft.com/office/drawing/2014/main" val="1949171007"/>
                    </a:ext>
                  </a:extLst>
                </a:gridCol>
                <a:gridCol w="2843301">
                  <a:extLst>
                    <a:ext uri="{9D8B030D-6E8A-4147-A177-3AD203B41FA5}">
                      <a16:colId xmlns:a16="http://schemas.microsoft.com/office/drawing/2014/main" val="4174536458"/>
                    </a:ext>
                  </a:extLst>
                </a:gridCol>
                <a:gridCol w="961281">
                  <a:extLst>
                    <a:ext uri="{9D8B030D-6E8A-4147-A177-3AD203B41FA5}">
                      <a16:colId xmlns:a16="http://schemas.microsoft.com/office/drawing/2014/main" val="3427330678"/>
                    </a:ext>
                  </a:extLst>
                </a:gridCol>
              </a:tblGrid>
              <a:tr h="1036803">
                <a:tc>
                  <a:txBody>
                    <a:bodyPr/>
                    <a:lstStyle/>
                    <a:p>
                      <a:pPr algn="ctr"/>
                      <a:r>
                        <a:rPr lang="en-NZ" sz="1600" dirty="0">
                          <a:solidFill>
                            <a:schemeClr val="bg1"/>
                          </a:solidFill>
                        </a:rPr>
                        <a:t>Sector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57CC1"/>
                    </a:solidFill>
                  </a:tcPr>
                </a:tc>
                <a:tc>
                  <a:txBody>
                    <a:bodyPr/>
                    <a:lstStyle/>
                    <a:p>
                      <a:r>
                        <a:rPr lang="en-NZ" sz="1600" i="1" dirty="0"/>
                        <a:t>Generators, </a:t>
                      </a:r>
                      <a:r>
                        <a:rPr lang="en-NZ" sz="1600" i="1" dirty="0" err="1"/>
                        <a:t>gentailers</a:t>
                      </a:r>
                      <a:r>
                        <a:rPr lang="en-NZ" sz="1600" i="1" dirty="0"/>
                        <a:t>, distributors, retailers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NZ" sz="1600" b="0" dirty="0"/>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0247246"/>
                  </a:ext>
                </a:extLst>
              </a:tr>
              <a:tr h="1036803">
                <a:tc>
                  <a:txBody>
                    <a:bodyPr/>
                    <a:lstStyle/>
                    <a:p>
                      <a:pPr algn="ctr"/>
                      <a:r>
                        <a:rPr lang="en-NZ" sz="1600" dirty="0"/>
                        <a:t>Non-sector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B2C"/>
                    </a:solidFill>
                  </a:tcPr>
                </a:tc>
                <a:tc>
                  <a:txBody>
                    <a:bodyPr/>
                    <a:lstStyle/>
                    <a:p>
                      <a:r>
                        <a:rPr lang="en-NZ" sz="1600" i="1" dirty="0"/>
                        <a:t>Government agencies, consumer representatives, media, investors, consultants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NZ" sz="1600" b="0" dirty="0"/>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39573873"/>
                  </a:ext>
                </a:extLst>
              </a:tr>
              <a:tr h="548454">
                <a:tc gridSpan="2">
                  <a:txBody>
                    <a:bodyPr/>
                    <a:lstStyle/>
                    <a:p>
                      <a:pPr marL="0" algn="l" defTabSz="914400" rtl="0" eaLnBrk="1" latinLnBrk="0" hangingPunct="1"/>
                      <a:r>
                        <a:rPr lang="en-NZ" sz="1600" b="1" kern="1200" dirty="0">
                          <a:solidFill>
                            <a:schemeClr val="tx1"/>
                          </a:solidFill>
                          <a:latin typeface="+mn-lt"/>
                          <a:ea typeface="+mn-ea"/>
                          <a:cs typeface="+mn-cs"/>
                        </a:rPr>
                        <a:t>Total number of interviews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r>
                        <a:rPr lang="en-NZ" sz="1600" dirty="0"/>
                        <a:t>Total number of interviews </a:t>
                      </a:r>
                    </a:p>
                  </a:txBody>
                  <a:tcPr/>
                </a:tc>
                <a:tc>
                  <a:txBody>
                    <a:bodyPr/>
                    <a:lstStyle/>
                    <a:p>
                      <a:pPr algn="ctr"/>
                      <a:r>
                        <a:rPr lang="en-NZ" sz="1600" b="1" dirty="0">
                          <a:solidFill>
                            <a:schemeClr val="tx1"/>
                          </a:solidFill>
                        </a:rPr>
                        <a:t>30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692940635"/>
                  </a:ext>
                </a:extLst>
              </a:tr>
              <a:tr h="548454">
                <a:tc gridSpan="3">
                  <a:txBody>
                    <a:bodyPr/>
                    <a:lstStyle/>
                    <a:p>
                      <a:endParaRPr lang="en-NZ"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NZ" sz="1600" dirty="0"/>
                    </a:p>
                  </a:txBody>
                  <a:tcPr/>
                </a:tc>
                <a:tc hMerge="1">
                  <a:txBody>
                    <a:bodyPr/>
                    <a:lstStyle/>
                    <a:p>
                      <a:pPr algn="ctr"/>
                      <a:endParaRPr lang="en-NZ" sz="1600" dirty="0"/>
                    </a:p>
                  </a:txBody>
                  <a:tcPr/>
                </a:tc>
                <a:extLst>
                  <a:ext uri="{0D108BD9-81ED-4DB2-BD59-A6C34878D82A}">
                    <a16:rowId xmlns:a16="http://schemas.microsoft.com/office/drawing/2014/main" val="568632289"/>
                  </a:ext>
                </a:extLst>
              </a:tr>
              <a:tr h="9917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dirty="0">
                          <a:solidFill>
                            <a:schemeClr val="tx1"/>
                          </a:solidFill>
                        </a:rPr>
                        <a:t>Total number of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i="1" dirty="0">
                          <a:solidFill>
                            <a:schemeClr val="tx1"/>
                          </a:solidFill>
                        </a:rPr>
                        <a:t>*Two sector interviews were paired, with Regulatory Managers also attending the interviews. </a:t>
                      </a:r>
                      <a:endParaRPr lang="en-NZ" sz="16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Total number of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i="1" dirty="0"/>
                        <a:t>*Two sector interviews were paired, with Regulatory Managers also attending the interviews. </a:t>
                      </a:r>
                      <a:endParaRPr lang="en-NZ" sz="1600" dirty="0"/>
                    </a:p>
                  </a:txBody>
                  <a:tcPr/>
                </a:tc>
                <a:tc>
                  <a:txBody>
                    <a:bodyPr/>
                    <a:lstStyle/>
                    <a:p>
                      <a:pPr algn="ctr"/>
                      <a:r>
                        <a:rPr lang="en-NZ" sz="1600" b="1" dirty="0">
                          <a:solidFill>
                            <a:schemeClr val="tx1"/>
                          </a:solidFill>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587497149"/>
                  </a:ext>
                </a:extLst>
              </a:tr>
            </a:tbl>
          </a:graphicData>
        </a:graphic>
      </p:graphicFrame>
      <p:sp>
        <p:nvSpPr>
          <p:cNvPr id="14" name="Content Placeholder 3">
            <a:extLst>
              <a:ext uri="{FF2B5EF4-FFF2-40B4-BE49-F238E27FC236}">
                <a16:creationId xmlns:a16="http://schemas.microsoft.com/office/drawing/2014/main" id="{72B56A9F-E035-F32D-DC4D-92C2E79857C6}"/>
              </a:ext>
            </a:extLst>
          </p:cNvPr>
          <p:cNvSpPr txBox="1">
            <a:spLocks/>
          </p:cNvSpPr>
          <p:nvPr/>
        </p:nvSpPr>
        <p:spPr>
          <a:xfrm>
            <a:off x="1338706" y="1438369"/>
            <a:ext cx="4295397" cy="392415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NZ" dirty="0">
                <a:latin typeface="Arial" panose="020B0604020202020204" pitchFamily="34" charset="0"/>
                <a:cs typeface="Cordia New" panose="020B0304020202020204" pitchFamily="34" charset="-34"/>
              </a:rPr>
              <a:t>Given the exploratory nature of the research, a qualitative approach was utilised.  </a:t>
            </a:r>
          </a:p>
          <a:p>
            <a:pPr>
              <a:spcBef>
                <a:spcPts val="3000"/>
              </a:spcBef>
            </a:pPr>
            <a:r>
              <a:rPr lang="en-NZ" dirty="0">
                <a:latin typeface="Arial" panose="020B0604020202020204" pitchFamily="34" charset="0"/>
                <a:cs typeface="Cordia New" panose="020B0304020202020204" pitchFamily="34" charset="-34"/>
              </a:rPr>
              <a:t>This consisted of in-depth interviews with a range of senior level stakeholders, including Chairs of Boards, Board members, Chief Executives, Chief Operating Officers, Executive Directors, and Consultants.  </a:t>
            </a:r>
          </a:p>
          <a:p>
            <a:pPr>
              <a:spcBef>
                <a:spcPts val="3000"/>
              </a:spcBef>
              <a:spcAft>
                <a:spcPts val="2400"/>
              </a:spcAft>
            </a:pPr>
            <a:r>
              <a:rPr lang="en-NZ" dirty="0">
                <a:latin typeface="Arial" panose="020B0604020202020204" pitchFamily="34" charset="0"/>
                <a:cs typeface="Cordia New" panose="020B0304020202020204" pitchFamily="34" charset="-34"/>
              </a:rPr>
              <a:t>Interviews were conducted online (via Zoom or Teams) and lasted up to an hour each.  </a:t>
            </a:r>
          </a:p>
          <a:p>
            <a:pPr>
              <a:spcBef>
                <a:spcPts val="3000"/>
              </a:spcBef>
            </a:pPr>
            <a:r>
              <a:rPr lang="en-NZ" dirty="0">
                <a:latin typeface="Arial" panose="020B0604020202020204" pitchFamily="34" charset="0"/>
                <a:cs typeface="Cordia New" panose="020B0304020202020204" pitchFamily="34" charset="-34"/>
              </a:rPr>
              <a:t>Fieldwork took place during July/August 2022.    </a:t>
            </a:r>
          </a:p>
        </p:txBody>
      </p:sp>
      <p:sp>
        <p:nvSpPr>
          <p:cNvPr id="16" name="Oval 15">
            <a:extLst>
              <a:ext uri="{FF2B5EF4-FFF2-40B4-BE49-F238E27FC236}">
                <a16:creationId xmlns:a16="http://schemas.microsoft.com/office/drawing/2014/main" id="{30A9547D-571A-64CA-571D-233E27694885}"/>
              </a:ext>
            </a:extLst>
          </p:cNvPr>
          <p:cNvSpPr>
            <a:spLocks noChangeAspect="1"/>
          </p:cNvSpPr>
          <p:nvPr/>
        </p:nvSpPr>
        <p:spPr bwMode="ltGray">
          <a:xfrm>
            <a:off x="359999" y="1288548"/>
            <a:ext cx="805194" cy="805194"/>
          </a:xfrm>
          <a:prstGeom prst="ellipse">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25" name="Oval 24">
            <a:extLst>
              <a:ext uri="{FF2B5EF4-FFF2-40B4-BE49-F238E27FC236}">
                <a16:creationId xmlns:a16="http://schemas.microsoft.com/office/drawing/2014/main" id="{DAFE42EA-EFB6-F2AE-F1E2-8DAF683A3EFC}"/>
              </a:ext>
            </a:extLst>
          </p:cNvPr>
          <p:cNvSpPr>
            <a:spLocks noChangeAspect="1"/>
          </p:cNvSpPr>
          <p:nvPr/>
        </p:nvSpPr>
        <p:spPr bwMode="ltGray">
          <a:xfrm>
            <a:off x="359999" y="2472771"/>
            <a:ext cx="805194" cy="805194"/>
          </a:xfrm>
          <a:prstGeom prst="ellipse">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27" name="Oval 26">
            <a:extLst>
              <a:ext uri="{FF2B5EF4-FFF2-40B4-BE49-F238E27FC236}">
                <a16:creationId xmlns:a16="http://schemas.microsoft.com/office/drawing/2014/main" id="{D5FD57E0-E51C-371A-8912-5B60F7288F77}"/>
              </a:ext>
            </a:extLst>
          </p:cNvPr>
          <p:cNvSpPr>
            <a:spLocks noChangeAspect="1"/>
          </p:cNvSpPr>
          <p:nvPr/>
        </p:nvSpPr>
        <p:spPr bwMode="ltGray">
          <a:xfrm>
            <a:off x="359999" y="3746935"/>
            <a:ext cx="805194" cy="805194"/>
          </a:xfrm>
          <a:prstGeom prst="ellipse">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sp>
        <p:nvSpPr>
          <p:cNvPr id="28" name="Oval 27">
            <a:extLst>
              <a:ext uri="{FF2B5EF4-FFF2-40B4-BE49-F238E27FC236}">
                <a16:creationId xmlns:a16="http://schemas.microsoft.com/office/drawing/2014/main" id="{6DE7187D-A149-3F18-4DD6-710B492019FD}"/>
              </a:ext>
            </a:extLst>
          </p:cNvPr>
          <p:cNvSpPr>
            <a:spLocks noChangeAspect="1"/>
          </p:cNvSpPr>
          <p:nvPr/>
        </p:nvSpPr>
        <p:spPr bwMode="ltGray">
          <a:xfrm>
            <a:off x="359999" y="4796704"/>
            <a:ext cx="805194" cy="805194"/>
          </a:xfrm>
          <a:prstGeom prst="ellipse">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AU" sz="1600" b="0" dirty="0" err="1"/>
          </a:p>
        </p:txBody>
      </p:sp>
      <p:pic>
        <p:nvPicPr>
          <p:cNvPr id="30" name="Graphic 29">
            <a:extLst>
              <a:ext uri="{FF2B5EF4-FFF2-40B4-BE49-F238E27FC236}">
                <a16:creationId xmlns:a16="http://schemas.microsoft.com/office/drawing/2014/main" id="{C5EFBD70-2D8D-38A1-5302-266A91675ED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4634" y="3901570"/>
            <a:ext cx="495925" cy="495925"/>
          </a:xfrm>
          <a:prstGeom prst="rect">
            <a:avLst/>
          </a:prstGeom>
        </p:spPr>
      </p:pic>
      <p:pic>
        <p:nvPicPr>
          <p:cNvPr id="32" name="Graphic 31">
            <a:extLst>
              <a:ext uri="{FF2B5EF4-FFF2-40B4-BE49-F238E27FC236}">
                <a16:creationId xmlns:a16="http://schemas.microsoft.com/office/drawing/2014/main" id="{A67CFC3C-2EE9-AB0B-3A5D-F76C6771658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7980" y="1486529"/>
            <a:ext cx="409232" cy="409232"/>
          </a:xfrm>
          <a:prstGeom prst="rect">
            <a:avLst/>
          </a:prstGeom>
        </p:spPr>
      </p:pic>
      <p:pic>
        <p:nvPicPr>
          <p:cNvPr id="36" name="Graphic 35">
            <a:extLst>
              <a:ext uri="{FF2B5EF4-FFF2-40B4-BE49-F238E27FC236}">
                <a16:creationId xmlns:a16="http://schemas.microsoft.com/office/drawing/2014/main" id="{A69563B3-0AF4-C3BF-4F6C-E307C92768F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7724" y="5004429"/>
            <a:ext cx="389744" cy="389744"/>
          </a:xfrm>
          <a:prstGeom prst="rect">
            <a:avLst/>
          </a:prstGeom>
        </p:spPr>
      </p:pic>
      <p:pic>
        <p:nvPicPr>
          <p:cNvPr id="38" name="Graphic 37">
            <a:extLst>
              <a:ext uri="{FF2B5EF4-FFF2-40B4-BE49-F238E27FC236}">
                <a16:creationId xmlns:a16="http://schemas.microsoft.com/office/drawing/2014/main" id="{7138FB98-65D2-F8A6-9FA1-8C12CE55D76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003" y="2695775"/>
            <a:ext cx="359187" cy="359187"/>
          </a:xfrm>
          <a:prstGeom prst="rect">
            <a:avLst/>
          </a:prstGeom>
        </p:spPr>
      </p:pic>
    </p:spTree>
    <p:extLst>
      <p:ext uri="{BB962C8B-B14F-4D97-AF65-F5344CB8AC3E}">
        <p14:creationId xmlns:p14="http://schemas.microsoft.com/office/powerpoint/2010/main" val="21903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49"/>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23443</TotalTime>
  <Words>8807</Words>
  <Application>Microsoft Office PowerPoint</Application>
  <PresentationFormat>Widescreen</PresentationFormat>
  <Paragraphs>587</Paragraphs>
  <Slides>50</Slides>
  <Notes>8</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59" baseType="lpstr">
      <vt:lpstr>arial</vt:lpstr>
      <vt:lpstr>arial</vt:lpstr>
      <vt:lpstr>Calibri</vt:lpstr>
      <vt:lpstr>Times New Roman</vt:lpstr>
      <vt:lpstr>Kantar template master</vt:lpstr>
      <vt:lpstr>Custom Design</vt:lpstr>
      <vt:lpstr>1_Custom Design</vt:lpstr>
      <vt:lpstr>1_Kantar template master</vt:lpstr>
      <vt:lpstr>think-cell Slide</vt:lpstr>
      <vt:lpstr>Electricity Authority Stakeholder perception review </vt:lpstr>
      <vt:lpstr>PowerPoint Presentation</vt:lpstr>
      <vt:lpstr>PowerPoint Presentation</vt:lpstr>
      <vt:lpstr>Executive summary </vt:lpstr>
      <vt:lpstr>PowerPoint Presentation</vt:lpstr>
      <vt:lpstr>PowerPoint Presentation</vt:lpstr>
      <vt:lpstr>The need for research </vt:lpstr>
      <vt:lpstr>Research purpose </vt:lpstr>
      <vt:lpstr>Qualitative research approach </vt:lpstr>
      <vt:lpstr>Notes to this report </vt:lpstr>
      <vt:lpstr>PowerPoint Presentation</vt:lpstr>
      <vt:lpstr>Stakeholders identify a number of challenges (which may also be opportunities) facing the sector </vt:lpstr>
      <vt:lpstr>Environmental – climate change is top of mind  </vt:lpstr>
      <vt:lpstr>Political – the independence of the Authority  </vt:lpstr>
      <vt:lpstr>Political – shift towards renewable energy </vt:lpstr>
      <vt:lpstr>Economic – balancing economic theory with practical outcomes </vt:lpstr>
      <vt:lpstr>Regulatory – settings that provide transparency </vt:lpstr>
      <vt:lpstr>Social – potential for inequities </vt:lpstr>
      <vt:lpstr>Resourcing (in a post-COVID world) </vt:lpstr>
      <vt:lpstr>Differences between 2018 and 2022 </vt:lpstr>
      <vt:lpstr>PowerPoint Presentation</vt:lpstr>
      <vt:lpstr>Stakeholders would like greater clarity of the metrics used to assess the Authority’s performance against its statutory objective</vt:lpstr>
      <vt:lpstr>Stakeholders are somewhat polarised when considering the level of competition in the market </vt:lpstr>
      <vt:lpstr>Stakeholders are somewhat polarised when considering the level of competition in the market, continued </vt:lpstr>
      <vt:lpstr>Current reliability is often not seen as a result of the Authority’s actions </vt:lpstr>
      <vt:lpstr>While technology is seen to enhance efficiency, stakeholders cite several issues impacting operational efficiency </vt:lpstr>
      <vt:lpstr>Stakeholders acknowledge the Authority provides some long term consumer benefits, but some work to do </vt:lpstr>
      <vt:lpstr>Differences between 2018 and 2022 </vt:lpstr>
      <vt:lpstr>PowerPoint Presentation</vt:lpstr>
      <vt:lpstr>Stakeholders acknowledge that the electricity sector is incredibly complex, and the role of regulator is often a thankless task. </vt:lpstr>
      <vt:lpstr>Authority staffing issues are top of mind </vt:lpstr>
      <vt:lpstr>Stakeholders raise concerns about Authority staff across a number of levels</vt:lpstr>
      <vt:lpstr>Stakeholders are particularly concerned about a perceived lack of industry expertise</vt:lpstr>
      <vt:lpstr>Stakeholders perceive the Authority to take an overly theoretical approach </vt:lpstr>
      <vt:lpstr>A perception the Authority lacks real world focus exists amongst stakeholders</vt:lpstr>
      <vt:lpstr>There is a sense the Authority is slow to respond </vt:lpstr>
      <vt:lpstr>Some stakeholders perceive the Authority to be reluctant to enforce</vt:lpstr>
      <vt:lpstr>Differences between 2018 and 2022 </vt:lpstr>
      <vt:lpstr>PowerPoint Presentation</vt:lpstr>
      <vt:lpstr>Relationships overall  </vt:lpstr>
      <vt:lpstr>Authority is seen to be cautious in its decision making </vt:lpstr>
      <vt:lpstr>A sense exists that engagement / consultation with the Authority can be insincere </vt:lpstr>
      <vt:lpstr>Stakeholders desire more meaningful engagement </vt:lpstr>
      <vt:lpstr>Stakeholders are looking for regulatory certainty</vt:lpstr>
      <vt:lpstr>Different targets, but similar approach </vt:lpstr>
      <vt:lpstr>Differences between 2018 and 2022 </vt:lpstr>
      <vt:lpstr>PowerPoint Presentation</vt:lpstr>
      <vt:lpstr>Moving forward with effective engagement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Panuku Today – A more Focused and driven organisation</dc:title>
  <dc:creator>Clare</dc:creator>
  <cp:lastModifiedBy>Kajal Lallu</cp:lastModifiedBy>
  <cp:revision>927</cp:revision>
  <dcterms:created xsi:type="dcterms:W3CDTF">2022-05-12T20:33:37Z</dcterms:created>
  <dcterms:modified xsi:type="dcterms:W3CDTF">2022-10-25T23:06:18Z</dcterms:modified>
</cp:coreProperties>
</file>