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handoutMasterIdLst>
    <p:handoutMasterId r:id="rId35"/>
  </p:handoutMasterIdLst>
  <p:sldIdLst>
    <p:sldId id="359" r:id="rId2"/>
    <p:sldId id="361" r:id="rId3"/>
    <p:sldId id="420" r:id="rId4"/>
    <p:sldId id="456" r:id="rId5"/>
    <p:sldId id="475" r:id="rId6"/>
    <p:sldId id="404" r:id="rId7"/>
    <p:sldId id="457" r:id="rId8"/>
    <p:sldId id="446" r:id="rId9"/>
    <p:sldId id="459" r:id="rId10"/>
    <p:sldId id="460" r:id="rId11"/>
    <p:sldId id="461" r:id="rId12"/>
    <p:sldId id="462" r:id="rId13"/>
    <p:sldId id="463" r:id="rId14"/>
    <p:sldId id="464" r:id="rId15"/>
    <p:sldId id="465" r:id="rId16"/>
    <p:sldId id="466" r:id="rId17"/>
    <p:sldId id="467" r:id="rId18"/>
    <p:sldId id="428" r:id="rId19"/>
    <p:sldId id="468" r:id="rId20"/>
    <p:sldId id="473" r:id="rId21"/>
    <p:sldId id="362" r:id="rId22"/>
    <p:sldId id="363" r:id="rId23"/>
    <p:sldId id="396" r:id="rId24"/>
    <p:sldId id="474" r:id="rId25"/>
    <p:sldId id="469" r:id="rId26"/>
    <p:sldId id="470" r:id="rId27"/>
    <p:sldId id="471" r:id="rId28"/>
    <p:sldId id="472" r:id="rId29"/>
    <p:sldId id="476" r:id="rId30"/>
    <p:sldId id="477" r:id="rId31"/>
    <p:sldId id="478" r:id="rId32"/>
    <p:sldId id="479" r:id="rId3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1151809F-5C51-4CDB-97EF-481FAFB26866}">
          <p14:sldIdLst>
            <p14:sldId id="359"/>
            <p14:sldId id="361"/>
            <p14:sldId id="420"/>
            <p14:sldId id="456"/>
            <p14:sldId id="475"/>
          </p14:sldIdLst>
        </p14:section>
        <p14:section name="Background" id="{8C4664B7-AF90-4C84-9174-382F7ACC3A81}">
          <p14:sldIdLst>
            <p14:sldId id="404"/>
            <p14:sldId id="457"/>
            <p14:sldId id="446"/>
            <p14:sldId id="459"/>
            <p14:sldId id="460"/>
            <p14:sldId id="461"/>
            <p14:sldId id="462"/>
            <p14:sldId id="463"/>
            <p14:sldId id="464"/>
            <p14:sldId id="465"/>
            <p14:sldId id="466"/>
            <p14:sldId id="467"/>
            <p14:sldId id="428"/>
            <p14:sldId id="468"/>
          </p14:sldIdLst>
        </p14:section>
        <p14:section name="Pivotal - initial preference" id="{21F6902C-D91F-4FAD-8212-4FA2DA762CFF}">
          <p14:sldIdLst>
            <p14:sldId id="473"/>
            <p14:sldId id="362"/>
            <p14:sldId id="363"/>
            <p14:sldId id="396"/>
            <p14:sldId id="474"/>
            <p14:sldId id="469"/>
            <p14:sldId id="470"/>
            <p14:sldId id="471"/>
            <p14:sldId id="472"/>
            <p14:sldId id="476"/>
            <p14:sldId id="477"/>
            <p14:sldId id="478"/>
            <p14:sldId id="479"/>
          </p14:sldIdLst>
        </p14:section>
      </p14:sectionLst>
    </p:ext>
    <p:ext uri="{EFAFB233-063F-42B5-8137-9DF3F51BA10A}">
      <p15:sldGuideLst xmlns:p15="http://schemas.microsoft.com/office/powerpoint/2012/main" xmlns="">
        <p15:guide id="1" orient="horz" pos="3833">
          <p15:clr>
            <a:srgbClr val="A4A3A4"/>
          </p15:clr>
        </p15:guide>
        <p15:guide id="2" pos="4212">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im Street" initials="TS" lastIdx="15" clrIdx="0"/>
  <p:cmAuthor id="1" name="Alistair Dixon" initials="AD"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0099"/>
    <a:srgbClr val="009900"/>
    <a:srgbClr val="66B245"/>
    <a:srgbClr val="8A8A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4" autoAdjust="0"/>
    <p:restoredTop sz="93021" autoAdjust="0"/>
  </p:normalViewPr>
  <p:slideViewPr>
    <p:cSldViewPr>
      <p:cViewPr>
        <p:scale>
          <a:sx n="90" d="100"/>
          <a:sy n="90" d="100"/>
        </p:scale>
        <p:origin x="-2244" y="-690"/>
      </p:cViewPr>
      <p:guideLst>
        <p:guide orient="horz" pos="3833"/>
        <p:guide pos="4212"/>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9" d="100"/>
          <a:sy n="79" d="100"/>
        </p:scale>
        <p:origin x="-3936" y="-84"/>
      </p:cViewPr>
      <p:guideLst>
        <p:guide orient="horz" pos="3127"/>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E704022-CFA9-4370-B039-22B7FC5F1217}" type="datetimeFigureOut">
              <a:rPr lang="en-NZ" smtClean="0"/>
              <a:t>17/07/2019</a:t>
            </a:fld>
            <a:endParaRPr lang="en-N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64957F8-90E7-40D9-A0E5-AC3B4DED858D}" type="slidenum">
              <a:rPr lang="en-NZ" smtClean="0"/>
              <a:t>‹#›</a:t>
            </a:fld>
            <a:endParaRPr lang="en-NZ"/>
          </a:p>
        </p:txBody>
      </p:sp>
    </p:spTree>
    <p:extLst>
      <p:ext uri="{BB962C8B-B14F-4D97-AF65-F5344CB8AC3E}">
        <p14:creationId xmlns:p14="http://schemas.microsoft.com/office/powerpoint/2010/main" val="1587481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240FA90-57A5-4C1E-8F41-453C5F302DFE}" type="datetimeFigureOut">
              <a:rPr lang="en-NZ" smtClean="0"/>
              <a:t>17/07/2019</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1D5D4D1-6E6E-4A1B-80F5-F1225E6A1101}" type="slidenum">
              <a:rPr lang="en-NZ" smtClean="0"/>
              <a:t>‹#›</a:t>
            </a:fld>
            <a:endParaRPr lang="en-NZ"/>
          </a:p>
        </p:txBody>
      </p:sp>
    </p:spTree>
    <p:extLst>
      <p:ext uri="{BB962C8B-B14F-4D97-AF65-F5344CB8AC3E}">
        <p14:creationId xmlns:p14="http://schemas.microsoft.com/office/powerpoint/2010/main" val="1934626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a.govt.nz/dmsdocument/9494-interpretation-of-the-authoritys-statutory-objective-february-2011"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This reflects the Authority’s interpretation of the statutory objective, where it interpreted ‘competition’ to mean ‘workable competition’. See Electricity Authority, </a:t>
            </a:r>
            <a:r>
              <a:rPr lang="en-US" i="1"/>
              <a:t>Interpretation of statutory objective </a:t>
            </a:r>
            <a:r>
              <a:rPr lang="en-US"/>
              <a:t>14 February 2011, paragraph 2.2.1(a), available at: </a:t>
            </a:r>
            <a:r>
              <a:rPr lang="en-US" u="sng">
                <a:hlinkClick r:id="rId3"/>
              </a:rPr>
              <a:t>https://www.ea.govt.nz/dmsdocument/9494-interpretation-of-the-authoritys-statutory-objective-february-2011</a:t>
            </a:r>
            <a:r>
              <a:rPr lang="en-US"/>
              <a:t> </a:t>
            </a:r>
            <a:endParaRPr lang="en-NZ"/>
          </a:p>
        </p:txBody>
      </p:sp>
      <p:sp>
        <p:nvSpPr>
          <p:cNvPr id="4" name="Slide Number Placeholder 3"/>
          <p:cNvSpPr>
            <a:spLocks noGrp="1"/>
          </p:cNvSpPr>
          <p:nvPr>
            <p:ph type="sldNum" sz="quarter" idx="10"/>
          </p:nvPr>
        </p:nvSpPr>
        <p:spPr/>
        <p:txBody>
          <a:bodyPr/>
          <a:lstStyle/>
          <a:p>
            <a:fld id="{81D5D4D1-6E6E-4A1B-80F5-F1225E6A1101}" type="slidenum">
              <a:rPr lang="en-NZ" smtClean="0"/>
              <a:t>26</a:t>
            </a:fld>
            <a:endParaRPr lang="en-NZ"/>
          </a:p>
        </p:txBody>
      </p:sp>
    </p:spTree>
    <p:extLst>
      <p:ext uri="{BB962C8B-B14F-4D97-AF65-F5344CB8AC3E}">
        <p14:creationId xmlns:p14="http://schemas.microsoft.com/office/powerpoint/2010/main" val="369834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7504" y="1628800"/>
            <a:ext cx="6192688" cy="3528392"/>
          </a:xfrm>
          <a:solidFill>
            <a:srgbClr val="8A8A8D"/>
          </a:solidFill>
        </p:spPr>
        <p:txBody>
          <a:bodyPr/>
          <a:lstStyle>
            <a:lvl1pPr algn="l">
              <a:defRPr baseline="0">
                <a:solidFill>
                  <a:schemeClr val="tx1"/>
                </a:solidFill>
              </a:defRPr>
            </a:lvl1pPr>
          </a:lstStyle>
          <a:p>
            <a:r>
              <a:rPr lang="en-NZ" dirty="0"/>
              <a:t>CLICK TO ADD TITLE – 5 LINES MAXIMUM</a:t>
            </a:r>
          </a:p>
        </p:txBody>
      </p:sp>
      <p:sp>
        <p:nvSpPr>
          <p:cNvPr id="3" name="Subtitle 2"/>
          <p:cNvSpPr>
            <a:spLocks noGrp="1"/>
          </p:cNvSpPr>
          <p:nvPr>
            <p:ph type="subTitle" idx="1" hasCustomPrompt="1"/>
          </p:nvPr>
        </p:nvSpPr>
        <p:spPr>
          <a:xfrm>
            <a:off x="6300192" y="1628800"/>
            <a:ext cx="2736304" cy="3528392"/>
          </a:xfrm>
          <a:solidFill>
            <a:srgbClr val="66B245"/>
          </a:solidFill>
        </p:spPr>
        <p:txBody>
          <a:bodyPr anchor="ctr">
            <a:normAutofit/>
          </a:bodyPr>
          <a:lstStyle>
            <a:lvl1pPr marL="0" indent="0" algn="l">
              <a:buNone/>
              <a:defRPr sz="24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NZ" dirty="0"/>
              <a:t>ENTER GROUP NAME HERE (IN CAPS)</a:t>
            </a:r>
          </a:p>
        </p:txBody>
      </p:sp>
      <p:sp>
        <p:nvSpPr>
          <p:cNvPr id="18" name="Text Placeholder 17"/>
          <p:cNvSpPr>
            <a:spLocks noGrp="1"/>
          </p:cNvSpPr>
          <p:nvPr>
            <p:ph type="body" sz="quarter" idx="10" hasCustomPrompt="1"/>
          </p:nvPr>
        </p:nvSpPr>
        <p:spPr>
          <a:xfrm>
            <a:off x="4788024" y="332656"/>
            <a:ext cx="3600897" cy="358775"/>
          </a:xfrm>
        </p:spPr>
        <p:txBody>
          <a:bodyPr>
            <a:normAutofit/>
          </a:bodyPr>
          <a:lstStyle>
            <a:lvl1pPr marL="0" indent="0" algn="r">
              <a:buNone/>
              <a:defRPr sz="1200" baseline="0">
                <a:latin typeface="Arial" panose="020B0604020202020204" pitchFamily="34" charset="0"/>
                <a:cs typeface="Arial" panose="020B0604020202020204" pitchFamily="34" charset="0"/>
              </a:defRPr>
            </a:lvl1pPr>
          </a:lstStyle>
          <a:p>
            <a:pPr lvl="0"/>
            <a:r>
              <a:rPr lang="en-US" dirty="0"/>
              <a:t>Meeting Date: xx Month XXX</a:t>
            </a:r>
            <a:endParaRPr lang="en-NZ" dirty="0"/>
          </a:p>
        </p:txBody>
      </p:sp>
      <p:sp>
        <p:nvSpPr>
          <p:cNvPr id="20" name="Text Placeholder 19"/>
          <p:cNvSpPr>
            <a:spLocks noGrp="1"/>
          </p:cNvSpPr>
          <p:nvPr>
            <p:ph type="body" sz="quarter" idx="11" hasCustomPrompt="1"/>
          </p:nvPr>
        </p:nvSpPr>
        <p:spPr>
          <a:xfrm>
            <a:off x="4716016" y="5661248"/>
            <a:ext cx="3600450" cy="576263"/>
          </a:xfrm>
        </p:spPr>
        <p:txBody>
          <a:bodyPr>
            <a:normAutofit/>
          </a:bodyPr>
          <a:lstStyle>
            <a:lvl1pPr marL="0" indent="0" algn="r">
              <a:buNone/>
              <a:defRPr sz="1200" baseline="0">
                <a:latin typeface="Arial" panose="020B0604020202020204" pitchFamily="34" charset="0"/>
                <a:cs typeface="Arial" panose="020B0604020202020204" pitchFamily="34" charset="0"/>
              </a:defRPr>
            </a:lvl1pPr>
          </a:lstStyle>
          <a:p>
            <a:pPr lvl="0"/>
            <a:r>
              <a:rPr lang="en-NZ" sz="1200" dirty="0">
                <a:latin typeface="Arial" panose="020B0604020202020204" pitchFamily="34" charset="0"/>
                <a:cs typeface="Arial" panose="020B0604020202020204" pitchFamily="34" charset="0"/>
              </a:rPr>
              <a:t>Click to add presenter details</a:t>
            </a:r>
            <a:endParaRPr lang="en-NZ" dirty="0"/>
          </a:p>
        </p:txBody>
      </p:sp>
    </p:spTree>
    <p:extLst>
      <p:ext uri="{BB962C8B-B14F-4D97-AF65-F5344CB8AC3E}">
        <p14:creationId xmlns:p14="http://schemas.microsoft.com/office/powerpoint/2010/main" val="36838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Layout">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341531" y="1628419"/>
            <a:ext cx="8460940" cy="4635896"/>
          </a:xfrm>
        </p:spPr>
        <p:txBody>
          <a:bodyPr>
            <a:normAutofit/>
          </a:bodyPr>
          <a:lstStyle>
            <a:lvl1pPr>
              <a:spcBef>
                <a:spcPts val="600"/>
              </a:spcBef>
              <a:spcAft>
                <a:spcPts val="600"/>
              </a:spcAft>
              <a:defRPr sz="1800"/>
            </a:lvl1pPr>
            <a:lvl2pPr>
              <a:spcBef>
                <a:spcPts val="600"/>
              </a:spcBef>
              <a:spcAft>
                <a:spcPts val="600"/>
              </a:spcAft>
              <a:defRPr sz="1600"/>
            </a:lvl2pPr>
            <a:lvl3pPr>
              <a:spcBef>
                <a:spcPts val="600"/>
              </a:spcBef>
              <a:spcAft>
                <a:spcPts val="600"/>
              </a:spcAft>
              <a:defRPr sz="1400"/>
            </a:lvl3pPr>
            <a:lvl4pPr>
              <a:spcBef>
                <a:spcPts val="600"/>
              </a:spcBef>
              <a:spcAft>
                <a:spcPts val="600"/>
              </a:spcAft>
              <a:defRPr sz="1200"/>
            </a:lvl4pPr>
            <a:lvl5pPr>
              <a:spcBef>
                <a:spcPts val="600"/>
              </a:spcBef>
              <a:spcAft>
                <a:spcPts val="600"/>
              </a:spcAft>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8" name="Title Placeholder 1"/>
          <p:cNvSpPr>
            <a:spLocks noGrp="1"/>
          </p:cNvSpPr>
          <p:nvPr>
            <p:ph type="title"/>
          </p:nvPr>
        </p:nvSpPr>
        <p:spPr>
          <a:xfrm>
            <a:off x="457200" y="395790"/>
            <a:ext cx="8229600" cy="1143000"/>
          </a:xfrm>
          <a:prstGeom prst="rect">
            <a:avLst/>
          </a:prstGeom>
          <a:noFill/>
        </p:spPr>
        <p:txBody>
          <a:bodyPr vert="horz" lIns="91440" tIns="45720" rIns="91440" bIns="45720" rtlCol="0" anchor="ctr">
            <a:normAutofit/>
          </a:bodyPr>
          <a:lstStyle>
            <a:lvl1pPr>
              <a:defRPr sz="3600"/>
            </a:lvl1pPr>
          </a:lstStyle>
          <a:p>
            <a:r>
              <a:rPr lang="en-US" dirty="0"/>
              <a:t>Click to edit Master title style</a:t>
            </a:r>
            <a:endParaRPr lang="en-NZ" dirty="0"/>
          </a:p>
        </p:txBody>
      </p:sp>
      <p:sp>
        <p:nvSpPr>
          <p:cNvPr id="13" name="Footer Placeholder 12"/>
          <p:cNvSpPr>
            <a:spLocks noGrp="1"/>
          </p:cNvSpPr>
          <p:nvPr>
            <p:ph type="ftr" sz="quarter" idx="11"/>
          </p:nvPr>
        </p:nvSpPr>
        <p:spPr>
          <a:xfrm>
            <a:off x="107504" y="6381328"/>
            <a:ext cx="5184576" cy="365125"/>
          </a:xfrm>
        </p:spPr>
        <p:txBody>
          <a:bodyPr/>
          <a:lstStyle>
            <a:lvl1pPr>
              <a:defRPr sz="1000">
                <a:latin typeface="Arial" panose="020B0604020202020204" pitchFamily="34" charset="0"/>
                <a:cs typeface="Arial" panose="020B0604020202020204" pitchFamily="34" charset="0"/>
              </a:defRPr>
            </a:lvl1pPr>
          </a:lstStyle>
          <a:p>
            <a:pPr algn="l"/>
            <a:r>
              <a:rPr lang="en-NZ"/>
              <a:t>Advisory Group Name here</a:t>
            </a:r>
          </a:p>
        </p:txBody>
      </p:sp>
      <p:sp>
        <p:nvSpPr>
          <p:cNvPr id="14" name="Slide Number Placeholder 13"/>
          <p:cNvSpPr>
            <a:spLocks noGrp="1"/>
          </p:cNvSpPr>
          <p:nvPr>
            <p:ph type="sldNum" sz="quarter" idx="12"/>
          </p:nvPr>
        </p:nvSpPr>
        <p:spPr>
          <a:xfrm>
            <a:off x="8604448" y="6381328"/>
            <a:ext cx="442392" cy="365125"/>
          </a:xfrm>
        </p:spPr>
        <p:txBody>
          <a:bodyPr/>
          <a:lstStyle/>
          <a:p>
            <a:fld id="{5EA50F9E-02B1-41EA-A360-431CDE7DE4BD}" type="slidenum">
              <a:rPr lang="en-NZ" smtClean="0"/>
              <a:t>‹#›</a:t>
            </a:fld>
            <a:endParaRPr lang="en-NZ"/>
          </a:p>
        </p:txBody>
      </p:sp>
    </p:spTree>
    <p:extLst>
      <p:ext uri="{BB962C8B-B14F-4D97-AF65-F5344CB8AC3E}">
        <p14:creationId xmlns:p14="http://schemas.microsoft.com/office/powerpoint/2010/main" val="1622314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 tex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350785"/>
            <a:ext cx="8229600" cy="1143000"/>
          </a:xfrm>
          <a:prstGeom prst="rect">
            <a:avLst/>
          </a:prstGeom>
          <a:noFill/>
        </p:spPr>
        <p:txBody>
          <a:bodyPr vert="horz" lIns="91440" tIns="45720" rIns="91440" bIns="45720" rtlCol="0" anchor="ctr">
            <a:normAutofit/>
          </a:bodyPr>
          <a:lstStyle>
            <a:lvl1pPr>
              <a:defRPr sz="3600"/>
            </a:lvl1pPr>
          </a:lstStyle>
          <a:p>
            <a:r>
              <a:rPr lang="en-US" dirty="0"/>
              <a:t>Click to edit Master title style</a:t>
            </a:r>
            <a:endParaRPr lang="en-NZ" dirty="0"/>
          </a:p>
        </p:txBody>
      </p:sp>
      <p:sp>
        <p:nvSpPr>
          <p:cNvPr id="13" name="Footer Placeholder 12"/>
          <p:cNvSpPr>
            <a:spLocks noGrp="1"/>
          </p:cNvSpPr>
          <p:nvPr>
            <p:ph type="ftr" sz="quarter" idx="11"/>
          </p:nvPr>
        </p:nvSpPr>
        <p:spPr>
          <a:xfrm>
            <a:off x="107504" y="6381328"/>
            <a:ext cx="5184576" cy="365125"/>
          </a:xfrm>
        </p:spPr>
        <p:txBody>
          <a:bodyPr/>
          <a:lstStyle>
            <a:lvl1pPr algn="l">
              <a:defRPr sz="1000">
                <a:latin typeface="Arial" panose="020B0604020202020204" pitchFamily="34" charset="0"/>
                <a:cs typeface="Arial" panose="020B0604020202020204" pitchFamily="34" charset="0"/>
              </a:defRPr>
            </a:lvl1pPr>
          </a:lstStyle>
          <a:p>
            <a:r>
              <a:rPr lang="en-NZ"/>
              <a:t>Advisory Group Name here</a:t>
            </a:r>
          </a:p>
        </p:txBody>
      </p:sp>
      <p:sp>
        <p:nvSpPr>
          <p:cNvPr id="14" name="Slide Number Placeholder 13"/>
          <p:cNvSpPr>
            <a:spLocks noGrp="1"/>
          </p:cNvSpPr>
          <p:nvPr>
            <p:ph type="sldNum" sz="quarter" idx="12"/>
          </p:nvPr>
        </p:nvSpPr>
        <p:spPr>
          <a:xfrm>
            <a:off x="8604448" y="6381328"/>
            <a:ext cx="442392" cy="365125"/>
          </a:xfrm>
        </p:spPr>
        <p:txBody>
          <a:bodyPr/>
          <a:lstStyle/>
          <a:p>
            <a:fld id="{5EA50F9E-02B1-41EA-A360-431CDE7DE4BD}" type="slidenum">
              <a:rPr lang="en-NZ" smtClean="0"/>
              <a:t>‹#›</a:t>
            </a:fld>
            <a:endParaRPr lang="en-NZ"/>
          </a:p>
        </p:txBody>
      </p:sp>
      <p:sp>
        <p:nvSpPr>
          <p:cNvPr id="6" name="Content Placeholder 6"/>
          <p:cNvSpPr>
            <a:spLocks noGrp="1"/>
          </p:cNvSpPr>
          <p:nvPr>
            <p:ph sz="quarter" idx="10" hasCustomPrompt="1"/>
          </p:nvPr>
        </p:nvSpPr>
        <p:spPr>
          <a:xfrm>
            <a:off x="457200" y="1412776"/>
            <a:ext cx="8436099" cy="4968552"/>
          </a:xfrm>
        </p:spPr>
        <p:txBody>
          <a:bodyPr>
            <a:normAutofit/>
          </a:bodyPr>
          <a:lstStyle>
            <a:lvl1pPr marL="0" indent="0">
              <a:spcAft>
                <a:spcPts val="2000"/>
              </a:spcAft>
              <a:buNone/>
              <a:defRPr sz="1800" baseline="0"/>
            </a:lvl1pPr>
          </a:lstStyle>
          <a:p>
            <a:pPr lvl="0"/>
            <a:r>
              <a:rPr lang="en-NZ" sz="2000" dirty="0"/>
              <a:t>Use this slide for landscape type reports. This template is designed to have more text on it rather than bullet points. It is Arial 20pt. You can also insert pictures </a:t>
            </a:r>
            <a:r>
              <a:rPr lang="en-NZ" sz="2000" dirty="0" err="1"/>
              <a:t>etc</a:t>
            </a:r>
            <a:r>
              <a:rPr lang="en-NZ" sz="2000" dirty="0"/>
              <a:t> in here too.</a:t>
            </a:r>
          </a:p>
          <a:p>
            <a:pPr lvl="0"/>
            <a:r>
              <a:rPr lang="en-NZ" sz="2000" dirty="0"/>
              <a:t>This is showing how it will look/work when there are more than one paragraph of text.</a:t>
            </a:r>
          </a:p>
          <a:p>
            <a:pPr lvl="0"/>
            <a:endParaRPr lang="en-NZ" dirty="0"/>
          </a:p>
        </p:txBody>
      </p:sp>
    </p:spTree>
    <p:extLst>
      <p:ext uri="{BB962C8B-B14F-4D97-AF65-F5344CB8AC3E}">
        <p14:creationId xmlns:p14="http://schemas.microsoft.com/office/powerpoint/2010/main" val="3324744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404664"/>
            <a:ext cx="8229600" cy="1143000"/>
          </a:xfrm>
          <a:prstGeom prst="rect">
            <a:avLst/>
          </a:prstGeom>
          <a:noFill/>
        </p:spPr>
        <p:txBody>
          <a:bodyPr vert="horz" lIns="91440" tIns="45720" rIns="91440" bIns="45720" rtlCol="0" anchor="ctr">
            <a:normAutofit/>
          </a:bodyPr>
          <a:lstStyle>
            <a:lvl1pPr>
              <a:defRPr sz="3600"/>
            </a:lvl1pPr>
          </a:lstStyle>
          <a:p>
            <a:r>
              <a:rPr lang="en-US" dirty="0"/>
              <a:t>Click to edit Master title style</a:t>
            </a:r>
            <a:endParaRPr lang="en-NZ" dirty="0"/>
          </a:p>
        </p:txBody>
      </p:sp>
      <p:sp>
        <p:nvSpPr>
          <p:cNvPr id="2" name="Footer Placeholder 1"/>
          <p:cNvSpPr>
            <a:spLocks noGrp="1"/>
          </p:cNvSpPr>
          <p:nvPr>
            <p:ph type="ftr" sz="quarter" idx="11"/>
          </p:nvPr>
        </p:nvSpPr>
        <p:spPr>
          <a:xfrm>
            <a:off x="107504" y="6381328"/>
            <a:ext cx="5184576" cy="365125"/>
          </a:xfrm>
        </p:spPr>
        <p:txBody>
          <a:bodyPr/>
          <a:lstStyle>
            <a:lvl1pPr algn="l">
              <a:defRPr sz="1000">
                <a:latin typeface="Arial" panose="020B0604020202020204" pitchFamily="34" charset="0"/>
                <a:cs typeface="Arial" panose="020B0604020202020204" pitchFamily="34" charset="0"/>
              </a:defRPr>
            </a:lvl1pPr>
          </a:lstStyle>
          <a:p>
            <a:r>
              <a:rPr lang="en-NZ"/>
              <a:t>Advisory Group Name here</a:t>
            </a:r>
          </a:p>
        </p:txBody>
      </p:sp>
      <p:sp>
        <p:nvSpPr>
          <p:cNvPr id="6" name="Slide Number Placeholder 13"/>
          <p:cNvSpPr txBox="1">
            <a:spLocks/>
          </p:cNvSpPr>
          <p:nvPr userDrawn="1"/>
        </p:nvSpPr>
        <p:spPr>
          <a:xfrm>
            <a:off x="8604448" y="6381328"/>
            <a:ext cx="442392"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A50F9E-02B1-41EA-A360-431CDE7DE4BD}" type="slidenum">
              <a:rPr lang="en-NZ" smtClean="0"/>
              <a:pPr/>
              <a:t>‹#›</a:t>
            </a:fld>
            <a:endParaRPr lang="en-NZ"/>
          </a:p>
        </p:txBody>
      </p:sp>
      <p:sp>
        <p:nvSpPr>
          <p:cNvPr id="5" name="Content Placeholder 4"/>
          <p:cNvSpPr>
            <a:spLocks noGrp="1"/>
          </p:cNvSpPr>
          <p:nvPr>
            <p:ph sz="quarter" idx="12"/>
          </p:nvPr>
        </p:nvSpPr>
        <p:spPr>
          <a:xfrm>
            <a:off x="467544" y="1556792"/>
            <a:ext cx="4032448" cy="5112568"/>
          </a:xfrm>
        </p:spPr>
        <p:txBody>
          <a:bodyPr>
            <a:normAutofit/>
          </a:bodyPr>
          <a:lstStyle>
            <a:lvl1pPr>
              <a:defRPr sz="1800"/>
            </a:lvl1pPr>
            <a:lvl2pPr>
              <a:defRPr sz="1600"/>
            </a:lvl2pPr>
            <a:lvl3pPr>
              <a:defRPr sz="1400"/>
            </a:lvl3pPr>
            <a:lvl4pPr>
              <a:defRPr sz="1200"/>
            </a:lvl4pPr>
            <a:lvl5pPr>
              <a:spcBef>
                <a:spcPts val="600"/>
              </a:spcBef>
              <a:spcAft>
                <a:spcPts val="600"/>
              </a:spcAft>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9" name="Content Placeholder 4"/>
          <p:cNvSpPr>
            <a:spLocks noGrp="1"/>
          </p:cNvSpPr>
          <p:nvPr>
            <p:ph sz="quarter" idx="13"/>
          </p:nvPr>
        </p:nvSpPr>
        <p:spPr>
          <a:xfrm>
            <a:off x="4644008" y="1556792"/>
            <a:ext cx="4031803" cy="511256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Tree>
    <p:extLst>
      <p:ext uri="{BB962C8B-B14F-4D97-AF65-F5344CB8AC3E}">
        <p14:creationId xmlns:p14="http://schemas.microsoft.com/office/powerpoint/2010/main" val="19536370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1209"/>
            <a:ext cx="8229600" cy="1143000"/>
          </a:xfrm>
          <a:prstGeom prst="rect">
            <a:avLst/>
          </a:prstGeom>
          <a:noFill/>
        </p:spPr>
        <p:txBody>
          <a:bodyPr vert="horz" lIns="91440" tIns="45720" rIns="91440" bIns="45720" rtlCol="0" anchor="ctr">
            <a:normAutofit/>
          </a:bodyPr>
          <a:lstStyle/>
          <a:p>
            <a:r>
              <a:rPr lang="en-US" dirty="0"/>
              <a:t>Click to edit Master title style</a:t>
            </a:r>
            <a:endParaRPr lang="en-NZ" dirty="0"/>
          </a:p>
        </p:txBody>
      </p:sp>
      <p:sp>
        <p:nvSpPr>
          <p:cNvPr id="3" name="Text Placeholder 2"/>
          <p:cNvSpPr>
            <a:spLocks noGrp="1"/>
          </p:cNvSpPr>
          <p:nvPr>
            <p:ph type="body" idx="1"/>
          </p:nvPr>
        </p:nvSpPr>
        <p:spPr>
          <a:xfrm>
            <a:off x="467544" y="1747353"/>
            <a:ext cx="6840760" cy="29417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7" name="Rectangle 6"/>
          <p:cNvSpPr/>
          <p:nvPr/>
        </p:nvSpPr>
        <p:spPr>
          <a:xfrm>
            <a:off x="0" y="0"/>
            <a:ext cx="9144000" cy="6858000"/>
          </a:xfrm>
          <a:prstGeom prst="rect">
            <a:avLst/>
          </a:prstGeom>
          <a:noFill/>
          <a:ln w="254000">
            <a:solidFill>
              <a:srgbClr val="66B245"/>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 name="Footer Placeholder 7"/>
          <p:cNvSpPr>
            <a:spLocks noGrp="1"/>
          </p:cNvSpPr>
          <p:nvPr>
            <p:ph type="ftr" sz="quarter" idx="3"/>
          </p:nvPr>
        </p:nvSpPr>
        <p:spPr>
          <a:xfrm>
            <a:off x="107504" y="638132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NZ"/>
              <a:t>Advisory Group Name here</a:t>
            </a:r>
          </a:p>
        </p:txBody>
      </p:sp>
      <p:sp>
        <p:nvSpPr>
          <p:cNvPr id="9" name="Slide Number Placeholder 8"/>
          <p:cNvSpPr>
            <a:spLocks noGrp="1"/>
          </p:cNvSpPr>
          <p:nvPr>
            <p:ph type="sldNum" sz="quarter" idx="4"/>
          </p:nvPr>
        </p:nvSpPr>
        <p:spPr>
          <a:xfrm>
            <a:off x="7956376" y="6356350"/>
            <a:ext cx="730424" cy="365125"/>
          </a:xfrm>
          <a:prstGeom prst="rect">
            <a:avLst/>
          </a:prstGeom>
        </p:spPr>
        <p:txBody>
          <a:bodyPr vert="horz" lIns="91440" tIns="45720" rIns="91440" bIns="45720" rtlCol="0" anchor="ctr"/>
          <a:lstStyle>
            <a:lvl1pPr algn="r">
              <a:defRPr sz="1000">
                <a:solidFill>
                  <a:schemeClr val="tx1">
                    <a:tint val="75000"/>
                  </a:schemeClr>
                </a:solidFill>
                <a:latin typeface="Arial" panose="020B0604020202020204" pitchFamily="34" charset="0"/>
                <a:cs typeface="Arial" panose="020B0604020202020204" pitchFamily="34" charset="0"/>
              </a:defRPr>
            </a:lvl1pPr>
          </a:lstStyle>
          <a:p>
            <a:fld id="{5EA50F9E-02B1-41EA-A360-431CDE7DE4BD}" type="slidenum">
              <a:rPr lang="en-NZ" smtClean="0"/>
              <a:pPr/>
              <a:t>‹#›</a:t>
            </a:fld>
            <a:endParaRPr lang="en-NZ"/>
          </a:p>
        </p:txBody>
      </p:sp>
    </p:spTree>
    <p:extLst>
      <p:ext uri="{BB962C8B-B14F-4D97-AF65-F5344CB8AC3E}">
        <p14:creationId xmlns:p14="http://schemas.microsoft.com/office/powerpoint/2010/main" val="639763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p:hf hdr="0" ftr="0" dt="0"/>
  <p:txStyles>
    <p:titleStyle>
      <a:lvl1pPr algn="ctr" defTabSz="914400" rtl="0" eaLnBrk="1" latinLnBrk="0" hangingPunct="1">
        <a:spcBef>
          <a:spcPct val="0"/>
        </a:spcBef>
        <a:buNone/>
        <a:defRPr sz="4000" kern="1200">
          <a:solidFill>
            <a:srgbClr val="66B245"/>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ts val="600"/>
        </a:spcBef>
        <a:spcAft>
          <a:spcPts val="600"/>
        </a:spcAft>
        <a:buClr>
          <a:srgbClr val="66B245"/>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ts val="600"/>
        </a:spcBef>
        <a:spcAft>
          <a:spcPts val="600"/>
        </a:spcAft>
        <a:buClr>
          <a:srgbClr val="8A8A8D"/>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ts val="600"/>
        </a:spcBef>
        <a:spcAft>
          <a:spcPts val="600"/>
        </a:spcAft>
        <a:buClr>
          <a:srgbClr val="8A8A8D"/>
        </a:buClr>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ts val="600"/>
        </a:spcBef>
        <a:spcAft>
          <a:spcPts val="600"/>
        </a:spcAft>
        <a:buClr>
          <a:srgbClr val="8A8A8D"/>
        </a:buClr>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ts val="600"/>
        </a:spcBef>
        <a:spcAft>
          <a:spcPts val="600"/>
        </a:spcAft>
        <a:buClr>
          <a:srgbClr val="8A8A8D"/>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img.scoop.co.nz/media/pdfs/1809/2018NZCA389_NZMEvComCom.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comcom.govt.nz/__data/assets/pdf_file/0036/69399/Godfrey-Hirst-NZ-Ltd-v-Commerce-Commission-Court-of-Appeal-Judgment-30-November-2016.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nzlii.org/cgi-bin/LawCite?cit=%5b1992%5d%203%20NZLR%20429?query=%22economic%20efficiency%2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MDAG@ea.govt.n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Trading conduct review:  Briefing and </a:t>
            </a:r>
            <a:r>
              <a:rPr lang="en-US" dirty="0" smtClean="0"/>
              <a:t>Discussion</a:t>
            </a:r>
            <a:br>
              <a:rPr lang="en-US" dirty="0" smtClean="0"/>
            </a:br>
            <a:r>
              <a:rPr lang="en-US" dirty="0"/>
              <a:t/>
            </a:r>
            <a:br>
              <a:rPr lang="en-US" dirty="0"/>
            </a:br>
            <a:r>
              <a:rPr lang="en-US" sz="2600" i="1" dirty="0" smtClean="0"/>
              <a:t>30 July 2019</a:t>
            </a:r>
            <a:endParaRPr lang="en-NZ" sz="2600" i="1" dirty="0"/>
          </a:p>
        </p:txBody>
      </p:sp>
      <p:sp>
        <p:nvSpPr>
          <p:cNvPr id="3" name="Subtitle 2"/>
          <p:cNvSpPr>
            <a:spLocks noGrp="1"/>
          </p:cNvSpPr>
          <p:nvPr>
            <p:ph type="subTitle" idx="1"/>
          </p:nvPr>
        </p:nvSpPr>
        <p:spPr/>
        <p:txBody>
          <a:bodyPr/>
          <a:lstStyle/>
          <a:p>
            <a:r>
              <a:rPr lang="en-US"/>
              <a:t>Market Development Advisory Group</a:t>
            </a:r>
            <a:endParaRPr lang="en-NZ"/>
          </a:p>
        </p:txBody>
      </p:sp>
    </p:spTree>
    <p:extLst>
      <p:ext uri="{BB962C8B-B14F-4D97-AF65-F5344CB8AC3E}">
        <p14:creationId xmlns:p14="http://schemas.microsoft.com/office/powerpoint/2010/main" val="985225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303036" y="1763434"/>
            <a:ext cx="6535340" cy="4635896"/>
          </a:xfrm>
        </p:spPr>
        <p:txBody>
          <a:bodyPr>
            <a:normAutofit lnSpcReduction="10000"/>
          </a:bodyPr>
          <a:lstStyle/>
          <a:p>
            <a:pPr marL="0" indent="0">
              <a:buNone/>
            </a:pPr>
            <a:r>
              <a:rPr lang="en-US" sz="1600" dirty="0"/>
              <a:t>When a supplier is net pivotal they have incentives to raise prices because:</a:t>
            </a:r>
          </a:p>
          <a:p>
            <a:r>
              <a:rPr lang="en-US" sz="1600" dirty="0"/>
              <a:t>their hedge position, including retail, provides no financial constraint</a:t>
            </a:r>
          </a:p>
          <a:p>
            <a:r>
              <a:rPr lang="en-US" sz="1600" dirty="0"/>
              <a:t>they lack competitive pressure, ie they have market power</a:t>
            </a:r>
          </a:p>
          <a:p>
            <a:pPr marL="0" indent="0">
              <a:buNone/>
            </a:pPr>
            <a:endParaRPr lang="en-US" sz="1600" dirty="0"/>
          </a:p>
          <a:p>
            <a:pPr marL="0" indent="0">
              <a:buNone/>
            </a:pPr>
            <a:r>
              <a:rPr lang="en-US" sz="1600" dirty="0"/>
              <a:t>Accordingly, the trading conduct safe </a:t>
            </a:r>
            <a:r>
              <a:rPr lang="en-US" sz="1600" dirty="0" err="1"/>
              <a:t>harbour</a:t>
            </a:r>
            <a:r>
              <a:rPr lang="en-US" sz="1600" dirty="0"/>
              <a:t> provisions consider whether a generator or ancillary service agent is net pivotal:</a:t>
            </a:r>
          </a:p>
          <a:p>
            <a:pPr marL="457200" lvl="1" indent="0">
              <a:buNone/>
            </a:pPr>
            <a:r>
              <a:rPr lang="en-NZ" dirty="0"/>
              <a:t>13.5B(1)(c)(iii) the generator does not benefit financially from an increase in the final price at which electricity is supplied in a trading period at a node at which the generator is pivotal</a:t>
            </a:r>
          </a:p>
          <a:p>
            <a:pPr marL="457200" lvl="1" indent="0">
              <a:buNone/>
            </a:pPr>
            <a:endParaRPr lang="en-US" dirty="0"/>
          </a:p>
          <a:p>
            <a:pPr marL="457200" lvl="1" indent="0">
              <a:buNone/>
            </a:pPr>
            <a:r>
              <a:rPr lang="en-NZ" dirty="0"/>
              <a:t>13.5B(3)(c)(iii) the ancillary service agent does not benefit financially from an increase in the final reserve price in a trading period in an island in which the ancillary service agent is pivotal </a:t>
            </a:r>
            <a:endParaRPr lang="en-US" dirty="0"/>
          </a:p>
          <a:p>
            <a:pPr marL="0" indent="0">
              <a:buNone/>
            </a:pPr>
            <a:endParaRPr lang="en-NZ" sz="1600" dirty="0"/>
          </a:p>
        </p:txBody>
      </p:sp>
      <p:sp>
        <p:nvSpPr>
          <p:cNvPr id="3" name="Title 2"/>
          <p:cNvSpPr>
            <a:spLocks noGrp="1"/>
          </p:cNvSpPr>
          <p:nvPr>
            <p:ph type="title"/>
          </p:nvPr>
        </p:nvSpPr>
        <p:spPr/>
        <p:txBody>
          <a:bodyPr>
            <a:normAutofit/>
          </a:bodyPr>
          <a:lstStyle/>
          <a:p>
            <a:r>
              <a:rPr lang="en-US" dirty="0"/>
              <a:t>Net pivotal incentives</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10</a:t>
            </a:fld>
            <a:endParaRPr lang="en-NZ">
              <a:solidFill>
                <a:prstClr val="black">
                  <a:tint val="75000"/>
                </a:prstClr>
              </a:solidFill>
            </a:endParaRPr>
          </a:p>
        </p:txBody>
      </p:sp>
    </p:spTree>
    <p:extLst>
      <p:ext uri="{BB962C8B-B14F-4D97-AF65-F5344CB8AC3E}">
        <p14:creationId xmlns:p14="http://schemas.microsoft.com/office/powerpoint/2010/main" val="84244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57050"/>
            <a:ext cx="8229600" cy="1143000"/>
          </a:xfrm>
        </p:spPr>
        <p:txBody>
          <a:bodyPr>
            <a:normAutofit/>
          </a:bodyPr>
          <a:lstStyle/>
          <a:p>
            <a:r>
              <a:rPr lang="en-US" dirty="0"/>
              <a:t>Fully hedged pivotal incentives</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11</a:t>
            </a:fld>
            <a:endParaRPr lang="en-NZ">
              <a:solidFill>
                <a:prstClr val="black">
                  <a:tint val="75000"/>
                </a:prstClr>
              </a:solidFill>
            </a:endParaRPr>
          </a:p>
        </p:txBody>
      </p:sp>
      <p:sp>
        <p:nvSpPr>
          <p:cNvPr id="5" name="Content Placeholder 1"/>
          <p:cNvSpPr>
            <a:spLocks noGrp="1"/>
          </p:cNvSpPr>
          <p:nvPr>
            <p:ph sz="quarter" idx="10"/>
          </p:nvPr>
        </p:nvSpPr>
        <p:spPr>
          <a:xfrm>
            <a:off x="1303036" y="2069699"/>
            <a:ext cx="6535340" cy="4635896"/>
          </a:xfrm>
        </p:spPr>
        <p:txBody>
          <a:bodyPr>
            <a:normAutofit/>
          </a:bodyPr>
          <a:lstStyle/>
          <a:p>
            <a:pPr marL="0" indent="0">
              <a:buNone/>
            </a:pPr>
            <a:r>
              <a:rPr lang="en-US" sz="1600" dirty="0"/>
              <a:t>A supplier that is pivotal but not net pivotal, ie with generation </a:t>
            </a:r>
            <a:r>
              <a:rPr lang="en-US" sz="1600" dirty="0">
                <a:latin typeface="Arial"/>
                <a:cs typeface="Arial"/>
              </a:rPr>
              <a:t>≈ hedges/retail, may still have incentives to raise prices in the short term:</a:t>
            </a:r>
          </a:p>
          <a:p>
            <a:r>
              <a:rPr lang="en-US" sz="1600" dirty="0">
                <a:latin typeface="Arial"/>
                <a:cs typeface="Arial"/>
              </a:rPr>
              <a:t>it may allow the supplier to supply hedges at a higher premium in the future</a:t>
            </a:r>
          </a:p>
          <a:p>
            <a:r>
              <a:rPr lang="en-US" sz="1600" dirty="0">
                <a:latin typeface="Arial"/>
                <a:cs typeface="Arial"/>
              </a:rPr>
              <a:t>it may undermine more exposed competitors and potentially force them to leave the market</a:t>
            </a:r>
          </a:p>
          <a:p>
            <a:pPr marL="0" indent="0">
              <a:buNone/>
            </a:pPr>
            <a:r>
              <a:rPr lang="en-US" sz="1600" dirty="0">
                <a:latin typeface="Arial"/>
                <a:cs typeface="Arial"/>
              </a:rPr>
              <a:t>Accordingly, </a:t>
            </a:r>
            <a:r>
              <a:rPr lang="en-US" sz="1600" dirty="0" smtClean="0">
                <a:latin typeface="Arial"/>
                <a:cs typeface="Arial"/>
              </a:rPr>
              <a:t>a party that is pivotal </a:t>
            </a:r>
            <a:r>
              <a:rPr lang="en-US" sz="1600" dirty="0">
                <a:latin typeface="Arial"/>
                <a:cs typeface="Arial"/>
              </a:rPr>
              <a:t>could potentially be in </a:t>
            </a:r>
            <a:r>
              <a:rPr lang="en-US" sz="1600" dirty="0" smtClean="0">
                <a:latin typeface="Arial"/>
                <a:cs typeface="Arial"/>
              </a:rPr>
              <a:t>the trading conduct </a:t>
            </a:r>
            <a:r>
              <a:rPr lang="en-US" sz="1600" dirty="0">
                <a:latin typeface="Arial"/>
                <a:cs typeface="Arial"/>
              </a:rPr>
              <a:t>safe </a:t>
            </a:r>
            <a:r>
              <a:rPr lang="en-US" sz="1600" dirty="0" err="1">
                <a:latin typeface="Arial"/>
                <a:cs typeface="Arial"/>
              </a:rPr>
              <a:t>harbour</a:t>
            </a:r>
            <a:r>
              <a:rPr lang="en-US" sz="1600" dirty="0">
                <a:latin typeface="Arial"/>
                <a:cs typeface="Arial"/>
              </a:rPr>
              <a:t> because they do not “benefit financially” from high prices in the short term, even though they might in the long term </a:t>
            </a:r>
            <a:endParaRPr lang="en-US" sz="1600" dirty="0"/>
          </a:p>
          <a:p>
            <a:pPr marL="0" indent="0">
              <a:buNone/>
            </a:pPr>
            <a:endParaRPr lang="en-US" sz="1600" dirty="0"/>
          </a:p>
          <a:p>
            <a:pPr marL="0" indent="0">
              <a:buNone/>
            </a:pPr>
            <a:endParaRPr lang="en-NZ" sz="1600" dirty="0"/>
          </a:p>
        </p:txBody>
      </p:sp>
    </p:spTree>
    <p:extLst>
      <p:ext uri="{BB962C8B-B14F-4D97-AF65-F5344CB8AC3E}">
        <p14:creationId xmlns:p14="http://schemas.microsoft.com/office/powerpoint/2010/main" val="2537568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85900" y="-9255"/>
            <a:ext cx="6172200" cy="1143000"/>
          </a:xfrm>
        </p:spPr>
        <p:txBody>
          <a:bodyPr>
            <a:normAutofit/>
          </a:bodyPr>
          <a:lstStyle/>
          <a:p>
            <a:r>
              <a:rPr lang="en-US" sz="3200" dirty="0"/>
              <a:t>Generators are often pivotal </a:t>
            </a:r>
            <a:endParaRPr lang="en-NZ" sz="3200" dirty="0"/>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12</a:t>
            </a:fld>
            <a:endParaRPr lang="en-NZ">
              <a:solidFill>
                <a:prstClr val="black">
                  <a:tint val="75000"/>
                </a:prstClr>
              </a:solidFill>
            </a:endParaRPr>
          </a:p>
        </p:txBody>
      </p:sp>
      <p:sp>
        <p:nvSpPr>
          <p:cNvPr id="9" name="TextBox 8"/>
          <p:cNvSpPr txBox="1"/>
          <p:nvPr/>
        </p:nvSpPr>
        <p:spPr>
          <a:xfrm>
            <a:off x="4202298" y="2344504"/>
            <a:ext cx="1440230" cy="523220"/>
          </a:xfrm>
          <a:prstGeom prst="rect">
            <a:avLst/>
          </a:prstGeom>
          <a:noFill/>
        </p:spPr>
        <p:txBody>
          <a:bodyPr wrap="square" rtlCol="0">
            <a:spAutoFit/>
          </a:bodyPr>
          <a:lstStyle/>
          <a:p>
            <a:r>
              <a:rPr lang="en-US" sz="1400">
                <a:solidFill>
                  <a:prstClr val="black"/>
                </a:solidFill>
                <a:latin typeface="Calibri"/>
              </a:rPr>
              <a:t>Contact, </a:t>
            </a:r>
          </a:p>
          <a:p>
            <a:r>
              <a:rPr lang="en-US" sz="1400">
                <a:solidFill>
                  <a:prstClr val="black"/>
                </a:solidFill>
                <a:latin typeface="Calibri"/>
              </a:rPr>
              <a:t>New Zealand</a:t>
            </a:r>
            <a:endParaRPr lang="en-NZ" sz="1400">
              <a:solidFill>
                <a:prstClr val="black"/>
              </a:solidFill>
              <a:latin typeface="Calibri"/>
            </a:endParaRPr>
          </a:p>
        </p:txBody>
      </p:sp>
      <p:pic>
        <p:nvPicPr>
          <p:cNvPr id="1029" name="Picture 5"/>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6770"/>
          <a:stretch/>
        </p:blipFill>
        <p:spPr bwMode="auto">
          <a:xfrm>
            <a:off x="1498402" y="4874856"/>
            <a:ext cx="1810689" cy="1800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1817694" y="4562254"/>
            <a:ext cx="1507176" cy="523220"/>
          </a:xfrm>
          <a:prstGeom prst="rect">
            <a:avLst/>
          </a:prstGeom>
          <a:noFill/>
        </p:spPr>
        <p:txBody>
          <a:bodyPr wrap="square" rtlCol="0">
            <a:spAutoFit/>
          </a:bodyPr>
          <a:lstStyle>
            <a:defPPr>
              <a:defRPr lang="en-US"/>
            </a:defPPr>
            <a:lvl1pPr>
              <a:defRPr sz="1600"/>
            </a:lvl1pPr>
          </a:lstStyle>
          <a:p>
            <a:r>
              <a:rPr lang="en-US" sz="1400">
                <a:solidFill>
                  <a:prstClr val="black"/>
                </a:solidFill>
                <a:latin typeface="Calibri"/>
              </a:rPr>
              <a:t>Meridian, </a:t>
            </a:r>
          </a:p>
          <a:p>
            <a:r>
              <a:rPr lang="en-US" sz="1400">
                <a:solidFill>
                  <a:prstClr val="black"/>
                </a:solidFill>
                <a:latin typeface="Calibri"/>
              </a:rPr>
              <a:t>South Island</a:t>
            </a:r>
            <a:endParaRPr lang="en-NZ" sz="1400">
              <a:solidFill>
                <a:prstClr val="black"/>
              </a:solidFill>
              <a:latin typeface="Calibri"/>
            </a:endParaRPr>
          </a:p>
        </p:txBody>
      </p:sp>
      <p:sp>
        <p:nvSpPr>
          <p:cNvPr id="15" name="TextBox 14"/>
          <p:cNvSpPr txBox="1"/>
          <p:nvPr/>
        </p:nvSpPr>
        <p:spPr>
          <a:xfrm>
            <a:off x="4193715" y="4562254"/>
            <a:ext cx="1296387" cy="523220"/>
          </a:xfrm>
          <a:prstGeom prst="rect">
            <a:avLst/>
          </a:prstGeom>
          <a:noFill/>
        </p:spPr>
        <p:txBody>
          <a:bodyPr wrap="square" rtlCol="0">
            <a:spAutoFit/>
          </a:bodyPr>
          <a:lstStyle>
            <a:defPPr>
              <a:defRPr lang="en-US"/>
            </a:defPPr>
            <a:lvl1pPr>
              <a:defRPr sz="1600"/>
            </a:lvl1pPr>
          </a:lstStyle>
          <a:p>
            <a:r>
              <a:rPr lang="en-US" sz="1400">
                <a:solidFill>
                  <a:prstClr val="black"/>
                </a:solidFill>
                <a:latin typeface="Calibri"/>
              </a:rPr>
              <a:t>Genesis, </a:t>
            </a:r>
          </a:p>
          <a:p>
            <a:r>
              <a:rPr lang="en-US" sz="1400">
                <a:solidFill>
                  <a:prstClr val="black"/>
                </a:solidFill>
                <a:latin typeface="Calibri"/>
              </a:rPr>
              <a:t>North Island</a:t>
            </a:r>
            <a:endParaRPr lang="en-NZ" sz="1400">
              <a:solidFill>
                <a:prstClr val="black"/>
              </a:solidFill>
              <a:latin typeface="Calibri"/>
            </a:endParaRPr>
          </a:p>
        </p:txBody>
      </p:sp>
      <p:sp>
        <p:nvSpPr>
          <p:cNvPr id="17" name="TextBox 16"/>
          <p:cNvSpPr txBox="1"/>
          <p:nvPr/>
        </p:nvSpPr>
        <p:spPr>
          <a:xfrm>
            <a:off x="6358947" y="4570965"/>
            <a:ext cx="1129915" cy="523220"/>
          </a:xfrm>
          <a:prstGeom prst="rect">
            <a:avLst/>
          </a:prstGeom>
          <a:noFill/>
        </p:spPr>
        <p:txBody>
          <a:bodyPr wrap="square" rtlCol="0">
            <a:spAutoFit/>
          </a:bodyPr>
          <a:lstStyle>
            <a:defPPr>
              <a:defRPr lang="en-US"/>
            </a:defPPr>
            <a:lvl1pPr>
              <a:defRPr sz="1600"/>
            </a:lvl1pPr>
          </a:lstStyle>
          <a:p>
            <a:r>
              <a:rPr lang="en-US" sz="1400">
                <a:solidFill>
                  <a:prstClr val="black"/>
                </a:solidFill>
                <a:latin typeface="Calibri"/>
              </a:rPr>
              <a:t>Mercury, </a:t>
            </a:r>
          </a:p>
          <a:p>
            <a:r>
              <a:rPr lang="en-US" sz="1400">
                <a:solidFill>
                  <a:prstClr val="black"/>
                </a:solidFill>
                <a:latin typeface="Calibri"/>
              </a:rPr>
              <a:t>North Island</a:t>
            </a:r>
            <a:endParaRPr lang="en-NZ" sz="1400">
              <a:solidFill>
                <a:prstClr val="black"/>
              </a:solidFill>
              <a:latin typeface="Calibri"/>
            </a:endParaRPr>
          </a:p>
        </p:txBody>
      </p:sp>
      <p:pic>
        <p:nvPicPr>
          <p:cNvPr id="5"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3144" r="7539" b="6823"/>
          <a:stretch/>
        </p:blipFill>
        <p:spPr bwMode="auto">
          <a:xfrm>
            <a:off x="1439652" y="2826808"/>
            <a:ext cx="1728192" cy="159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2310" r="10306" b="7509"/>
          <a:stretch/>
        </p:blipFill>
        <p:spPr bwMode="auto">
          <a:xfrm>
            <a:off x="3759400" y="4995442"/>
            <a:ext cx="1676696" cy="1673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1729" r="11989" b="7312"/>
          <a:stretch/>
        </p:blipFill>
        <p:spPr bwMode="auto">
          <a:xfrm>
            <a:off x="6034373" y="5019095"/>
            <a:ext cx="1620782" cy="1656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1598" r="11902" b="7516"/>
          <a:stretch/>
        </p:blipFill>
        <p:spPr bwMode="auto">
          <a:xfrm>
            <a:off x="6057896" y="2780928"/>
            <a:ext cx="1538441" cy="15695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xtBox 18"/>
          <p:cNvSpPr txBox="1"/>
          <p:nvPr/>
        </p:nvSpPr>
        <p:spPr>
          <a:xfrm>
            <a:off x="6417205" y="2321003"/>
            <a:ext cx="1440230" cy="523220"/>
          </a:xfrm>
          <a:prstGeom prst="rect">
            <a:avLst/>
          </a:prstGeom>
          <a:noFill/>
        </p:spPr>
        <p:txBody>
          <a:bodyPr wrap="square" rtlCol="0">
            <a:spAutoFit/>
          </a:bodyPr>
          <a:lstStyle>
            <a:defPPr>
              <a:defRPr lang="en-US"/>
            </a:defPPr>
            <a:lvl1pPr>
              <a:defRPr sz="1600"/>
            </a:lvl1pPr>
          </a:lstStyle>
          <a:p>
            <a:r>
              <a:rPr lang="en-US" sz="1400">
                <a:solidFill>
                  <a:prstClr val="black"/>
                </a:solidFill>
                <a:latin typeface="Calibri"/>
              </a:rPr>
              <a:t>Contact, </a:t>
            </a:r>
          </a:p>
          <a:p>
            <a:r>
              <a:rPr lang="en-US" sz="1400">
                <a:solidFill>
                  <a:prstClr val="black"/>
                </a:solidFill>
                <a:latin typeface="Calibri"/>
              </a:rPr>
              <a:t>North Island</a:t>
            </a:r>
            <a:endParaRPr lang="en-NZ" sz="1400">
              <a:solidFill>
                <a:prstClr val="black"/>
              </a:solidFill>
              <a:latin typeface="Calibri"/>
            </a:endParaRPr>
          </a:p>
        </p:txBody>
      </p:sp>
      <p:sp>
        <p:nvSpPr>
          <p:cNvPr id="8" name="Rectangle 7"/>
          <p:cNvSpPr/>
          <p:nvPr/>
        </p:nvSpPr>
        <p:spPr>
          <a:xfrm>
            <a:off x="1223628" y="826837"/>
            <a:ext cx="6696744" cy="2062103"/>
          </a:xfrm>
          <a:prstGeom prst="rect">
            <a:avLst/>
          </a:prstGeom>
        </p:spPr>
        <p:txBody>
          <a:bodyPr vert="horz" lIns="91440" tIns="45720" rIns="91440" bIns="45720" rtlCol="0">
            <a:normAutofit/>
          </a:bodyPr>
          <a:lstStyle/>
          <a:p>
            <a:pPr marL="342900" indent="-342900">
              <a:spcBef>
                <a:spcPct val="20000"/>
              </a:spcBef>
              <a:buClr>
                <a:srgbClr val="66B245"/>
              </a:buClr>
              <a:buFont typeface="Arial" panose="020B0604020202020204" pitchFamily="34" charset="0"/>
              <a:buChar char="•"/>
            </a:pPr>
            <a:r>
              <a:rPr lang="en-US" sz="1500">
                <a:solidFill>
                  <a:prstClr val="black"/>
                </a:solidFill>
                <a:latin typeface="Arial" panose="020B0604020202020204" pitchFamily="34" charset="0"/>
                <a:cs typeface="Arial" panose="020B0604020202020204" pitchFamily="34" charset="0"/>
              </a:rPr>
              <a:t>Modelled by setting prices to $30k for plant in region shown (</a:t>
            </a:r>
            <a:r>
              <a:rPr lang="en-US" sz="1500" err="1">
                <a:solidFill>
                  <a:prstClr val="black"/>
                </a:solidFill>
                <a:latin typeface="Arial" panose="020B0604020202020204" pitchFamily="34" charset="0"/>
                <a:cs typeface="Arial" panose="020B0604020202020204" pitchFamily="34" charset="0"/>
              </a:rPr>
              <a:t>eg</a:t>
            </a:r>
            <a:r>
              <a:rPr lang="en-US" sz="1500">
                <a:solidFill>
                  <a:prstClr val="black"/>
                </a:solidFill>
                <a:latin typeface="Arial" panose="020B0604020202020204" pitchFamily="34" charset="0"/>
                <a:cs typeface="Arial" panose="020B0604020202020204" pitchFamily="34" charset="0"/>
              </a:rPr>
              <a:t> Contact, South Island means setting Contact’s SI plant to $30k)</a:t>
            </a:r>
          </a:p>
          <a:p>
            <a:pPr marL="342900" indent="-342900">
              <a:spcBef>
                <a:spcPct val="20000"/>
              </a:spcBef>
              <a:buClr>
                <a:srgbClr val="66B245"/>
              </a:buClr>
              <a:buFont typeface="Arial" panose="020B0604020202020204" pitchFamily="34" charset="0"/>
              <a:buChar char="•"/>
            </a:pPr>
            <a:r>
              <a:rPr lang="en-US" sz="1500">
                <a:solidFill>
                  <a:prstClr val="black"/>
                </a:solidFill>
                <a:latin typeface="Arial" panose="020B0604020202020204" pitchFamily="34" charset="0"/>
                <a:cs typeface="Arial" panose="020B0604020202020204" pitchFamily="34" charset="0"/>
              </a:rPr>
              <a:t>Graphs show percentage of time the supplier’s generation in that region (</a:t>
            </a:r>
            <a:r>
              <a:rPr lang="en-US" sz="1500" err="1">
                <a:solidFill>
                  <a:prstClr val="black"/>
                </a:solidFill>
                <a:latin typeface="Arial" panose="020B0604020202020204" pitchFamily="34" charset="0"/>
                <a:cs typeface="Arial" panose="020B0604020202020204" pitchFamily="34" charset="0"/>
              </a:rPr>
              <a:t>ie</a:t>
            </a:r>
            <a:r>
              <a:rPr lang="en-US" sz="1500">
                <a:solidFill>
                  <a:prstClr val="black"/>
                </a:solidFill>
                <a:latin typeface="Arial" panose="020B0604020202020204" pitchFamily="34" charset="0"/>
                <a:cs typeface="Arial" panose="020B0604020202020204" pitchFamily="34" charset="0"/>
              </a:rPr>
              <a:t> North Island, South Island, across New Zealand) is required to meet national demand </a:t>
            </a:r>
          </a:p>
          <a:p>
            <a:pPr marL="342900" indent="-342900">
              <a:spcBef>
                <a:spcPct val="20000"/>
              </a:spcBef>
              <a:buClr>
                <a:srgbClr val="66B245"/>
              </a:buClr>
              <a:buFont typeface="Arial" panose="020B0604020202020204" pitchFamily="34" charset="0"/>
              <a:buChar char="•"/>
            </a:pPr>
            <a:r>
              <a:rPr lang="en-US" sz="1500">
                <a:solidFill>
                  <a:prstClr val="black"/>
                </a:solidFill>
                <a:latin typeface="Arial" panose="020B0604020202020204" pitchFamily="34" charset="0"/>
                <a:cs typeface="Arial" panose="020B0604020202020204" pitchFamily="34" charset="0"/>
              </a:rPr>
              <a:t>Note the Code considers whether a party is pivotal on a nodal basis</a:t>
            </a:r>
          </a:p>
        </p:txBody>
      </p:sp>
      <p:pic>
        <p:nvPicPr>
          <p:cNvPr id="10" name="Picture 2"/>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2196" r="12094" b="7171"/>
          <a:stretch/>
        </p:blipFill>
        <p:spPr bwMode="auto">
          <a:xfrm>
            <a:off x="3776574" y="2780928"/>
            <a:ext cx="1605516" cy="16364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829058" y="2338717"/>
            <a:ext cx="1083951" cy="523220"/>
          </a:xfrm>
          <a:prstGeom prst="rect">
            <a:avLst/>
          </a:prstGeom>
          <a:noFill/>
        </p:spPr>
        <p:txBody>
          <a:bodyPr wrap="none" rtlCol="0">
            <a:spAutoFit/>
          </a:bodyPr>
          <a:lstStyle/>
          <a:p>
            <a:r>
              <a:rPr lang="en-US" sz="1400">
                <a:solidFill>
                  <a:prstClr val="black"/>
                </a:solidFill>
                <a:latin typeface="Calibri"/>
              </a:rPr>
              <a:t>Contact, </a:t>
            </a:r>
          </a:p>
          <a:p>
            <a:r>
              <a:rPr lang="en-US" sz="1400">
                <a:solidFill>
                  <a:prstClr val="black"/>
                </a:solidFill>
                <a:latin typeface="Calibri"/>
              </a:rPr>
              <a:t>South Island</a:t>
            </a:r>
            <a:endParaRPr lang="en-NZ" sz="1400">
              <a:solidFill>
                <a:prstClr val="black"/>
              </a:solidFill>
              <a:latin typeface="Calibri"/>
            </a:endParaRPr>
          </a:p>
        </p:txBody>
      </p:sp>
    </p:spTree>
    <p:extLst>
      <p:ext uri="{BB962C8B-B14F-4D97-AF65-F5344CB8AC3E}">
        <p14:creationId xmlns:p14="http://schemas.microsoft.com/office/powerpoint/2010/main" val="862421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38118" y="260648"/>
            <a:ext cx="6867763" cy="1143000"/>
          </a:xfrm>
        </p:spPr>
        <p:txBody>
          <a:bodyPr>
            <a:normAutofit fontScale="90000"/>
          </a:bodyPr>
          <a:lstStyle/>
          <a:p>
            <a:r>
              <a:rPr lang="en-US" dirty="0"/>
              <a:t>Generators are less often net pivotal</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13</a:t>
            </a:fld>
            <a:endParaRPr lang="en-NZ">
              <a:solidFill>
                <a:prstClr val="black">
                  <a:tint val="75000"/>
                </a:prstClr>
              </a:solidFill>
            </a:endParaRPr>
          </a:p>
        </p:txBody>
      </p: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3187"/>
          <a:stretch/>
        </p:blipFill>
        <p:spPr bwMode="auto">
          <a:xfrm>
            <a:off x="2033718" y="1556793"/>
            <a:ext cx="5130570" cy="49289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7297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E8197B72-1257-4F5C-9ACF-C42A824A4365}"/>
              </a:ext>
            </a:extLst>
          </p:cNvPr>
          <p:cNvSpPr>
            <a:spLocks noGrp="1"/>
          </p:cNvSpPr>
          <p:nvPr>
            <p:ph type="title"/>
          </p:nvPr>
        </p:nvSpPr>
        <p:spPr>
          <a:xfrm>
            <a:off x="1485900" y="2857500"/>
            <a:ext cx="6172200" cy="1143000"/>
          </a:xfrm>
        </p:spPr>
        <p:txBody>
          <a:bodyPr>
            <a:noAutofit/>
          </a:bodyPr>
          <a:lstStyle/>
          <a:p>
            <a:r>
              <a:rPr lang="en-NZ" dirty="0"/>
              <a:t>Current trading conduct provisions</a:t>
            </a:r>
          </a:p>
        </p:txBody>
      </p:sp>
      <p:sp>
        <p:nvSpPr>
          <p:cNvPr id="4" name="Slide Number Placeholder 3">
            <a:extLst>
              <a:ext uri="{FF2B5EF4-FFF2-40B4-BE49-F238E27FC236}">
                <a16:creationId xmlns:a16="http://schemas.microsoft.com/office/drawing/2014/main" xmlns="" id="{3EE0C7D0-2091-478C-A440-8A22555BEA81}"/>
              </a:ext>
            </a:extLst>
          </p:cNvPr>
          <p:cNvSpPr>
            <a:spLocks noGrp="1"/>
          </p:cNvSpPr>
          <p:nvPr>
            <p:ph type="sldNum" sz="quarter" idx="12"/>
          </p:nvPr>
        </p:nvSpPr>
        <p:spPr/>
        <p:txBody>
          <a:bodyPr/>
          <a:lstStyle/>
          <a:p>
            <a:fld id="{5EA50F9E-02B1-41EA-A360-431CDE7DE4BD}" type="slidenum">
              <a:rPr lang="en-NZ">
                <a:solidFill>
                  <a:prstClr val="black">
                    <a:tint val="75000"/>
                  </a:prstClr>
                </a:solidFill>
              </a:rPr>
              <a:pPr/>
              <a:t>14</a:t>
            </a:fld>
            <a:endParaRPr lang="en-NZ">
              <a:solidFill>
                <a:prstClr val="black">
                  <a:tint val="75000"/>
                </a:prstClr>
              </a:solidFill>
            </a:endParaRPr>
          </a:p>
        </p:txBody>
      </p:sp>
    </p:spTree>
    <p:extLst>
      <p:ext uri="{BB962C8B-B14F-4D97-AF65-F5344CB8AC3E}">
        <p14:creationId xmlns:p14="http://schemas.microsoft.com/office/powerpoint/2010/main" val="2523789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367835" y="773705"/>
            <a:ext cx="6535340" cy="4635896"/>
          </a:xfrm>
        </p:spPr>
        <p:txBody>
          <a:bodyPr>
            <a:normAutofit/>
          </a:bodyPr>
          <a:lstStyle/>
          <a:p>
            <a:pPr marL="0" indent="0">
              <a:buNone/>
            </a:pPr>
            <a:r>
              <a:rPr lang="en-US" sz="2000"/>
              <a:t>The trading conduct provisions in the Code are as follows:</a:t>
            </a:r>
          </a:p>
          <a:p>
            <a:pPr marL="0" indent="0">
              <a:buNone/>
            </a:pPr>
            <a:endParaRPr lang="en-NZ" sz="2000"/>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15</a:t>
            </a:fld>
            <a:endParaRPr lang="en-NZ">
              <a:solidFill>
                <a:prstClr val="black">
                  <a:tint val="75000"/>
                </a:prstClr>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3488" y="1268760"/>
            <a:ext cx="4208761" cy="120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3489" y="2630413"/>
            <a:ext cx="4163756"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l="5612" t="3670"/>
          <a:stretch/>
        </p:blipFill>
        <p:spPr bwMode="auto">
          <a:xfrm>
            <a:off x="2686545" y="4194685"/>
            <a:ext cx="4270720" cy="18901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0950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772075" y="1133745"/>
            <a:ext cx="6535340" cy="4635896"/>
          </a:xfrm>
        </p:spPr>
        <p:txBody>
          <a:bodyPr>
            <a:normAutofit/>
          </a:bodyPr>
          <a:lstStyle/>
          <a:p>
            <a:pPr marL="0" indent="0">
              <a:buNone/>
            </a:pPr>
            <a:r>
              <a:rPr lang="en-US" sz="2000" dirty="0"/>
              <a:t>Trading conduct provisions continued:</a:t>
            </a:r>
          </a:p>
          <a:p>
            <a:pPr marL="0" indent="0">
              <a:buNone/>
            </a:pPr>
            <a:endParaRPr lang="en-NZ" sz="2000" dirty="0"/>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16</a:t>
            </a:fld>
            <a:endParaRPr lang="en-NZ">
              <a:solidFill>
                <a:prstClr val="black">
                  <a:tint val="75000"/>
                </a:prstClr>
              </a:solidFill>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4092" y="1653182"/>
            <a:ext cx="5813965" cy="20908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5612" t="3670"/>
          <a:stretch/>
        </p:blipFill>
        <p:spPr bwMode="auto">
          <a:xfrm>
            <a:off x="2097159" y="3699030"/>
            <a:ext cx="5580186" cy="26070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4204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9852" y="1137334"/>
            <a:ext cx="6535340" cy="4635896"/>
          </a:xfrm>
        </p:spPr>
        <p:txBody>
          <a:bodyPr>
            <a:normAutofit/>
          </a:bodyPr>
          <a:lstStyle/>
          <a:p>
            <a:pPr marL="0" indent="0">
              <a:buNone/>
            </a:pPr>
            <a:r>
              <a:rPr lang="en-US" sz="2000"/>
              <a:t>Trading conduct provisions continued:</a:t>
            </a:r>
          </a:p>
          <a:p>
            <a:pPr marL="0" indent="0">
              <a:buNone/>
            </a:pPr>
            <a:endParaRPr lang="en-NZ" sz="2000"/>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17</a:t>
            </a:fld>
            <a:endParaRPr lang="en-NZ">
              <a:solidFill>
                <a:prstClr val="black">
                  <a:tint val="75000"/>
                </a:prstClr>
              </a:solidFill>
            </a:endParaRPr>
          </a:p>
        </p:txBody>
      </p:sp>
      <p:grpSp>
        <p:nvGrpSpPr>
          <p:cNvPr id="6" name="Group 5"/>
          <p:cNvGrpSpPr/>
          <p:nvPr/>
        </p:nvGrpSpPr>
        <p:grpSpPr>
          <a:xfrm>
            <a:off x="1241630" y="1718810"/>
            <a:ext cx="6598549" cy="4275475"/>
            <a:chOff x="934508" y="2168577"/>
            <a:chExt cx="5497698" cy="3596825"/>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356" y="2488802"/>
              <a:ext cx="5276850"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5356" y="2168577"/>
              <a:ext cx="2266952"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934508" y="2423068"/>
              <a:ext cx="291107" cy="553998"/>
            </a:xfrm>
            <a:prstGeom prst="rect">
              <a:avLst/>
            </a:prstGeom>
            <a:noFill/>
          </p:spPr>
          <p:txBody>
            <a:bodyPr wrap="none" rtlCol="0">
              <a:spAutoFit/>
            </a:bodyPr>
            <a:lstStyle/>
            <a:p>
              <a:r>
                <a:rPr lang="en-US" sz="1000" b="1">
                  <a:solidFill>
                    <a:prstClr val="black"/>
                  </a:solidFill>
                  <a:latin typeface="Calibri"/>
                </a:rPr>
                <a:t>.</a:t>
              </a:r>
            </a:p>
            <a:p>
              <a:r>
                <a:rPr lang="en-US" sz="1000" b="1">
                  <a:solidFill>
                    <a:prstClr val="black"/>
                  </a:solidFill>
                  <a:latin typeface="Calibri"/>
                </a:rPr>
                <a:t>.</a:t>
              </a:r>
            </a:p>
            <a:p>
              <a:r>
                <a:rPr lang="en-US" sz="1000" b="1">
                  <a:solidFill>
                    <a:prstClr val="black"/>
                  </a:solidFill>
                  <a:latin typeface="Calibri"/>
                </a:rPr>
                <a:t>.</a:t>
              </a:r>
              <a:endParaRPr lang="en-NZ" sz="1000" b="1">
                <a:solidFill>
                  <a:prstClr val="black"/>
                </a:solidFill>
                <a:latin typeface="Calibri"/>
              </a:endParaRPr>
            </a:p>
          </p:txBody>
        </p:sp>
      </p:grpSp>
    </p:spTree>
    <p:extLst>
      <p:ext uri="{BB962C8B-B14F-4D97-AF65-F5344CB8AC3E}">
        <p14:creationId xmlns:p14="http://schemas.microsoft.com/office/powerpoint/2010/main" val="1953577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15770"/>
            <a:ext cx="8229600" cy="1143000"/>
          </a:xfrm>
        </p:spPr>
        <p:txBody>
          <a:bodyPr>
            <a:normAutofit/>
          </a:bodyPr>
          <a:lstStyle/>
          <a:p>
            <a:r>
              <a:rPr lang="en-US"/>
              <a:t>Overview of trading conduct provisions</a:t>
            </a:r>
            <a:endParaRPr lang="en-NZ"/>
          </a:p>
        </p:txBody>
      </p:sp>
      <p:sp>
        <p:nvSpPr>
          <p:cNvPr id="4" name="Slide Number Placeholder 3"/>
          <p:cNvSpPr>
            <a:spLocks noGrp="1"/>
          </p:cNvSpPr>
          <p:nvPr>
            <p:ph type="sldNum" sz="quarter" idx="12"/>
          </p:nvPr>
        </p:nvSpPr>
        <p:spPr/>
        <p:txBody>
          <a:bodyPr/>
          <a:lstStyle/>
          <a:p>
            <a:fld id="{5EA50F9E-02B1-41EA-A360-431CDE7DE4BD}" type="slidenum">
              <a:rPr lang="en-NZ" smtClean="0"/>
              <a:t>18</a:t>
            </a:fld>
            <a:endParaRPr lang="en-NZ"/>
          </a:p>
        </p:txBody>
      </p:sp>
      <p:grpSp>
        <p:nvGrpSpPr>
          <p:cNvPr id="1029" name="Group 1028"/>
          <p:cNvGrpSpPr/>
          <p:nvPr/>
        </p:nvGrpSpPr>
        <p:grpSpPr>
          <a:xfrm>
            <a:off x="1854468" y="3256428"/>
            <a:ext cx="981075" cy="982662"/>
            <a:chOff x="1742935" y="1899443"/>
            <a:chExt cx="981075" cy="982662"/>
          </a:xfrm>
        </p:grpSpPr>
        <p:sp>
          <p:nvSpPr>
            <p:cNvPr id="16" name="Freeform 15"/>
            <p:cNvSpPr>
              <a:spLocks/>
            </p:cNvSpPr>
            <p:nvPr/>
          </p:nvSpPr>
          <p:spPr bwMode="auto">
            <a:xfrm>
              <a:off x="1742935" y="1899443"/>
              <a:ext cx="981075" cy="982662"/>
            </a:xfrm>
            <a:custGeom>
              <a:avLst/>
              <a:gdLst>
                <a:gd name="T0" fmla="*/ 0 w 618"/>
                <a:gd name="T1" fmla="*/ 309 h 619"/>
                <a:gd name="T2" fmla="*/ 309 w 618"/>
                <a:gd name="T3" fmla="*/ 0 h 619"/>
                <a:gd name="T4" fmla="*/ 618 w 618"/>
                <a:gd name="T5" fmla="*/ 309 h 619"/>
                <a:gd name="T6" fmla="*/ 309 w 618"/>
                <a:gd name="T7" fmla="*/ 619 h 619"/>
                <a:gd name="T8" fmla="*/ 0 w 618"/>
                <a:gd name="T9" fmla="*/ 309 h 619"/>
              </a:gdLst>
              <a:ahLst/>
              <a:cxnLst>
                <a:cxn ang="0">
                  <a:pos x="T0" y="T1"/>
                </a:cxn>
                <a:cxn ang="0">
                  <a:pos x="T2" y="T3"/>
                </a:cxn>
                <a:cxn ang="0">
                  <a:pos x="T4" y="T5"/>
                </a:cxn>
                <a:cxn ang="0">
                  <a:pos x="T6" y="T7"/>
                </a:cxn>
                <a:cxn ang="0">
                  <a:pos x="T8" y="T9"/>
                </a:cxn>
              </a:cxnLst>
              <a:rect l="0" t="0" r="r" b="b"/>
              <a:pathLst>
                <a:path w="618" h="619">
                  <a:moveTo>
                    <a:pt x="0" y="309"/>
                  </a:moveTo>
                  <a:lnTo>
                    <a:pt x="309" y="0"/>
                  </a:lnTo>
                  <a:lnTo>
                    <a:pt x="618" y="309"/>
                  </a:lnTo>
                  <a:lnTo>
                    <a:pt x="309" y="619"/>
                  </a:lnTo>
                  <a:lnTo>
                    <a:pt x="0" y="309"/>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23" name="Rectangle 22"/>
            <p:cNvSpPr>
              <a:spLocks noChangeArrowheads="1"/>
            </p:cNvSpPr>
            <p:nvPr/>
          </p:nvSpPr>
          <p:spPr bwMode="auto">
            <a:xfrm>
              <a:off x="2430322" y="246141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47" name="Rectangle 46"/>
          <p:cNvSpPr>
            <a:spLocks noChangeArrowheads="1"/>
          </p:cNvSpPr>
          <p:nvPr/>
        </p:nvSpPr>
        <p:spPr bwMode="auto">
          <a:xfrm>
            <a:off x="2807835" y="2316955"/>
            <a:ext cx="217488"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51" name="Rectangle 50"/>
          <p:cNvSpPr>
            <a:spLocks noChangeArrowheads="1"/>
          </p:cNvSpPr>
          <p:nvPr/>
        </p:nvSpPr>
        <p:spPr bwMode="auto">
          <a:xfrm>
            <a:off x="5025573" y="3136105"/>
            <a:ext cx="161925"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53" name="Freeform 52"/>
          <p:cNvSpPr>
            <a:spLocks/>
          </p:cNvSpPr>
          <p:nvPr/>
        </p:nvSpPr>
        <p:spPr bwMode="auto">
          <a:xfrm>
            <a:off x="6005060" y="1607343"/>
            <a:ext cx="1555750" cy="1555750"/>
          </a:xfrm>
          <a:custGeom>
            <a:avLst/>
            <a:gdLst>
              <a:gd name="T0" fmla="*/ 0 w 980"/>
              <a:gd name="T1" fmla="*/ 490 h 980"/>
              <a:gd name="T2" fmla="*/ 490 w 980"/>
              <a:gd name="T3" fmla="*/ 0 h 980"/>
              <a:gd name="T4" fmla="*/ 980 w 980"/>
              <a:gd name="T5" fmla="*/ 490 h 980"/>
              <a:gd name="T6" fmla="*/ 490 w 980"/>
              <a:gd name="T7" fmla="*/ 980 h 980"/>
              <a:gd name="T8" fmla="*/ 0 w 980"/>
              <a:gd name="T9" fmla="*/ 490 h 980"/>
            </a:gdLst>
            <a:ahLst/>
            <a:cxnLst>
              <a:cxn ang="0">
                <a:pos x="T0" y="T1"/>
              </a:cxn>
              <a:cxn ang="0">
                <a:pos x="T2" y="T3"/>
              </a:cxn>
              <a:cxn ang="0">
                <a:pos x="T4" y="T5"/>
              </a:cxn>
              <a:cxn ang="0">
                <a:pos x="T6" y="T7"/>
              </a:cxn>
              <a:cxn ang="0">
                <a:pos x="T8" y="T9"/>
              </a:cxn>
            </a:cxnLst>
            <a:rect l="0" t="0" r="r" b="b"/>
            <a:pathLst>
              <a:path w="980" h="980">
                <a:moveTo>
                  <a:pt x="0" y="490"/>
                </a:moveTo>
                <a:lnTo>
                  <a:pt x="490" y="0"/>
                </a:lnTo>
                <a:lnTo>
                  <a:pt x="980" y="490"/>
                </a:lnTo>
                <a:lnTo>
                  <a:pt x="490" y="980"/>
                </a:lnTo>
                <a:lnTo>
                  <a:pt x="0" y="4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grpSp>
        <p:nvGrpSpPr>
          <p:cNvPr id="1043" name="Group 1042"/>
          <p:cNvGrpSpPr/>
          <p:nvPr/>
        </p:nvGrpSpPr>
        <p:grpSpPr>
          <a:xfrm>
            <a:off x="6005060" y="1583795"/>
            <a:ext cx="1555750" cy="1555750"/>
            <a:chOff x="5986322" y="1607343"/>
            <a:chExt cx="1555750" cy="1555750"/>
          </a:xfrm>
        </p:grpSpPr>
        <p:grpSp>
          <p:nvGrpSpPr>
            <p:cNvPr id="1040" name="Group 1039"/>
            <p:cNvGrpSpPr/>
            <p:nvPr/>
          </p:nvGrpSpPr>
          <p:grpSpPr>
            <a:xfrm>
              <a:off x="5986322" y="1607343"/>
              <a:ext cx="1555750" cy="1555750"/>
              <a:chOff x="5986322" y="1607343"/>
              <a:chExt cx="1555750" cy="1555750"/>
            </a:xfrm>
          </p:grpSpPr>
          <p:sp>
            <p:nvSpPr>
              <p:cNvPr id="54" name="Freeform 53"/>
              <p:cNvSpPr>
                <a:spLocks/>
              </p:cNvSpPr>
              <p:nvPr/>
            </p:nvSpPr>
            <p:spPr bwMode="auto">
              <a:xfrm>
                <a:off x="5986322" y="1607343"/>
                <a:ext cx="1555750" cy="1555750"/>
              </a:xfrm>
              <a:custGeom>
                <a:avLst/>
                <a:gdLst>
                  <a:gd name="T0" fmla="*/ 0 w 980"/>
                  <a:gd name="T1" fmla="*/ 490 h 980"/>
                  <a:gd name="T2" fmla="*/ 490 w 980"/>
                  <a:gd name="T3" fmla="*/ 0 h 980"/>
                  <a:gd name="T4" fmla="*/ 980 w 980"/>
                  <a:gd name="T5" fmla="*/ 490 h 980"/>
                  <a:gd name="T6" fmla="*/ 490 w 980"/>
                  <a:gd name="T7" fmla="*/ 980 h 980"/>
                  <a:gd name="T8" fmla="*/ 0 w 980"/>
                  <a:gd name="T9" fmla="*/ 490 h 980"/>
                </a:gdLst>
                <a:ahLst/>
                <a:cxnLst>
                  <a:cxn ang="0">
                    <a:pos x="T0" y="T1"/>
                  </a:cxn>
                  <a:cxn ang="0">
                    <a:pos x="T2" y="T3"/>
                  </a:cxn>
                  <a:cxn ang="0">
                    <a:pos x="T4" y="T5"/>
                  </a:cxn>
                  <a:cxn ang="0">
                    <a:pos x="T6" y="T7"/>
                  </a:cxn>
                  <a:cxn ang="0">
                    <a:pos x="T8" y="T9"/>
                  </a:cxn>
                </a:cxnLst>
                <a:rect l="0" t="0" r="r" b="b"/>
                <a:pathLst>
                  <a:path w="980" h="980">
                    <a:moveTo>
                      <a:pt x="0" y="490"/>
                    </a:moveTo>
                    <a:lnTo>
                      <a:pt x="490" y="0"/>
                    </a:lnTo>
                    <a:lnTo>
                      <a:pt x="980" y="490"/>
                    </a:lnTo>
                    <a:lnTo>
                      <a:pt x="490" y="980"/>
                    </a:lnTo>
                    <a:lnTo>
                      <a:pt x="0" y="49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55" name="Rectangle 54"/>
              <p:cNvSpPr>
                <a:spLocks noChangeArrowheads="1"/>
              </p:cNvSpPr>
              <p:nvPr/>
            </p:nvSpPr>
            <p:spPr bwMode="auto">
              <a:xfrm>
                <a:off x="6499085" y="1854993"/>
                <a:ext cx="952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6" name="Rectangle 55"/>
              <p:cNvSpPr>
                <a:spLocks noChangeArrowheads="1"/>
              </p:cNvSpPr>
              <p:nvPr/>
            </p:nvSpPr>
            <p:spPr bwMode="auto">
              <a:xfrm>
                <a:off x="6546710" y="1854993"/>
                <a:ext cx="857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i</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7" name="Rectangle 56"/>
              <p:cNvSpPr>
                <a:spLocks noChangeArrowheads="1"/>
              </p:cNvSpPr>
              <p:nvPr/>
            </p:nvSpPr>
            <p:spPr bwMode="auto">
              <a:xfrm>
                <a:off x="6575285" y="1854993"/>
                <a:ext cx="1317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8" name="Rectangle 57"/>
              <p:cNvSpPr>
                <a:spLocks noChangeArrowheads="1"/>
              </p:cNvSpPr>
              <p:nvPr/>
            </p:nvSpPr>
            <p:spPr bwMode="auto">
              <a:xfrm>
                <a:off x="6649897" y="1854993"/>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Pivotal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9" name="Rectangle 58"/>
              <p:cNvSpPr>
                <a:spLocks noChangeArrowheads="1"/>
              </p:cNvSpPr>
              <p:nvPr/>
            </p:nvSpPr>
            <p:spPr bwMode="auto">
              <a:xfrm>
                <a:off x="6300647" y="2007393"/>
                <a:ext cx="99377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generator’s offer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0" name="Rectangle 59"/>
              <p:cNvSpPr>
                <a:spLocks noChangeArrowheads="1"/>
              </p:cNvSpPr>
              <p:nvPr/>
            </p:nvSpPr>
            <p:spPr bwMode="auto">
              <a:xfrm>
                <a:off x="6272072" y="2158205"/>
                <a:ext cx="10604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results in material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1" name="Rectangle 60"/>
              <p:cNvSpPr>
                <a:spLocks noChangeArrowheads="1"/>
              </p:cNvSpPr>
              <p:nvPr/>
            </p:nvSpPr>
            <p:spPr bwMode="auto">
              <a:xfrm>
                <a:off x="6186347" y="2309018"/>
                <a:ext cx="10874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increase in price  c</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2" name="Rectangle 61"/>
              <p:cNvSpPr>
                <a:spLocks noChangeArrowheads="1"/>
              </p:cNvSpPr>
              <p:nvPr/>
            </p:nvSpPr>
            <p:spPr bwMode="auto">
              <a:xfrm>
                <a:off x="7237272" y="2309018"/>
                <a:ext cx="952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3" name="Rectangle 62"/>
              <p:cNvSpPr>
                <a:spLocks noChangeArrowheads="1"/>
              </p:cNvSpPr>
              <p:nvPr/>
            </p:nvSpPr>
            <p:spPr bwMode="auto">
              <a:xfrm>
                <a:off x="7275372" y="2309018"/>
                <a:ext cx="952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f</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4" name="Rectangle 63"/>
              <p:cNvSpPr>
                <a:spLocks noChangeArrowheads="1"/>
              </p:cNvSpPr>
              <p:nvPr/>
            </p:nvSpPr>
            <p:spPr bwMode="auto">
              <a:xfrm>
                <a:off x="7303947" y="2309018"/>
                <a:ext cx="1222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5" name="Rectangle 64"/>
              <p:cNvSpPr>
                <a:spLocks noChangeArrowheads="1"/>
              </p:cNvSpPr>
              <p:nvPr/>
            </p:nvSpPr>
            <p:spPr bwMode="auto">
              <a:xfrm>
                <a:off x="6262547" y="2461418"/>
                <a:ext cx="10779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previous period or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6" name="Rectangle 65"/>
              <p:cNvSpPr>
                <a:spLocks noChangeArrowheads="1"/>
              </p:cNvSpPr>
              <p:nvPr/>
            </p:nvSpPr>
            <p:spPr bwMode="auto">
              <a:xfrm>
                <a:off x="6508610" y="2612230"/>
                <a:ext cx="5953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when not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7" name="Rectangle 66"/>
              <p:cNvSpPr>
                <a:spLocks noChangeArrowheads="1"/>
              </p:cNvSpPr>
              <p:nvPr/>
            </p:nvSpPr>
            <p:spPr bwMode="auto">
              <a:xfrm>
                <a:off x="6546710" y="2763043"/>
                <a:ext cx="4159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pivotal</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68" name="Rectangle 67"/>
            <p:cNvSpPr>
              <a:spLocks noChangeArrowheads="1"/>
            </p:cNvSpPr>
            <p:nvPr/>
          </p:nvSpPr>
          <p:spPr bwMode="auto">
            <a:xfrm>
              <a:off x="6915010" y="2763043"/>
              <a:ext cx="1222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69" name="Freeform 68"/>
          <p:cNvSpPr>
            <a:spLocks/>
          </p:cNvSpPr>
          <p:nvPr/>
        </p:nvSpPr>
        <p:spPr bwMode="auto">
          <a:xfrm>
            <a:off x="6120948" y="3410743"/>
            <a:ext cx="1319213" cy="1319212"/>
          </a:xfrm>
          <a:custGeom>
            <a:avLst/>
            <a:gdLst>
              <a:gd name="T0" fmla="*/ 0 w 831"/>
              <a:gd name="T1" fmla="*/ 416 h 831"/>
              <a:gd name="T2" fmla="*/ 416 w 831"/>
              <a:gd name="T3" fmla="*/ 0 h 831"/>
              <a:gd name="T4" fmla="*/ 831 w 831"/>
              <a:gd name="T5" fmla="*/ 416 h 831"/>
              <a:gd name="T6" fmla="*/ 416 w 831"/>
              <a:gd name="T7" fmla="*/ 831 h 831"/>
              <a:gd name="T8" fmla="*/ 0 w 831"/>
              <a:gd name="T9" fmla="*/ 416 h 831"/>
            </a:gdLst>
            <a:ahLst/>
            <a:cxnLst>
              <a:cxn ang="0">
                <a:pos x="T0" y="T1"/>
              </a:cxn>
              <a:cxn ang="0">
                <a:pos x="T2" y="T3"/>
              </a:cxn>
              <a:cxn ang="0">
                <a:pos x="T4" y="T5"/>
              </a:cxn>
              <a:cxn ang="0">
                <a:pos x="T6" y="T7"/>
              </a:cxn>
              <a:cxn ang="0">
                <a:pos x="T8" y="T9"/>
              </a:cxn>
            </a:cxnLst>
            <a:rect l="0" t="0" r="r" b="b"/>
            <a:pathLst>
              <a:path w="831" h="831">
                <a:moveTo>
                  <a:pt x="0" y="416"/>
                </a:moveTo>
                <a:lnTo>
                  <a:pt x="416" y="0"/>
                </a:lnTo>
                <a:lnTo>
                  <a:pt x="831" y="416"/>
                </a:lnTo>
                <a:lnTo>
                  <a:pt x="416" y="831"/>
                </a:lnTo>
                <a:lnTo>
                  <a:pt x="0" y="4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grpSp>
        <p:nvGrpSpPr>
          <p:cNvPr id="1047" name="Group 1046"/>
          <p:cNvGrpSpPr/>
          <p:nvPr/>
        </p:nvGrpSpPr>
        <p:grpSpPr>
          <a:xfrm>
            <a:off x="6120948" y="3410743"/>
            <a:ext cx="1319213" cy="1319212"/>
            <a:chOff x="6102210" y="3410743"/>
            <a:chExt cx="1319213" cy="1319212"/>
          </a:xfrm>
        </p:grpSpPr>
        <p:sp>
          <p:nvSpPr>
            <p:cNvPr id="70" name="Freeform 69"/>
            <p:cNvSpPr>
              <a:spLocks/>
            </p:cNvSpPr>
            <p:nvPr/>
          </p:nvSpPr>
          <p:spPr bwMode="auto">
            <a:xfrm>
              <a:off x="6102210" y="3410743"/>
              <a:ext cx="1319213" cy="1319212"/>
            </a:xfrm>
            <a:custGeom>
              <a:avLst/>
              <a:gdLst>
                <a:gd name="T0" fmla="*/ 0 w 831"/>
                <a:gd name="T1" fmla="*/ 416 h 831"/>
                <a:gd name="T2" fmla="*/ 416 w 831"/>
                <a:gd name="T3" fmla="*/ 0 h 831"/>
                <a:gd name="T4" fmla="*/ 831 w 831"/>
                <a:gd name="T5" fmla="*/ 416 h 831"/>
                <a:gd name="T6" fmla="*/ 416 w 831"/>
                <a:gd name="T7" fmla="*/ 831 h 831"/>
                <a:gd name="T8" fmla="*/ 0 w 831"/>
                <a:gd name="T9" fmla="*/ 416 h 831"/>
              </a:gdLst>
              <a:ahLst/>
              <a:cxnLst>
                <a:cxn ang="0">
                  <a:pos x="T0" y="T1"/>
                </a:cxn>
                <a:cxn ang="0">
                  <a:pos x="T2" y="T3"/>
                </a:cxn>
                <a:cxn ang="0">
                  <a:pos x="T4" y="T5"/>
                </a:cxn>
                <a:cxn ang="0">
                  <a:pos x="T6" y="T7"/>
                </a:cxn>
                <a:cxn ang="0">
                  <a:pos x="T8" y="T9"/>
                </a:cxn>
              </a:cxnLst>
              <a:rect l="0" t="0" r="r" b="b"/>
              <a:pathLst>
                <a:path w="831" h="831">
                  <a:moveTo>
                    <a:pt x="0" y="416"/>
                  </a:moveTo>
                  <a:lnTo>
                    <a:pt x="416" y="0"/>
                  </a:lnTo>
                  <a:lnTo>
                    <a:pt x="831" y="416"/>
                  </a:lnTo>
                  <a:lnTo>
                    <a:pt x="416" y="831"/>
                  </a:lnTo>
                  <a:lnTo>
                    <a:pt x="0" y="416"/>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71" name="Rectangle 70"/>
            <p:cNvSpPr>
              <a:spLocks noChangeArrowheads="1"/>
            </p:cNvSpPr>
            <p:nvPr/>
          </p:nvSpPr>
          <p:spPr bwMode="auto">
            <a:xfrm>
              <a:off x="6537185" y="3766343"/>
              <a:ext cx="952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2" name="Rectangle 71"/>
            <p:cNvSpPr>
              <a:spLocks noChangeArrowheads="1"/>
            </p:cNvSpPr>
            <p:nvPr/>
          </p:nvSpPr>
          <p:spPr bwMode="auto">
            <a:xfrm>
              <a:off x="6575285" y="3766343"/>
              <a:ext cx="1143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ii</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3" name="Rectangle 72"/>
            <p:cNvSpPr>
              <a:spLocks noChangeArrowheads="1"/>
            </p:cNvSpPr>
            <p:nvPr/>
          </p:nvSpPr>
          <p:spPr bwMode="auto">
            <a:xfrm>
              <a:off x="6630847" y="3766343"/>
              <a:ext cx="1317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4" name="Rectangle 73"/>
            <p:cNvSpPr>
              <a:spLocks noChangeArrowheads="1"/>
            </p:cNvSpPr>
            <p:nvPr/>
          </p:nvSpPr>
          <p:spPr bwMode="auto">
            <a:xfrm>
              <a:off x="6707047" y="3766343"/>
              <a:ext cx="3683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Offer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5" name="Rectangle 74"/>
            <p:cNvSpPr>
              <a:spLocks noChangeArrowheads="1"/>
            </p:cNvSpPr>
            <p:nvPr/>
          </p:nvSpPr>
          <p:spPr bwMode="auto">
            <a:xfrm>
              <a:off x="6348272" y="3918743"/>
              <a:ext cx="8985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consistent with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6" name="Rectangle 75"/>
            <p:cNvSpPr>
              <a:spLocks noChangeArrowheads="1"/>
            </p:cNvSpPr>
            <p:nvPr/>
          </p:nvSpPr>
          <p:spPr bwMode="auto">
            <a:xfrm>
              <a:off x="6329222" y="4069555"/>
              <a:ext cx="9366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offers when not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7" name="Rectangle 76"/>
            <p:cNvSpPr>
              <a:spLocks noChangeArrowheads="1"/>
            </p:cNvSpPr>
            <p:nvPr/>
          </p:nvSpPr>
          <p:spPr bwMode="auto">
            <a:xfrm>
              <a:off x="6546710" y="4220368"/>
              <a:ext cx="4159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pivotal</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8" name="Rectangle 77"/>
            <p:cNvSpPr>
              <a:spLocks noChangeArrowheads="1"/>
            </p:cNvSpPr>
            <p:nvPr/>
          </p:nvSpPr>
          <p:spPr bwMode="auto">
            <a:xfrm>
              <a:off x="6905485" y="4220368"/>
              <a:ext cx="1222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79" name="Freeform 78"/>
          <p:cNvSpPr>
            <a:spLocks/>
          </p:cNvSpPr>
          <p:nvPr/>
        </p:nvSpPr>
        <p:spPr bwMode="auto">
          <a:xfrm>
            <a:off x="6122535" y="5020468"/>
            <a:ext cx="1320800" cy="1319212"/>
          </a:xfrm>
          <a:custGeom>
            <a:avLst/>
            <a:gdLst>
              <a:gd name="T0" fmla="*/ 0 w 832"/>
              <a:gd name="T1" fmla="*/ 415 h 831"/>
              <a:gd name="T2" fmla="*/ 416 w 832"/>
              <a:gd name="T3" fmla="*/ 0 h 831"/>
              <a:gd name="T4" fmla="*/ 832 w 832"/>
              <a:gd name="T5" fmla="*/ 415 h 831"/>
              <a:gd name="T6" fmla="*/ 416 w 832"/>
              <a:gd name="T7" fmla="*/ 831 h 831"/>
              <a:gd name="T8" fmla="*/ 0 w 832"/>
              <a:gd name="T9" fmla="*/ 415 h 831"/>
            </a:gdLst>
            <a:ahLst/>
            <a:cxnLst>
              <a:cxn ang="0">
                <a:pos x="T0" y="T1"/>
              </a:cxn>
              <a:cxn ang="0">
                <a:pos x="T2" y="T3"/>
              </a:cxn>
              <a:cxn ang="0">
                <a:pos x="T4" y="T5"/>
              </a:cxn>
              <a:cxn ang="0">
                <a:pos x="T6" y="T7"/>
              </a:cxn>
              <a:cxn ang="0">
                <a:pos x="T8" y="T9"/>
              </a:cxn>
            </a:cxnLst>
            <a:rect l="0" t="0" r="r" b="b"/>
            <a:pathLst>
              <a:path w="832" h="831">
                <a:moveTo>
                  <a:pt x="0" y="415"/>
                </a:moveTo>
                <a:lnTo>
                  <a:pt x="416" y="0"/>
                </a:lnTo>
                <a:lnTo>
                  <a:pt x="832" y="415"/>
                </a:lnTo>
                <a:lnTo>
                  <a:pt x="416" y="831"/>
                </a:lnTo>
                <a:lnTo>
                  <a:pt x="0" y="4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grpSp>
        <p:nvGrpSpPr>
          <p:cNvPr id="1048" name="Group 1047"/>
          <p:cNvGrpSpPr/>
          <p:nvPr/>
        </p:nvGrpSpPr>
        <p:grpSpPr>
          <a:xfrm>
            <a:off x="6122535" y="5020468"/>
            <a:ext cx="1320800" cy="1319212"/>
            <a:chOff x="6103797" y="5020468"/>
            <a:chExt cx="1320800" cy="1319212"/>
          </a:xfrm>
        </p:grpSpPr>
        <p:sp>
          <p:nvSpPr>
            <p:cNvPr id="80" name="Freeform 79"/>
            <p:cNvSpPr>
              <a:spLocks/>
            </p:cNvSpPr>
            <p:nvPr/>
          </p:nvSpPr>
          <p:spPr bwMode="auto">
            <a:xfrm>
              <a:off x="6103797" y="5020468"/>
              <a:ext cx="1320800" cy="1319212"/>
            </a:xfrm>
            <a:custGeom>
              <a:avLst/>
              <a:gdLst>
                <a:gd name="T0" fmla="*/ 0 w 832"/>
                <a:gd name="T1" fmla="*/ 415 h 831"/>
                <a:gd name="T2" fmla="*/ 416 w 832"/>
                <a:gd name="T3" fmla="*/ 0 h 831"/>
                <a:gd name="T4" fmla="*/ 832 w 832"/>
                <a:gd name="T5" fmla="*/ 415 h 831"/>
                <a:gd name="T6" fmla="*/ 416 w 832"/>
                <a:gd name="T7" fmla="*/ 831 h 831"/>
                <a:gd name="T8" fmla="*/ 0 w 832"/>
                <a:gd name="T9" fmla="*/ 415 h 831"/>
              </a:gdLst>
              <a:ahLst/>
              <a:cxnLst>
                <a:cxn ang="0">
                  <a:pos x="T0" y="T1"/>
                </a:cxn>
                <a:cxn ang="0">
                  <a:pos x="T2" y="T3"/>
                </a:cxn>
                <a:cxn ang="0">
                  <a:pos x="T4" y="T5"/>
                </a:cxn>
                <a:cxn ang="0">
                  <a:pos x="T6" y="T7"/>
                </a:cxn>
                <a:cxn ang="0">
                  <a:pos x="T8" y="T9"/>
                </a:cxn>
              </a:cxnLst>
              <a:rect l="0" t="0" r="r" b="b"/>
              <a:pathLst>
                <a:path w="832" h="831">
                  <a:moveTo>
                    <a:pt x="0" y="415"/>
                  </a:moveTo>
                  <a:lnTo>
                    <a:pt x="416" y="0"/>
                  </a:lnTo>
                  <a:lnTo>
                    <a:pt x="832" y="415"/>
                  </a:lnTo>
                  <a:lnTo>
                    <a:pt x="416" y="831"/>
                  </a:lnTo>
                  <a:lnTo>
                    <a:pt x="0" y="41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81" name="Rectangle 80"/>
            <p:cNvSpPr>
              <a:spLocks noChangeArrowheads="1"/>
            </p:cNvSpPr>
            <p:nvPr/>
          </p:nvSpPr>
          <p:spPr bwMode="auto">
            <a:xfrm>
              <a:off x="6678472" y="5223668"/>
              <a:ext cx="952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2" name="Rectangle 81"/>
            <p:cNvSpPr>
              <a:spLocks noChangeArrowheads="1"/>
            </p:cNvSpPr>
            <p:nvPr/>
          </p:nvSpPr>
          <p:spPr bwMode="auto">
            <a:xfrm>
              <a:off x="6726097" y="5223668"/>
              <a:ext cx="14128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iii</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3" name="Rectangle 82"/>
            <p:cNvSpPr>
              <a:spLocks noChangeArrowheads="1"/>
            </p:cNvSpPr>
            <p:nvPr/>
          </p:nvSpPr>
          <p:spPr bwMode="auto">
            <a:xfrm>
              <a:off x="6802297" y="5223668"/>
              <a:ext cx="1317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4" name="Rectangle 83"/>
            <p:cNvSpPr>
              <a:spLocks noChangeArrowheads="1"/>
            </p:cNvSpPr>
            <p:nvPr/>
          </p:nvSpPr>
          <p:spPr bwMode="auto">
            <a:xfrm>
              <a:off x="6480035" y="5376068"/>
              <a:ext cx="6429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Generator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5" name="Rectangle 84"/>
            <p:cNvSpPr>
              <a:spLocks noChangeArrowheads="1"/>
            </p:cNvSpPr>
            <p:nvPr/>
          </p:nvSpPr>
          <p:spPr bwMode="auto">
            <a:xfrm>
              <a:off x="6319697" y="5526880"/>
              <a:ext cx="9652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does not benefit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6" name="Rectangle 85"/>
            <p:cNvSpPr>
              <a:spLocks noChangeArrowheads="1"/>
            </p:cNvSpPr>
            <p:nvPr/>
          </p:nvSpPr>
          <p:spPr bwMode="auto">
            <a:xfrm>
              <a:off x="6348272" y="5677693"/>
              <a:ext cx="9080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financially from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7" name="Rectangle 86"/>
            <p:cNvSpPr>
              <a:spLocks noChangeArrowheads="1"/>
            </p:cNvSpPr>
            <p:nvPr/>
          </p:nvSpPr>
          <p:spPr bwMode="auto">
            <a:xfrm>
              <a:off x="6460985" y="5830093"/>
              <a:ext cx="6905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increase in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8" name="Rectangle 87"/>
            <p:cNvSpPr>
              <a:spLocks noChangeArrowheads="1"/>
            </p:cNvSpPr>
            <p:nvPr/>
          </p:nvSpPr>
          <p:spPr bwMode="auto">
            <a:xfrm>
              <a:off x="6594335" y="5980905"/>
              <a:ext cx="3222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price</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9" name="Rectangle 88"/>
            <p:cNvSpPr>
              <a:spLocks noChangeArrowheads="1"/>
            </p:cNvSpPr>
            <p:nvPr/>
          </p:nvSpPr>
          <p:spPr bwMode="auto">
            <a:xfrm>
              <a:off x="6867385" y="5980905"/>
              <a:ext cx="1222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92" name="Rectangle 91"/>
          <p:cNvSpPr>
            <a:spLocks noChangeArrowheads="1"/>
          </p:cNvSpPr>
          <p:nvPr/>
        </p:nvSpPr>
        <p:spPr bwMode="auto">
          <a:xfrm>
            <a:off x="5663748" y="2301080"/>
            <a:ext cx="217488"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96" name="Rectangle 95"/>
          <p:cNvSpPr>
            <a:spLocks noChangeArrowheads="1"/>
          </p:cNvSpPr>
          <p:nvPr/>
        </p:nvSpPr>
        <p:spPr bwMode="auto">
          <a:xfrm>
            <a:off x="3619048" y="3256755"/>
            <a:ext cx="160338"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grpSp>
        <p:nvGrpSpPr>
          <p:cNvPr id="1041" name="Group 1040"/>
          <p:cNvGrpSpPr/>
          <p:nvPr/>
        </p:nvGrpSpPr>
        <p:grpSpPr>
          <a:xfrm>
            <a:off x="7560810" y="2337593"/>
            <a:ext cx="385763" cy="87312"/>
            <a:chOff x="7542072" y="2337593"/>
            <a:chExt cx="385763" cy="87312"/>
          </a:xfrm>
        </p:grpSpPr>
        <p:sp>
          <p:nvSpPr>
            <p:cNvPr id="108" name="Freeform 107"/>
            <p:cNvSpPr>
              <a:spLocks/>
            </p:cNvSpPr>
            <p:nvPr/>
          </p:nvSpPr>
          <p:spPr bwMode="auto">
            <a:xfrm>
              <a:off x="7542072" y="2380455"/>
              <a:ext cx="309563" cy="4762"/>
            </a:xfrm>
            <a:custGeom>
              <a:avLst/>
              <a:gdLst>
                <a:gd name="T0" fmla="*/ 0 w 195"/>
                <a:gd name="T1" fmla="*/ 3 h 3"/>
                <a:gd name="T2" fmla="*/ 105 w 195"/>
                <a:gd name="T3" fmla="*/ 3 h 3"/>
                <a:gd name="T4" fmla="*/ 105 w 195"/>
                <a:gd name="T5" fmla="*/ 0 h 3"/>
                <a:gd name="T6" fmla="*/ 195 w 195"/>
                <a:gd name="T7" fmla="*/ 0 h 3"/>
              </a:gdLst>
              <a:ahLst/>
              <a:cxnLst>
                <a:cxn ang="0">
                  <a:pos x="T0" y="T1"/>
                </a:cxn>
                <a:cxn ang="0">
                  <a:pos x="T2" y="T3"/>
                </a:cxn>
                <a:cxn ang="0">
                  <a:pos x="T4" y="T5"/>
                </a:cxn>
                <a:cxn ang="0">
                  <a:pos x="T6" y="T7"/>
                </a:cxn>
              </a:cxnLst>
              <a:rect l="0" t="0" r="r" b="b"/>
              <a:pathLst>
                <a:path w="195" h="3">
                  <a:moveTo>
                    <a:pt x="0" y="3"/>
                  </a:moveTo>
                  <a:lnTo>
                    <a:pt x="105" y="3"/>
                  </a:lnTo>
                  <a:lnTo>
                    <a:pt x="105" y="0"/>
                  </a:lnTo>
                  <a:lnTo>
                    <a:pt x="195"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109" name="Freeform 108"/>
            <p:cNvSpPr>
              <a:spLocks/>
            </p:cNvSpPr>
            <p:nvPr/>
          </p:nvSpPr>
          <p:spPr bwMode="auto">
            <a:xfrm>
              <a:off x="7840522" y="2337593"/>
              <a:ext cx="87313" cy="87312"/>
            </a:xfrm>
            <a:custGeom>
              <a:avLst/>
              <a:gdLst>
                <a:gd name="T0" fmla="*/ 0 w 55"/>
                <a:gd name="T1" fmla="*/ 0 h 55"/>
                <a:gd name="T2" fmla="*/ 55 w 55"/>
                <a:gd name="T3" fmla="*/ 27 h 55"/>
                <a:gd name="T4" fmla="*/ 0 w 55"/>
                <a:gd name="T5" fmla="*/ 55 h 55"/>
                <a:gd name="T6" fmla="*/ 0 w 55"/>
                <a:gd name="T7" fmla="*/ 0 h 55"/>
              </a:gdLst>
              <a:ahLst/>
              <a:cxnLst>
                <a:cxn ang="0">
                  <a:pos x="T0" y="T1"/>
                </a:cxn>
                <a:cxn ang="0">
                  <a:pos x="T2" y="T3"/>
                </a:cxn>
                <a:cxn ang="0">
                  <a:pos x="T4" y="T5"/>
                </a:cxn>
                <a:cxn ang="0">
                  <a:pos x="T6" y="T7"/>
                </a:cxn>
              </a:cxnLst>
              <a:rect l="0" t="0" r="r" b="b"/>
              <a:pathLst>
                <a:path w="55" h="55">
                  <a:moveTo>
                    <a:pt x="0" y="0"/>
                  </a:moveTo>
                  <a:lnTo>
                    <a:pt x="55" y="27"/>
                  </a:lnTo>
                  <a:lnTo>
                    <a:pt x="0"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grpSp>
      <p:sp>
        <p:nvSpPr>
          <p:cNvPr id="110" name="Rectangle 109"/>
          <p:cNvSpPr>
            <a:spLocks noChangeArrowheads="1"/>
          </p:cNvSpPr>
          <p:nvPr/>
        </p:nvSpPr>
        <p:spPr bwMode="auto">
          <a:xfrm>
            <a:off x="7641773" y="2313780"/>
            <a:ext cx="160338"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11" name="Rectangle 110"/>
          <p:cNvSpPr>
            <a:spLocks noChangeArrowheads="1"/>
          </p:cNvSpPr>
          <p:nvPr/>
        </p:nvSpPr>
        <p:spPr bwMode="auto">
          <a:xfrm>
            <a:off x="7643360" y="2309018"/>
            <a:ext cx="21748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No</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4" name="Rectangle 113"/>
          <p:cNvSpPr>
            <a:spLocks noChangeArrowheads="1"/>
          </p:cNvSpPr>
          <p:nvPr/>
        </p:nvSpPr>
        <p:spPr bwMode="auto">
          <a:xfrm>
            <a:off x="6660698" y="3186905"/>
            <a:ext cx="254000"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17" name="Line 111"/>
          <p:cNvSpPr>
            <a:spLocks noChangeShapeType="1"/>
          </p:cNvSpPr>
          <p:nvPr/>
        </p:nvSpPr>
        <p:spPr bwMode="auto">
          <a:xfrm>
            <a:off x="7443335" y="5679280"/>
            <a:ext cx="427038"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NZ"/>
          </a:p>
        </p:txBody>
      </p:sp>
      <p:sp>
        <p:nvSpPr>
          <p:cNvPr id="119" name="Rectangle 118"/>
          <p:cNvSpPr>
            <a:spLocks noChangeArrowheads="1"/>
          </p:cNvSpPr>
          <p:nvPr/>
        </p:nvSpPr>
        <p:spPr bwMode="auto">
          <a:xfrm>
            <a:off x="7579860" y="5603080"/>
            <a:ext cx="2159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20" name="Rectangle 119"/>
          <p:cNvSpPr>
            <a:spLocks noChangeArrowheads="1"/>
          </p:cNvSpPr>
          <p:nvPr/>
        </p:nvSpPr>
        <p:spPr bwMode="auto">
          <a:xfrm>
            <a:off x="7576685" y="5603080"/>
            <a:ext cx="2651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Yes</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1" name="Freeform 120"/>
          <p:cNvSpPr>
            <a:spLocks/>
          </p:cNvSpPr>
          <p:nvPr/>
        </p:nvSpPr>
        <p:spPr bwMode="auto">
          <a:xfrm>
            <a:off x="7440160" y="4069555"/>
            <a:ext cx="430213" cy="1587"/>
          </a:xfrm>
          <a:custGeom>
            <a:avLst/>
            <a:gdLst>
              <a:gd name="T0" fmla="*/ 0 w 271"/>
              <a:gd name="T1" fmla="*/ 1 h 1"/>
              <a:gd name="T2" fmla="*/ 106 w 271"/>
              <a:gd name="T3" fmla="*/ 1 h 1"/>
              <a:gd name="T4" fmla="*/ 106 w 271"/>
              <a:gd name="T5" fmla="*/ 0 h 1"/>
              <a:gd name="T6" fmla="*/ 271 w 271"/>
              <a:gd name="T7" fmla="*/ 0 h 1"/>
            </a:gdLst>
            <a:ahLst/>
            <a:cxnLst>
              <a:cxn ang="0">
                <a:pos x="T0" y="T1"/>
              </a:cxn>
              <a:cxn ang="0">
                <a:pos x="T2" y="T3"/>
              </a:cxn>
              <a:cxn ang="0">
                <a:pos x="T4" y="T5"/>
              </a:cxn>
              <a:cxn ang="0">
                <a:pos x="T6" y="T7"/>
              </a:cxn>
            </a:cxnLst>
            <a:rect l="0" t="0" r="r" b="b"/>
            <a:pathLst>
              <a:path w="271" h="1">
                <a:moveTo>
                  <a:pt x="0" y="1"/>
                </a:moveTo>
                <a:lnTo>
                  <a:pt x="106" y="1"/>
                </a:lnTo>
                <a:lnTo>
                  <a:pt x="106" y="0"/>
                </a:lnTo>
                <a:lnTo>
                  <a:pt x="27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123" name="Rectangle 122"/>
          <p:cNvSpPr>
            <a:spLocks noChangeArrowheads="1"/>
          </p:cNvSpPr>
          <p:nvPr/>
        </p:nvSpPr>
        <p:spPr bwMode="auto">
          <a:xfrm>
            <a:off x="7584623" y="3993355"/>
            <a:ext cx="217488"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24" name="Rectangle 123"/>
          <p:cNvSpPr>
            <a:spLocks noChangeArrowheads="1"/>
          </p:cNvSpPr>
          <p:nvPr/>
        </p:nvSpPr>
        <p:spPr bwMode="auto">
          <a:xfrm>
            <a:off x="7586210" y="3993355"/>
            <a:ext cx="2651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Yes</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7" name="Rectangle 126"/>
          <p:cNvSpPr>
            <a:spLocks noChangeArrowheads="1"/>
          </p:cNvSpPr>
          <p:nvPr/>
        </p:nvSpPr>
        <p:spPr bwMode="auto">
          <a:xfrm>
            <a:off x="6687685" y="4756943"/>
            <a:ext cx="196850"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38" name="Freeform 137"/>
          <p:cNvSpPr>
            <a:spLocks/>
          </p:cNvSpPr>
          <p:nvPr/>
        </p:nvSpPr>
        <p:spPr bwMode="auto">
          <a:xfrm>
            <a:off x="5562148" y="5676105"/>
            <a:ext cx="560388" cy="3175"/>
          </a:xfrm>
          <a:custGeom>
            <a:avLst/>
            <a:gdLst>
              <a:gd name="T0" fmla="*/ 353 w 353"/>
              <a:gd name="T1" fmla="*/ 2 h 2"/>
              <a:gd name="T2" fmla="*/ 248 w 353"/>
              <a:gd name="T3" fmla="*/ 2 h 2"/>
              <a:gd name="T4" fmla="*/ 248 w 353"/>
              <a:gd name="T5" fmla="*/ 0 h 2"/>
              <a:gd name="T6" fmla="*/ 0 w 353"/>
              <a:gd name="T7" fmla="*/ 0 h 2"/>
            </a:gdLst>
            <a:ahLst/>
            <a:cxnLst>
              <a:cxn ang="0">
                <a:pos x="T0" y="T1"/>
              </a:cxn>
              <a:cxn ang="0">
                <a:pos x="T2" y="T3"/>
              </a:cxn>
              <a:cxn ang="0">
                <a:pos x="T4" y="T5"/>
              </a:cxn>
              <a:cxn ang="0">
                <a:pos x="T6" y="T7"/>
              </a:cxn>
            </a:cxnLst>
            <a:rect l="0" t="0" r="r" b="b"/>
            <a:pathLst>
              <a:path w="353" h="2">
                <a:moveTo>
                  <a:pt x="353" y="2"/>
                </a:moveTo>
                <a:lnTo>
                  <a:pt x="248" y="2"/>
                </a:lnTo>
                <a:lnTo>
                  <a:pt x="248" y="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140" name="Rectangle 139"/>
          <p:cNvSpPr>
            <a:spLocks noChangeArrowheads="1"/>
          </p:cNvSpPr>
          <p:nvPr/>
        </p:nvSpPr>
        <p:spPr bwMode="auto">
          <a:xfrm>
            <a:off x="5803448" y="5606255"/>
            <a:ext cx="196850"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41" name="Rectangle 140"/>
          <p:cNvSpPr>
            <a:spLocks noChangeArrowheads="1"/>
          </p:cNvSpPr>
          <p:nvPr/>
        </p:nvSpPr>
        <p:spPr bwMode="auto">
          <a:xfrm>
            <a:off x="5808210" y="5603080"/>
            <a:ext cx="21748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No</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nvGrpSpPr>
          <p:cNvPr id="1024" name="Group 1023"/>
          <p:cNvGrpSpPr/>
          <p:nvPr/>
        </p:nvGrpSpPr>
        <p:grpSpPr>
          <a:xfrm>
            <a:off x="419985" y="1671901"/>
            <a:ext cx="1249362" cy="396875"/>
            <a:chOff x="286665" y="1545430"/>
            <a:chExt cx="1249362" cy="396875"/>
          </a:xfrm>
        </p:grpSpPr>
        <p:sp>
          <p:nvSpPr>
            <p:cNvPr id="143" name="Freeform 142"/>
            <p:cNvSpPr>
              <a:spLocks/>
            </p:cNvSpPr>
            <p:nvPr/>
          </p:nvSpPr>
          <p:spPr bwMode="auto">
            <a:xfrm>
              <a:off x="286665" y="1545430"/>
              <a:ext cx="1222375" cy="396875"/>
            </a:xfrm>
            <a:custGeom>
              <a:avLst/>
              <a:gdLst>
                <a:gd name="T0" fmla="*/ 337 w 2069"/>
                <a:gd name="T1" fmla="*/ 672 h 672"/>
                <a:gd name="T2" fmla="*/ 1733 w 2069"/>
                <a:gd name="T3" fmla="*/ 672 h 672"/>
                <a:gd name="T4" fmla="*/ 2069 w 2069"/>
                <a:gd name="T5" fmla="*/ 336 h 672"/>
                <a:gd name="T6" fmla="*/ 1733 w 2069"/>
                <a:gd name="T7" fmla="*/ 0 h 672"/>
                <a:gd name="T8" fmla="*/ 1733 w 2069"/>
                <a:gd name="T9" fmla="*/ 0 h 672"/>
                <a:gd name="T10" fmla="*/ 1733 w 2069"/>
                <a:gd name="T11" fmla="*/ 0 h 672"/>
                <a:gd name="T12" fmla="*/ 337 w 2069"/>
                <a:gd name="T13" fmla="*/ 0 h 672"/>
                <a:gd name="T14" fmla="*/ 0 w 2069"/>
                <a:gd name="T15" fmla="*/ 336 h 672"/>
                <a:gd name="T16" fmla="*/ 337 w 2069"/>
                <a:gd name="T17" fmla="*/ 672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69" h="672">
                  <a:moveTo>
                    <a:pt x="337" y="672"/>
                  </a:moveTo>
                  <a:lnTo>
                    <a:pt x="1733" y="672"/>
                  </a:lnTo>
                  <a:cubicBezTo>
                    <a:pt x="1918" y="672"/>
                    <a:pt x="2069" y="522"/>
                    <a:pt x="2069" y="336"/>
                  </a:cubicBezTo>
                  <a:cubicBezTo>
                    <a:pt x="2069" y="150"/>
                    <a:pt x="1918" y="0"/>
                    <a:pt x="1733" y="0"/>
                  </a:cubicBezTo>
                  <a:cubicBezTo>
                    <a:pt x="1733" y="0"/>
                    <a:pt x="1733" y="0"/>
                    <a:pt x="1733" y="0"/>
                  </a:cubicBezTo>
                  <a:lnTo>
                    <a:pt x="1733" y="0"/>
                  </a:lnTo>
                  <a:lnTo>
                    <a:pt x="337" y="0"/>
                  </a:lnTo>
                  <a:cubicBezTo>
                    <a:pt x="151" y="0"/>
                    <a:pt x="0" y="150"/>
                    <a:pt x="0" y="336"/>
                  </a:cubicBezTo>
                  <a:cubicBezTo>
                    <a:pt x="0" y="522"/>
                    <a:pt x="151" y="672"/>
                    <a:pt x="337" y="672"/>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NZ"/>
            </a:p>
          </p:txBody>
        </p:sp>
        <p:sp>
          <p:nvSpPr>
            <p:cNvPr id="144" name="Freeform 143"/>
            <p:cNvSpPr>
              <a:spLocks/>
            </p:cNvSpPr>
            <p:nvPr/>
          </p:nvSpPr>
          <p:spPr bwMode="auto">
            <a:xfrm>
              <a:off x="286665" y="1545430"/>
              <a:ext cx="1222375" cy="396875"/>
            </a:xfrm>
            <a:custGeom>
              <a:avLst/>
              <a:gdLst>
                <a:gd name="T0" fmla="*/ 337 w 2069"/>
                <a:gd name="T1" fmla="*/ 672 h 672"/>
                <a:gd name="T2" fmla="*/ 1733 w 2069"/>
                <a:gd name="T3" fmla="*/ 672 h 672"/>
                <a:gd name="T4" fmla="*/ 2069 w 2069"/>
                <a:gd name="T5" fmla="*/ 336 h 672"/>
                <a:gd name="T6" fmla="*/ 1733 w 2069"/>
                <a:gd name="T7" fmla="*/ 0 h 672"/>
                <a:gd name="T8" fmla="*/ 1733 w 2069"/>
                <a:gd name="T9" fmla="*/ 0 h 672"/>
                <a:gd name="T10" fmla="*/ 1733 w 2069"/>
                <a:gd name="T11" fmla="*/ 0 h 672"/>
                <a:gd name="T12" fmla="*/ 337 w 2069"/>
                <a:gd name="T13" fmla="*/ 0 h 672"/>
                <a:gd name="T14" fmla="*/ 0 w 2069"/>
                <a:gd name="T15" fmla="*/ 336 h 672"/>
                <a:gd name="T16" fmla="*/ 337 w 2069"/>
                <a:gd name="T17" fmla="*/ 672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69" h="672">
                  <a:moveTo>
                    <a:pt x="337" y="672"/>
                  </a:moveTo>
                  <a:lnTo>
                    <a:pt x="1733" y="672"/>
                  </a:lnTo>
                  <a:cubicBezTo>
                    <a:pt x="1918" y="672"/>
                    <a:pt x="2069" y="522"/>
                    <a:pt x="2069" y="336"/>
                  </a:cubicBezTo>
                  <a:cubicBezTo>
                    <a:pt x="2069" y="150"/>
                    <a:pt x="1918" y="0"/>
                    <a:pt x="1733" y="0"/>
                  </a:cubicBezTo>
                  <a:cubicBezTo>
                    <a:pt x="1733" y="0"/>
                    <a:pt x="1733" y="0"/>
                    <a:pt x="1733" y="0"/>
                  </a:cubicBezTo>
                  <a:lnTo>
                    <a:pt x="1733" y="0"/>
                  </a:lnTo>
                  <a:lnTo>
                    <a:pt x="337" y="0"/>
                  </a:lnTo>
                  <a:cubicBezTo>
                    <a:pt x="151" y="0"/>
                    <a:pt x="0" y="150"/>
                    <a:pt x="0" y="336"/>
                  </a:cubicBezTo>
                  <a:cubicBezTo>
                    <a:pt x="0" y="522"/>
                    <a:pt x="151" y="672"/>
                    <a:pt x="337" y="672"/>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145" name="Rectangle 144"/>
            <p:cNvSpPr>
              <a:spLocks noChangeArrowheads="1"/>
            </p:cNvSpPr>
            <p:nvPr/>
          </p:nvSpPr>
          <p:spPr bwMode="auto">
            <a:xfrm>
              <a:off x="335877" y="1589880"/>
              <a:ext cx="1889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13</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46" name="Rectangle 145"/>
            <p:cNvSpPr>
              <a:spLocks noChangeArrowheads="1"/>
            </p:cNvSpPr>
            <p:nvPr/>
          </p:nvSpPr>
          <p:spPr bwMode="auto">
            <a:xfrm>
              <a:off x="477165" y="1589880"/>
              <a:ext cx="952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47" name="Rectangle 146"/>
            <p:cNvSpPr>
              <a:spLocks noChangeArrowheads="1"/>
            </p:cNvSpPr>
            <p:nvPr/>
          </p:nvSpPr>
          <p:spPr bwMode="auto">
            <a:xfrm>
              <a:off x="515265" y="1589880"/>
              <a:ext cx="1603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5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48" name="Rectangle 147"/>
            <p:cNvSpPr>
              <a:spLocks noChangeArrowheads="1"/>
            </p:cNvSpPr>
            <p:nvPr/>
          </p:nvSpPr>
          <p:spPr bwMode="auto">
            <a:xfrm>
              <a:off x="618452" y="1589880"/>
              <a:ext cx="91757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Bids and offers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49" name="Rectangle 148"/>
            <p:cNvSpPr>
              <a:spLocks noChangeArrowheads="1"/>
            </p:cNvSpPr>
            <p:nvPr/>
          </p:nvSpPr>
          <p:spPr bwMode="auto">
            <a:xfrm>
              <a:off x="496215" y="1742280"/>
              <a:ext cx="8509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must be lawful</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grpSp>
        <p:nvGrpSpPr>
          <p:cNvPr id="1027" name="Group 1026"/>
          <p:cNvGrpSpPr/>
          <p:nvPr/>
        </p:nvGrpSpPr>
        <p:grpSpPr>
          <a:xfrm>
            <a:off x="315263" y="3483768"/>
            <a:ext cx="1314450" cy="509587"/>
            <a:chOff x="242215" y="2134393"/>
            <a:chExt cx="1314450" cy="509587"/>
          </a:xfrm>
        </p:grpSpPr>
        <p:sp>
          <p:nvSpPr>
            <p:cNvPr id="150" name="Rectangle 149"/>
            <p:cNvSpPr>
              <a:spLocks noChangeArrowheads="1"/>
            </p:cNvSpPr>
            <p:nvPr/>
          </p:nvSpPr>
          <p:spPr bwMode="auto">
            <a:xfrm>
              <a:off x="242215" y="2134393"/>
              <a:ext cx="1306513" cy="509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51" name="Rectangle 150"/>
            <p:cNvSpPr>
              <a:spLocks noChangeArrowheads="1"/>
            </p:cNvSpPr>
            <p:nvPr/>
          </p:nvSpPr>
          <p:spPr bwMode="auto">
            <a:xfrm>
              <a:off x="242215" y="2134393"/>
              <a:ext cx="1306513" cy="509587"/>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152" name="Rectangle 151"/>
            <p:cNvSpPr>
              <a:spLocks noChangeArrowheads="1"/>
            </p:cNvSpPr>
            <p:nvPr/>
          </p:nvSpPr>
          <p:spPr bwMode="auto">
            <a:xfrm>
              <a:off x="326352" y="2158205"/>
              <a:ext cx="1889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13</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53" name="Rectangle 152"/>
            <p:cNvSpPr>
              <a:spLocks noChangeArrowheads="1"/>
            </p:cNvSpPr>
            <p:nvPr/>
          </p:nvSpPr>
          <p:spPr bwMode="auto">
            <a:xfrm>
              <a:off x="467640" y="2158205"/>
              <a:ext cx="952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54" name="Rectangle 153"/>
            <p:cNvSpPr>
              <a:spLocks noChangeArrowheads="1"/>
            </p:cNvSpPr>
            <p:nvPr/>
          </p:nvSpPr>
          <p:spPr bwMode="auto">
            <a:xfrm>
              <a:off x="505740" y="2158205"/>
              <a:ext cx="1222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5</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55" name="Rectangle 154"/>
            <p:cNvSpPr>
              <a:spLocks noChangeArrowheads="1"/>
            </p:cNvSpPr>
            <p:nvPr/>
          </p:nvSpPr>
          <p:spPr bwMode="auto">
            <a:xfrm>
              <a:off x="572415" y="2158205"/>
              <a:ext cx="8890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B Safe harbour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57" name="Rectangle 156"/>
            <p:cNvSpPr>
              <a:spLocks noChangeArrowheads="1"/>
            </p:cNvSpPr>
            <p:nvPr/>
          </p:nvSpPr>
          <p:spPr bwMode="auto">
            <a:xfrm>
              <a:off x="297777" y="2309018"/>
              <a:ext cx="125888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 generator complies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58" name="Rectangle 157"/>
            <p:cNvSpPr>
              <a:spLocks noChangeArrowheads="1"/>
            </p:cNvSpPr>
            <p:nvPr/>
          </p:nvSpPr>
          <p:spPr bwMode="auto">
            <a:xfrm>
              <a:off x="515265" y="2461418"/>
              <a:ext cx="3127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with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59" name="Rectangle 158"/>
            <p:cNvSpPr>
              <a:spLocks noChangeArrowheads="1"/>
            </p:cNvSpPr>
            <p:nvPr/>
          </p:nvSpPr>
          <p:spPr bwMode="auto">
            <a:xfrm>
              <a:off x="780377" y="2461418"/>
              <a:ext cx="1889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13</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60" name="Rectangle 159"/>
            <p:cNvSpPr>
              <a:spLocks noChangeArrowheads="1"/>
            </p:cNvSpPr>
            <p:nvPr/>
          </p:nvSpPr>
          <p:spPr bwMode="auto">
            <a:xfrm>
              <a:off x="912140" y="2461418"/>
              <a:ext cx="952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61" name="Rectangle 160"/>
            <p:cNvSpPr>
              <a:spLocks noChangeArrowheads="1"/>
            </p:cNvSpPr>
            <p:nvPr/>
          </p:nvSpPr>
          <p:spPr bwMode="auto">
            <a:xfrm>
              <a:off x="950240" y="2461418"/>
              <a:ext cx="1603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5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62" name="Rectangle 161"/>
            <p:cNvSpPr>
              <a:spLocks noChangeArrowheads="1"/>
            </p:cNvSpPr>
            <p:nvPr/>
          </p:nvSpPr>
          <p:spPr bwMode="auto">
            <a:xfrm>
              <a:off x="1053427" y="2461418"/>
              <a:ext cx="2365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 if</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63" name="Rectangle 162"/>
            <p:cNvSpPr>
              <a:spLocks noChangeArrowheads="1"/>
            </p:cNvSpPr>
            <p:nvPr/>
          </p:nvSpPr>
          <p:spPr bwMode="auto">
            <a:xfrm>
              <a:off x="1234402" y="2461418"/>
              <a:ext cx="952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166" name="Rectangle 165"/>
          <p:cNvSpPr>
            <a:spLocks noChangeArrowheads="1"/>
          </p:cNvSpPr>
          <p:nvPr/>
        </p:nvSpPr>
        <p:spPr bwMode="auto">
          <a:xfrm>
            <a:off x="4241348" y="2316955"/>
            <a:ext cx="217488" cy="150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grpSp>
        <p:nvGrpSpPr>
          <p:cNvPr id="1049" name="Group 1048"/>
          <p:cNvGrpSpPr/>
          <p:nvPr/>
        </p:nvGrpSpPr>
        <p:grpSpPr>
          <a:xfrm>
            <a:off x="4323898" y="5458618"/>
            <a:ext cx="1249362" cy="436562"/>
            <a:chOff x="4305160" y="5458618"/>
            <a:chExt cx="1249362" cy="436562"/>
          </a:xfrm>
        </p:grpSpPr>
        <p:sp>
          <p:nvSpPr>
            <p:cNvPr id="139" name="Freeform 138"/>
            <p:cNvSpPr>
              <a:spLocks/>
            </p:cNvSpPr>
            <p:nvPr/>
          </p:nvSpPr>
          <p:spPr bwMode="auto">
            <a:xfrm>
              <a:off x="5468797" y="5633243"/>
              <a:ext cx="85725" cy="87312"/>
            </a:xfrm>
            <a:custGeom>
              <a:avLst/>
              <a:gdLst>
                <a:gd name="T0" fmla="*/ 54 w 54"/>
                <a:gd name="T1" fmla="*/ 55 h 55"/>
                <a:gd name="T2" fmla="*/ 0 w 54"/>
                <a:gd name="T3" fmla="*/ 27 h 55"/>
                <a:gd name="T4" fmla="*/ 54 w 54"/>
                <a:gd name="T5" fmla="*/ 0 h 55"/>
                <a:gd name="T6" fmla="*/ 54 w 54"/>
                <a:gd name="T7" fmla="*/ 55 h 55"/>
              </a:gdLst>
              <a:ahLst/>
              <a:cxnLst>
                <a:cxn ang="0">
                  <a:pos x="T0" y="T1"/>
                </a:cxn>
                <a:cxn ang="0">
                  <a:pos x="T2" y="T3"/>
                </a:cxn>
                <a:cxn ang="0">
                  <a:pos x="T4" y="T5"/>
                </a:cxn>
                <a:cxn ang="0">
                  <a:pos x="T6" y="T7"/>
                </a:cxn>
              </a:cxnLst>
              <a:rect l="0" t="0" r="r" b="b"/>
              <a:pathLst>
                <a:path w="54" h="55">
                  <a:moveTo>
                    <a:pt x="54" y="55"/>
                  </a:moveTo>
                  <a:lnTo>
                    <a:pt x="0" y="27"/>
                  </a:lnTo>
                  <a:lnTo>
                    <a:pt x="54" y="0"/>
                  </a:lnTo>
                  <a:lnTo>
                    <a:pt x="54" y="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77" name="Rectangle 176"/>
            <p:cNvSpPr>
              <a:spLocks noChangeArrowheads="1"/>
            </p:cNvSpPr>
            <p:nvPr/>
          </p:nvSpPr>
          <p:spPr bwMode="auto">
            <a:xfrm>
              <a:off x="4305160" y="5458618"/>
              <a:ext cx="1163638" cy="4365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78" name="Rectangle 177"/>
            <p:cNvSpPr>
              <a:spLocks noChangeArrowheads="1"/>
            </p:cNvSpPr>
            <p:nvPr/>
          </p:nvSpPr>
          <p:spPr bwMode="auto">
            <a:xfrm>
              <a:off x="4305160" y="5458618"/>
              <a:ext cx="1163638" cy="43656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179" name="Rectangle 178"/>
            <p:cNvSpPr>
              <a:spLocks noChangeArrowheads="1"/>
            </p:cNvSpPr>
            <p:nvPr/>
          </p:nvSpPr>
          <p:spPr bwMode="auto">
            <a:xfrm>
              <a:off x="4370247" y="5526880"/>
              <a:ext cx="4159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Trader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80" name="Rectangle 179"/>
            <p:cNvSpPr>
              <a:spLocks noChangeArrowheads="1"/>
            </p:cNvSpPr>
            <p:nvPr/>
          </p:nvSpPr>
          <p:spPr bwMode="auto">
            <a:xfrm>
              <a:off x="4776647" y="5526880"/>
              <a:ext cx="6905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outside the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81" name="Rectangle 180"/>
            <p:cNvSpPr>
              <a:spLocks noChangeArrowheads="1"/>
            </p:cNvSpPr>
            <p:nvPr/>
          </p:nvSpPr>
          <p:spPr bwMode="auto">
            <a:xfrm>
              <a:off x="4530585" y="5677693"/>
              <a:ext cx="7477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safe harbour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8" name="TextBox 7"/>
          <p:cNvSpPr txBox="1"/>
          <p:nvPr/>
        </p:nvSpPr>
        <p:spPr>
          <a:xfrm>
            <a:off x="341530" y="6345033"/>
            <a:ext cx="5244769" cy="307777"/>
          </a:xfrm>
          <a:prstGeom prst="rect">
            <a:avLst/>
          </a:prstGeom>
          <a:noFill/>
        </p:spPr>
        <p:txBody>
          <a:bodyPr wrap="none" rtlCol="0">
            <a:spAutoFit/>
          </a:bodyPr>
          <a:lstStyle/>
          <a:p>
            <a:r>
              <a:rPr lang="en-US" sz="1400"/>
              <a:t>Diagram adapted from </a:t>
            </a:r>
            <a:r>
              <a:rPr lang="en-US" sz="1400" err="1"/>
              <a:t>Sapere</a:t>
            </a:r>
            <a:r>
              <a:rPr lang="en-US" sz="1400"/>
              <a:t> presentation to MDAG, 15 March 2018</a:t>
            </a:r>
            <a:endParaRPr lang="en-NZ" sz="1400"/>
          </a:p>
        </p:txBody>
      </p:sp>
      <p:grpSp>
        <p:nvGrpSpPr>
          <p:cNvPr id="1044" name="Group 1043"/>
          <p:cNvGrpSpPr/>
          <p:nvPr/>
        </p:nvGrpSpPr>
        <p:grpSpPr>
          <a:xfrm>
            <a:off x="7946573" y="2177255"/>
            <a:ext cx="1027113" cy="369094"/>
            <a:chOff x="7927835" y="2177255"/>
            <a:chExt cx="1027113" cy="369094"/>
          </a:xfrm>
        </p:grpSpPr>
        <p:sp>
          <p:nvSpPr>
            <p:cNvPr id="136" name="Rectangle 135"/>
            <p:cNvSpPr>
              <a:spLocks noChangeArrowheads="1"/>
            </p:cNvSpPr>
            <p:nvPr/>
          </p:nvSpPr>
          <p:spPr bwMode="auto">
            <a:xfrm>
              <a:off x="8013560" y="2224880"/>
              <a:ext cx="9271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Arial" pitchFamily="34" charset="0"/>
                  <a:cs typeface="Arial" pitchFamily="34" charset="0"/>
                </a:rPr>
                <a:t>Consistent with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37" name="Rectangle 136"/>
            <p:cNvSpPr>
              <a:spLocks noChangeArrowheads="1"/>
            </p:cNvSpPr>
            <p:nvPr/>
          </p:nvSpPr>
          <p:spPr bwMode="auto">
            <a:xfrm>
              <a:off x="8164372" y="2375693"/>
              <a:ext cx="5953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Arial" pitchFamily="34" charset="0"/>
                  <a:cs typeface="Arial" pitchFamily="34" charset="0"/>
                </a:rPr>
                <a:t>a HSOTC</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42" name="Rounded Rectangle 1041"/>
            <p:cNvSpPr/>
            <p:nvPr/>
          </p:nvSpPr>
          <p:spPr>
            <a:xfrm>
              <a:off x="7927835" y="2177255"/>
              <a:ext cx="1027113" cy="36909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grpSp>
        <p:nvGrpSpPr>
          <p:cNvPr id="1045" name="Group 1044"/>
          <p:cNvGrpSpPr/>
          <p:nvPr/>
        </p:nvGrpSpPr>
        <p:grpSpPr>
          <a:xfrm>
            <a:off x="7859260" y="3870323"/>
            <a:ext cx="1123230" cy="369094"/>
            <a:chOff x="7840522" y="3870323"/>
            <a:chExt cx="1123230" cy="369094"/>
          </a:xfrm>
        </p:grpSpPr>
        <p:sp>
          <p:nvSpPr>
            <p:cNvPr id="122" name="Freeform 121"/>
            <p:cNvSpPr>
              <a:spLocks/>
            </p:cNvSpPr>
            <p:nvPr/>
          </p:nvSpPr>
          <p:spPr bwMode="auto">
            <a:xfrm>
              <a:off x="7840522" y="4025105"/>
              <a:ext cx="87313" cy="87312"/>
            </a:xfrm>
            <a:custGeom>
              <a:avLst/>
              <a:gdLst>
                <a:gd name="T0" fmla="*/ 0 w 55"/>
                <a:gd name="T1" fmla="*/ 0 h 55"/>
                <a:gd name="T2" fmla="*/ 55 w 55"/>
                <a:gd name="T3" fmla="*/ 28 h 55"/>
                <a:gd name="T4" fmla="*/ 0 w 55"/>
                <a:gd name="T5" fmla="*/ 55 h 55"/>
                <a:gd name="T6" fmla="*/ 0 w 55"/>
                <a:gd name="T7" fmla="*/ 0 h 55"/>
              </a:gdLst>
              <a:ahLst/>
              <a:cxnLst>
                <a:cxn ang="0">
                  <a:pos x="T0" y="T1"/>
                </a:cxn>
                <a:cxn ang="0">
                  <a:pos x="T2" y="T3"/>
                </a:cxn>
                <a:cxn ang="0">
                  <a:pos x="T4" y="T5"/>
                </a:cxn>
                <a:cxn ang="0">
                  <a:pos x="T6" y="T7"/>
                </a:cxn>
              </a:cxnLst>
              <a:rect l="0" t="0" r="r" b="b"/>
              <a:pathLst>
                <a:path w="55" h="55">
                  <a:moveTo>
                    <a:pt x="0" y="0"/>
                  </a:moveTo>
                  <a:lnTo>
                    <a:pt x="55" y="28"/>
                  </a:lnTo>
                  <a:lnTo>
                    <a:pt x="0"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132" name="Rectangle 131"/>
            <p:cNvSpPr>
              <a:spLocks noChangeArrowheads="1"/>
            </p:cNvSpPr>
            <p:nvPr/>
          </p:nvSpPr>
          <p:spPr bwMode="auto">
            <a:xfrm>
              <a:off x="8013560" y="3918743"/>
              <a:ext cx="898525"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Consistent with</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33" name="Rectangle 132"/>
            <p:cNvSpPr>
              <a:spLocks noChangeArrowheads="1"/>
            </p:cNvSpPr>
            <p:nvPr/>
          </p:nvSpPr>
          <p:spPr bwMode="auto">
            <a:xfrm>
              <a:off x="8183422" y="4069555"/>
              <a:ext cx="5953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 HSOTC</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5" name="Rounded Rectangle 204"/>
            <p:cNvSpPr/>
            <p:nvPr/>
          </p:nvSpPr>
          <p:spPr>
            <a:xfrm>
              <a:off x="7936639" y="3870323"/>
              <a:ext cx="1027113" cy="36909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grpSp>
        <p:nvGrpSpPr>
          <p:cNvPr id="1046" name="Group 1045"/>
          <p:cNvGrpSpPr/>
          <p:nvPr/>
        </p:nvGrpSpPr>
        <p:grpSpPr>
          <a:xfrm>
            <a:off x="7859260" y="5474852"/>
            <a:ext cx="1114425" cy="372703"/>
            <a:chOff x="7840522" y="5474852"/>
            <a:chExt cx="1114425" cy="372703"/>
          </a:xfrm>
        </p:grpSpPr>
        <p:sp>
          <p:nvSpPr>
            <p:cNvPr id="104" name="Rectangle 103"/>
            <p:cNvSpPr>
              <a:spLocks noChangeArrowheads="1"/>
            </p:cNvSpPr>
            <p:nvPr/>
          </p:nvSpPr>
          <p:spPr bwMode="auto">
            <a:xfrm>
              <a:off x="8013560" y="5526880"/>
              <a:ext cx="9271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Consistent with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5" name="Rectangle 104"/>
            <p:cNvSpPr>
              <a:spLocks noChangeArrowheads="1"/>
            </p:cNvSpPr>
            <p:nvPr/>
          </p:nvSpPr>
          <p:spPr bwMode="auto">
            <a:xfrm>
              <a:off x="8164372" y="5677693"/>
              <a:ext cx="5953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 HSOTC</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8" name="Freeform 117"/>
            <p:cNvSpPr>
              <a:spLocks/>
            </p:cNvSpPr>
            <p:nvPr/>
          </p:nvSpPr>
          <p:spPr bwMode="auto">
            <a:xfrm>
              <a:off x="7840522" y="5634830"/>
              <a:ext cx="87313" cy="87312"/>
            </a:xfrm>
            <a:custGeom>
              <a:avLst/>
              <a:gdLst>
                <a:gd name="T0" fmla="*/ 0 w 55"/>
                <a:gd name="T1" fmla="*/ 0 h 55"/>
                <a:gd name="T2" fmla="*/ 55 w 55"/>
                <a:gd name="T3" fmla="*/ 28 h 55"/>
                <a:gd name="T4" fmla="*/ 0 w 55"/>
                <a:gd name="T5" fmla="*/ 55 h 55"/>
                <a:gd name="T6" fmla="*/ 0 w 55"/>
                <a:gd name="T7" fmla="*/ 0 h 55"/>
              </a:gdLst>
              <a:ahLst/>
              <a:cxnLst>
                <a:cxn ang="0">
                  <a:pos x="T0" y="T1"/>
                </a:cxn>
                <a:cxn ang="0">
                  <a:pos x="T2" y="T3"/>
                </a:cxn>
                <a:cxn ang="0">
                  <a:pos x="T4" y="T5"/>
                </a:cxn>
                <a:cxn ang="0">
                  <a:pos x="T6" y="T7"/>
                </a:cxn>
              </a:cxnLst>
              <a:rect l="0" t="0" r="r" b="b"/>
              <a:pathLst>
                <a:path w="55" h="55">
                  <a:moveTo>
                    <a:pt x="0" y="0"/>
                  </a:moveTo>
                  <a:lnTo>
                    <a:pt x="55" y="28"/>
                  </a:lnTo>
                  <a:lnTo>
                    <a:pt x="0" y="5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206" name="Rounded Rectangle 205"/>
            <p:cNvSpPr/>
            <p:nvPr/>
          </p:nvSpPr>
          <p:spPr>
            <a:xfrm>
              <a:off x="7927834" y="5474852"/>
              <a:ext cx="1027113" cy="36909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grpSp>
        <p:nvGrpSpPr>
          <p:cNvPr id="1053" name="Group 1052"/>
          <p:cNvGrpSpPr/>
          <p:nvPr/>
        </p:nvGrpSpPr>
        <p:grpSpPr>
          <a:xfrm>
            <a:off x="4556685" y="2488046"/>
            <a:ext cx="1027113" cy="372190"/>
            <a:chOff x="4566462" y="3564015"/>
            <a:chExt cx="1027113" cy="372190"/>
          </a:xfrm>
        </p:grpSpPr>
        <p:sp>
          <p:nvSpPr>
            <p:cNvPr id="13" name="Rectangle 12"/>
            <p:cNvSpPr>
              <a:spLocks noChangeArrowheads="1"/>
            </p:cNvSpPr>
            <p:nvPr/>
          </p:nvSpPr>
          <p:spPr bwMode="auto">
            <a:xfrm>
              <a:off x="4663935" y="3615530"/>
              <a:ext cx="9271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Consistent with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4814747" y="3766343"/>
              <a:ext cx="59531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a HSOTC</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8" name="Rounded Rectangle 207"/>
            <p:cNvSpPr/>
            <p:nvPr/>
          </p:nvSpPr>
          <p:spPr>
            <a:xfrm>
              <a:off x="4566462" y="3564015"/>
              <a:ext cx="1027113" cy="36909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2" name="TextBox 1"/>
          <p:cNvSpPr txBox="1"/>
          <p:nvPr/>
        </p:nvSpPr>
        <p:spPr>
          <a:xfrm>
            <a:off x="1974289" y="3523945"/>
            <a:ext cx="830677" cy="400110"/>
          </a:xfrm>
          <a:prstGeom prst="rect">
            <a:avLst/>
          </a:prstGeom>
          <a:noFill/>
        </p:spPr>
        <p:txBody>
          <a:bodyPr wrap="none" rtlCol="0">
            <a:spAutoFit/>
          </a:bodyPr>
          <a:lstStyle/>
          <a:p>
            <a:r>
              <a:rPr lang="en-US" sz="1000">
                <a:latin typeface="Arial" panose="020B0604020202020204" pitchFamily="34" charset="0"/>
                <a:cs typeface="Arial" panose="020B0604020202020204" pitchFamily="34" charset="0"/>
              </a:rPr>
              <a:t>1(a) Offers </a:t>
            </a:r>
          </a:p>
          <a:p>
            <a:r>
              <a:rPr lang="en-US" sz="1000">
                <a:latin typeface="Arial" panose="020B0604020202020204" pitchFamily="34" charset="0"/>
                <a:cs typeface="Arial" panose="020B0604020202020204" pitchFamily="34" charset="0"/>
              </a:rPr>
              <a:t>all capacity</a:t>
            </a:r>
            <a:endParaRPr lang="en-NZ" sz="1000">
              <a:latin typeface="Arial" panose="020B0604020202020204" pitchFamily="34" charset="0"/>
              <a:cs typeface="Arial" panose="020B0604020202020204" pitchFamily="34" charset="0"/>
            </a:endParaRPr>
          </a:p>
        </p:txBody>
      </p:sp>
      <p:grpSp>
        <p:nvGrpSpPr>
          <p:cNvPr id="200" name="Group 199"/>
          <p:cNvGrpSpPr/>
          <p:nvPr/>
        </p:nvGrpSpPr>
        <p:grpSpPr>
          <a:xfrm>
            <a:off x="3207884" y="3248980"/>
            <a:ext cx="981075" cy="982662"/>
            <a:chOff x="1742935" y="1861506"/>
            <a:chExt cx="981075" cy="982662"/>
          </a:xfrm>
        </p:grpSpPr>
        <p:sp>
          <p:nvSpPr>
            <p:cNvPr id="201" name="Freeform 200"/>
            <p:cNvSpPr>
              <a:spLocks/>
            </p:cNvSpPr>
            <p:nvPr/>
          </p:nvSpPr>
          <p:spPr bwMode="auto">
            <a:xfrm>
              <a:off x="1742935" y="1861506"/>
              <a:ext cx="981075" cy="982662"/>
            </a:xfrm>
            <a:custGeom>
              <a:avLst/>
              <a:gdLst>
                <a:gd name="T0" fmla="*/ 0 w 618"/>
                <a:gd name="T1" fmla="*/ 309 h 619"/>
                <a:gd name="T2" fmla="*/ 309 w 618"/>
                <a:gd name="T3" fmla="*/ 0 h 619"/>
                <a:gd name="T4" fmla="*/ 618 w 618"/>
                <a:gd name="T5" fmla="*/ 309 h 619"/>
                <a:gd name="T6" fmla="*/ 309 w 618"/>
                <a:gd name="T7" fmla="*/ 619 h 619"/>
                <a:gd name="T8" fmla="*/ 0 w 618"/>
                <a:gd name="T9" fmla="*/ 309 h 619"/>
              </a:gdLst>
              <a:ahLst/>
              <a:cxnLst>
                <a:cxn ang="0">
                  <a:pos x="T0" y="T1"/>
                </a:cxn>
                <a:cxn ang="0">
                  <a:pos x="T2" y="T3"/>
                </a:cxn>
                <a:cxn ang="0">
                  <a:pos x="T4" y="T5"/>
                </a:cxn>
                <a:cxn ang="0">
                  <a:pos x="T6" y="T7"/>
                </a:cxn>
                <a:cxn ang="0">
                  <a:pos x="T8" y="T9"/>
                </a:cxn>
              </a:cxnLst>
              <a:rect l="0" t="0" r="r" b="b"/>
              <a:pathLst>
                <a:path w="618" h="619">
                  <a:moveTo>
                    <a:pt x="0" y="309"/>
                  </a:moveTo>
                  <a:lnTo>
                    <a:pt x="309" y="0"/>
                  </a:lnTo>
                  <a:lnTo>
                    <a:pt x="618" y="309"/>
                  </a:lnTo>
                  <a:lnTo>
                    <a:pt x="309" y="619"/>
                  </a:lnTo>
                  <a:lnTo>
                    <a:pt x="0" y="309"/>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202" name="Rectangle 201"/>
            <p:cNvSpPr>
              <a:spLocks noChangeArrowheads="1"/>
            </p:cNvSpPr>
            <p:nvPr/>
          </p:nvSpPr>
          <p:spPr bwMode="auto">
            <a:xfrm>
              <a:off x="2430322" y="246141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203" name="TextBox 202"/>
          <p:cNvSpPr txBox="1"/>
          <p:nvPr/>
        </p:nvSpPr>
        <p:spPr>
          <a:xfrm>
            <a:off x="3258836" y="3519010"/>
            <a:ext cx="926857" cy="400110"/>
          </a:xfrm>
          <a:prstGeom prst="rect">
            <a:avLst/>
          </a:prstGeom>
          <a:noFill/>
        </p:spPr>
        <p:txBody>
          <a:bodyPr wrap="none" rtlCol="0">
            <a:spAutoFit/>
          </a:bodyPr>
          <a:lstStyle/>
          <a:p>
            <a:r>
              <a:rPr lang="en-US" sz="1000">
                <a:latin typeface="Arial" panose="020B0604020202020204" pitchFamily="34" charset="0"/>
                <a:cs typeface="Arial" panose="020B0604020202020204" pitchFamily="34" charset="0"/>
              </a:rPr>
              <a:t>1(b) Timely </a:t>
            </a:r>
          </a:p>
          <a:p>
            <a:r>
              <a:rPr lang="en-US" sz="1000">
                <a:latin typeface="Arial" panose="020B0604020202020204" pitchFamily="34" charset="0"/>
                <a:cs typeface="Arial" panose="020B0604020202020204" pitchFamily="34" charset="0"/>
              </a:rPr>
              <a:t>offer updates</a:t>
            </a:r>
          </a:p>
        </p:txBody>
      </p:sp>
      <p:grpSp>
        <p:nvGrpSpPr>
          <p:cNvPr id="204" name="Group 203"/>
          <p:cNvGrpSpPr/>
          <p:nvPr/>
        </p:nvGrpSpPr>
        <p:grpSpPr>
          <a:xfrm>
            <a:off x="4590738" y="3256428"/>
            <a:ext cx="981075" cy="982662"/>
            <a:chOff x="1742935" y="1861506"/>
            <a:chExt cx="981075" cy="982662"/>
          </a:xfrm>
        </p:grpSpPr>
        <p:sp>
          <p:nvSpPr>
            <p:cNvPr id="207" name="Freeform 206"/>
            <p:cNvSpPr>
              <a:spLocks/>
            </p:cNvSpPr>
            <p:nvPr/>
          </p:nvSpPr>
          <p:spPr bwMode="auto">
            <a:xfrm>
              <a:off x="1742935" y="1861506"/>
              <a:ext cx="981075" cy="982662"/>
            </a:xfrm>
            <a:custGeom>
              <a:avLst/>
              <a:gdLst>
                <a:gd name="T0" fmla="*/ 0 w 618"/>
                <a:gd name="T1" fmla="*/ 309 h 619"/>
                <a:gd name="T2" fmla="*/ 309 w 618"/>
                <a:gd name="T3" fmla="*/ 0 h 619"/>
                <a:gd name="T4" fmla="*/ 618 w 618"/>
                <a:gd name="T5" fmla="*/ 309 h 619"/>
                <a:gd name="T6" fmla="*/ 309 w 618"/>
                <a:gd name="T7" fmla="*/ 619 h 619"/>
                <a:gd name="T8" fmla="*/ 0 w 618"/>
                <a:gd name="T9" fmla="*/ 309 h 619"/>
              </a:gdLst>
              <a:ahLst/>
              <a:cxnLst>
                <a:cxn ang="0">
                  <a:pos x="T0" y="T1"/>
                </a:cxn>
                <a:cxn ang="0">
                  <a:pos x="T2" y="T3"/>
                </a:cxn>
                <a:cxn ang="0">
                  <a:pos x="T4" y="T5"/>
                </a:cxn>
                <a:cxn ang="0">
                  <a:pos x="T6" y="T7"/>
                </a:cxn>
                <a:cxn ang="0">
                  <a:pos x="T8" y="T9"/>
                </a:cxn>
              </a:cxnLst>
              <a:rect l="0" t="0" r="r" b="b"/>
              <a:pathLst>
                <a:path w="618" h="619">
                  <a:moveTo>
                    <a:pt x="0" y="309"/>
                  </a:moveTo>
                  <a:lnTo>
                    <a:pt x="309" y="0"/>
                  </a:lnTo>
                  <a:lnTo>
                    <a:pt x="618" y="309"/>
                  </a:lnTo>
                  <a:lnTo>
                    <a:pt x="309" y="619"/>
                  </a:lnTo>
                  <a:lnTo>
                    <a:pt x="0" y="309"/>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209" name="Rectangle 208"/>
            <p:cNvSpPr>
              <a:spLocks noChangeArrowheads="1"/>
            </p:cNvSpPr>
            <p:nvPr/>
          </p:nvSpPr>
          <p:spPr bwMode="auto">
            <a:xfrm>
              <a:off x="2430322" y="246141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210" name="TextBox 209"/>
          <p:cNvSpPr txBox="1"/>
          <p:nvPr/>
        </p:nvSpPr>
        <p:spPr>
          <a:xfrm>
            <a:off x="4680748" y="3519010"/>
            <a:ext cx="859531" cy="400110"/>
          </a:xfrm>
          <a:prstGeom prst="rect">
            <a:avLst/>
          </a:prstGeom>
          <a:noFill/>
        </p:spPr>
        <p:txBody>
          <a:bodyPr wrap="none" rtlCol="0">
            <a:spAutoFit/>
          </a:bodyPr>
          <a:lstStyle/>
          <a:p>
            <a:r>
              <a:rPr lang="en-US" sz="1000">
                <a:latin typeface="Arial" panose="020B0604020202020204" pitchFamily="34" charset="0"/>
                <a:cs typeface="Arial" panose="020B0604020202020204" pitchFamily="34" charset="0"/>
              </a:rPr>
              <a:t>1(c) Pivotal </a:t>
            </a:r>
          </a:p>
          <a:p>
            <a:r>
              <a:rPr lang="en-US" sz="1000">
                <a:latin typeface="Arial" panose="020B0604020202020204" pitchFamily="34" charset="0"/>
                <a:cs typeface="Arial" panose="020B0604020202020204" pitchFamily="34" charset="0"/>
              </a:rPr>
              <a:t>at node(s)</a:t>
            </a:r>
          </a:p>
        </p:txBody>
      </p:sp>
      <p:cxnSp>
        <p:nvCxnSpPr>
          <p:cNvPr id="6" name="Straight Arrow Connector 5"/>
          <p:cNvCxnSpPr>
            <a:stCxn id="16" idx="2"/>
            <a:endCxn id="201" idx="0"/>
          </p:cNvCxnSpPr>
          <p:nvPr/>
        </p:nvCxnSpPr>
        <p:spPr>
          <a:xfrm flipV="1">
            <a:off x="2835543" y="3739517"/>
            <a:ext cx="372341" cy="74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4" name="Rectangle 213"/>
          <p:cNvSpPr>
            <a:spLocks noChangeArrowheads="1"/>
          </p:cNvSpPr>
          <p:nvPr/>
        </p:nvSpPr>
        <p:spPr bwMode="auto">
          <a:xfrm>
            <a:off x="2840460" y="3654025"/>
            <a:ext cx="265113" cy="169862"/>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Yes</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cxnSp>
        <p:nvCxnSpPr>
          <p:cNvPr id="9" name="Straight Connector 8"/>
          <p:cNvCxnSpPr>
            <a:stCxn id="207" idx="2"/>
          </p:cNvCxnSpPr>
          <p:nvPr/>
        </p:nvCxnSpPr>
        <p:spPr>
          <a:xfrm flipV="1">
            <a:off x="5571813" y="3743326"/>
            <a:ext cx="330060" cy="36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1" name="Straight Connector 1030"/>
          <p:cNvCxnSpPr/>
          <p:nvPr/>
        </p:nvCxnSpPr>
        <p:spPr>
          <a:xfrm flipH="1" flipV="1">
            <a:off x="5895663" y="2358979"/>
            <a:ext cx="3" cy="13843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a:endCxn id="54" idx="0"/>
          </p:cNvCxnSpPr>
          <p:nvPr/>
        </p:nvCxnSpPr>
        <p:spPr>
          <a:xfrm>
            <a:off x="5890967" y="2356288"/>
            <a:ext cx="114093" cy="53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Rectangle 92"/>
          <p:cNvSpPr>
            <a:spLocks noChangeArrowheads="1"/>
          </p:cNvSpPr>
          <p:nvPr/>
        </p:nvSpPr>
        <p:spPr bwMode="auto">
          <a:xfrm>
            <a:off x="5604286" y="3664183"/>
            <a:ext cx="265113" cy="169862"/>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Yes</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46" name="Freeform 245"/>
          <p:cNvSpPr>
            <a:spLocks/>
          </p:cNvSpPr>
          <p:nvPr/>
        </p:nvSpPr>
        <p:spPr bwMode="auto">
          <a:xfrm>
            <a:off x="319523" y="2489045"/>
            <a:ext cx="1885950" cy="669925"/>
          </a:xfrm>
          <a:custGeom>
            <a:avLst/>
            <a:gdLst>
              <a:gd name="T0" fmla="*/ 567 w 3188"/>
              <a:gd name="T1" fmla="*/ 1132 h 1132"/>
              <a:gd name="T2" fmla="*/ 2621 w 3188"/>
              <a:gd name="T3" fmla="*/ 1132 h 1132"/>
              <a:gd name="T4" fmla="*/ 3188 w 3188"/>
              <a:gd name="T5" fmla="*/ 566 h 1132"/>
              <a:gd name="T6" fmla="*/ 2621 w 3188"/>
              <a:gd name="T7" fmla="*/ 0 h 1132"/>
              <a:gd name="T8" fmla="*/ 2621 w 3188"/>
              <a:gd name="T9" fmla="*/ 0 h 1132"/>
              <a:gd name="T10" fmla="*/ 2621 w 3188"/>
              <a:gd name="T11" fmla="*/ 0 h 1132"/>
              <a:gd name="T12" fmla="*/ 567 w 3188"/>
              <a:gd name="T13" fmla="*/ 0 h 1132"/>
              <a:gd name="T14" fmla="*/ 0 w 3188"/>
              <a:gd name="T15" fmla="*/ 566 h 1132"/>
              <a:gd name="T16" fmla="*/ 567 w 3188"/>
              <a:gd name="T17" fmla="*/ 1132 h 1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88" h="1132">
                <a:moveTo>
                  <a:pt x="567" y="1132"/>
                </a:moveTo>
                <a:lnTo>
                  <a:pt x="2621" y="1132"/>
                </a:lnTo>
                <a:cubicBezTo>
                  <a:pt x="2934" y="1132"/>
                  <a:pt x="3188" y="879"/>
                  <a:pt x="3188" y="566"/>
                </a:cubicBezTo>
                <a:cubicBezTo>
                  <a:pt x="3188" y="253"/>
                  <a:pt x="2934" y="0"/>
                  <a:pt x="2621" y="0"/>
                </a:cubicBezTo>
                <a:cubicBezTo>
                  <a:pt x="2621" y="0"/>
                  <a:pt x="2621" y="0"/>
                  <a:pt x="2621" y="0"/>
                </a:cubicBezTo>
                <a:lnTo>
                  <a:pt x="2621" y="0"/>
                </a:lnTo>
                <a:lnTo>
                  <a:pt x="567" y="0"/>
                </a:lnTo>
                <a:cubicBezTo>
                  <a:pt x="254" y="0"/>
                  <a:pt x="0" y="253"/>
                  <a:pt x="0" y="566"/>
                </a:cubicBezTo>
                <a:cubicBezTo>
                  <a:pt x="0" y="879"/>
                  <a:pt x="254" y="1132"/>
                  <a:pt x="567" y="1132"/>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r>
              <a:rPr lang="en-US" sz="1000">
                <a:latin typeface="Arial" panose="020B0604020202020204" pitchFamily="34" charset="0"/>
                <a:cs typeface="Arial" panose="020B0604020202020204" pitchFamily="34" charset="0"/>
              </a:rPr>
              <a:t>  13.5A Generators and ancillary agents’ offers consistent with a HSOTC?</a:t>
            </a:r>
            <a:endParaRPr lang="en-NZ" sz="1000">
              <a:latin typeface="Arial" panose="020B0604020202020204" pitchFamily="34" charset="0"/>
              <a:cs typeface="Arial" panose="020B0604020202020204" pitchFamily="34" charset="0"/>
            </a:endParaRPr>
          </a:p>
        </p:txBody>
      </p:sp>
      <p:cxnSp>
        <p:nvCxnSpPr>
          <p:cNvPr id="196" name="Straight Arrow Connector 195"/>
          <p:cNvCxnSpPr/>
          <p:nvPr/>
        </p:nvCxnSpPr>
        <p:spPr>
          <a:xfrm flipH="1" flipV="1">
            <a:off x="5070240" y="2863023"/>
            <a:ext cx="1" cy="3992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a:spLocks noChangeArrowheads="1"/>
          </p:cNvSpPr>
          <p:nvPr/>
        </p:nvSpPr>
        <p:spPr bwMode="auto">
          <a:xfrm>
            <a:off x="5003320" y="2993231"/>
            <a:ext cx="217488" cy="169862"/>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No</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cxnSp>
        <p:nvCxnSpPr>
          <p:cNvPr id="218" name="Straight Connector 217"/>
          <p:cNvCxnSpPr>
            <a:stCxn id="96" idx="0"/>
          </p:cNvCxnSpPr>
          <p:nvPr/>
        </p:nvCxnSpPr>
        <p:spPr>
          <a:xfrm flipV="1">
            <a:off x="3699217" y="2798930"/>
            <a:ext cx="0" cy="4578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flipV="1">
            <a:off x="2341284" y="2798930"/>
            <a:ext cx="3721" cy="4585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Arrow Connector 219"/>
          <p:cNvCxnSpPr/>
          <p:nvPr/>
        </p:nvCxnSpPr>
        <p:spPr>
          <a:xfrm flipH="1">
            <a:off x="2205473" y="2797081"/>
            <a:ext cx="137671" cy="18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Rectangle 100"/>
          <p:cNvSpPr>
            <a:spLocks noChangeArrowheads="1"/>
          </p:cNvSpPr>
          <p:nvPr/>
        </p:nvSpPr>
        <p:spPr bwMode="auto">
          <a:xfrm>
            <a:off x="2258015" y="2933945"/>
            <a:ext cx="217488" cy="169862"/>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No</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97" name="Rectangle 96"/>
          <p:cNvSpPr>
            <a:spLocks noChangeArrowheads="1"/>
          </p:cNvSpPr>
          <p:nvPr/>
        </p:nvSpPr>
        <p:spPr bwMode="auto">
          <a:xfrm>
            <a:off x="3608165" y="2944103"/>
            <a:ext cx="217488" cy="169862"/>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No</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cxnSp>
        <p:nvCxnSpPr>
          <p:cNvPr id="229" name="Straight Arrow Connector 228"/>
          <p:cNvCxnSpPr>
            <a:stCxn id="157" idx="3"/>
            <a:endCxn id="16" idx="0"/>
          </p:cNvCxnSpPr>
          <p:nvPr/>
        </p:nvCxnSpPr>
        <p:spPr>
          <a:xfrm>
            <a:off x="1629713" y="3743324"/>
            <a:ext cx="224755" cy="36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1" name="Straight Arrow Connector 230"/>
          <p:cNvCxnSpPr>
            <a:stCxn id="201" idx="2"/>
            <a:endCxn id="207" idx="0"/>
          </p:cNvCxnSpPr>
          <p:nvPr/>
        </p:nvCxnSpPr>
        <p:spPr>
          <a:xfrm>
            <a:off x="4188959" y="3739517"/>
            <a:ext cx="401779" cy="74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7" name="Rectangle 166"/>
          <p:cNvSpPr>
            <a:spLocks noChangeArrowheads="1"/>
          </p:cNvSpPr>
          <p:nvPr/>
        </p:nvSpPr>
        <p:spPr bwMode="auto">
          <a:xfrm>
            <a:off x="4230698" y="3664187"/>
            <a:ext cx="265113" cy="169862"/>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Yes</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cxnSp>
        <p:nvCxnSpPr>
          <p:cNvPr id="233" name="Straight Arrow Connector 232"/>
          <p:cNvCxnSpPr/>
          <p:nvPr/>
        </p:nvCxnSpPr>
        <p:spPr>
          <a:xfrm>
            <a:off x="990338" y="2068776"/>
            <a:ext cx="0" cy="4192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a:stCxn id="177" idx="1"/>
          </p:cNvCxnSpPr>
          <p:nvPr/>
        </p:nvCxnSpPr>
        <p:spPr>
          <a:xfrm flipH="1" flipV="1">
            <a:off x="180248" y="5659399"/>
            <a:ext cx="4143650" cy="17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flipV="1">
            <a:off x="180248" y="2798930"/>
            <a:ext cx="415" cy="28604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7" name="Straight Arrow Connector 266"/>
          <p:cNvCxnSpPr/>
          <p:nvPr/>
        </p:nvCxnSpPr>
        <p:spPr>
          <a:xfrm flipV="1">
            <a:off x="180248" y="2795232"/>
            <a:ext cx="135015" cy="36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6" name="Straight Arrow Connector 275"/>
          <p:cNvCxnSpPr>
            <a:endCxn id="150" idx="0"/>
          </p:cNvCxnSpPr>
          <p:nvPr/>
        </p:nvCxnSpPr>
        <p:spPr>
          <a:xfrm>
            <a:off x="968519" y="3158970"/>
            <a:ext cx="1" cy="32479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61" name="Straight Connector 1060"/>
          <p:cNvCxnSpPr/>
          <p:nvPr/>
        </p:nvCxnSpPr>
        <p:spPr>
          <a:xfrm flipH="1" flipV="1">
            <a:off x="2343144" y="2798005"/>
            <a:ext cx="1356073" cy="9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3" name="Straight Arrow Connector 1062"/>
          <p:cNvCxnSpPr>
            <a:stCxn id="53" idx="3"/>
            <a:endCxn id="69" idx="1"/>
          </p:cNvCxnSpPr>
          <p:nvPr/>
        </p:nvCxnSpPr>
        <p:spPr>
          <a:xfrm flipH="1">
            <a:off x="6781348" y="3163093"/>
            <a:ext cx="1587" cy="2476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Rectangle 114"/>
          <p:cNvSpPr>
            <a:spLocks noChangeArrowheads="1"/>
          </p:cNvSpPr>
          <p:nvPr/>
        </p:nvSpPr>
        <p:spPr bwMode="auto">
          <a:xfrm>
            <a:off x="6659110" y="3158970"/>
            <a:ext cx="265113" cy="169862"/>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Yes</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cxnSp>
        <p:nvCxnSpPr>
          <p:cNvPr id="1065" name="Straight Arrow Connector 1064"/>
          <p:cNvCxnSpPr>
            <a:stCxn id="70" idx="3"/>
            <a:endCxn id="79" idx="1"/>
          </p:cNvCxnSpPr>
          <p:nvPr/>
        </p:nvCxnSpPr>
        <p:spPr>
          <a:xfrm>
            <a:off x="6781348" y="4729955"/>
            <a:ext cx="1587" cy="2905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8" name="Rectangle 127"/>
          <p:cNvSpPr>
            <a:spLocks noChangeArrowheads="1"/>
          </p:cNvSpPr>
          <p:nvPr/>
        </p:nvSpPr>
        <p:spPr bwMode="auto">
          <a:xfrm>
            <a:off x="6687685" y="4744303"/>
            <a:ext cx="217488" cy="169862"/>
          </a:xfrm>
          <a:prstGeom prst="rect">
            <a:avLst/>
          </a:prstGeom>
          <a:solidFill>
            <a:schemeClr val="bg1"/>
          </a:solidFill>
          <a:ln>
            <a:noFill/>
          </a:ln>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Arial" pitchFamily="34" charset="0"/>
                <a:cs typeface="Arial" pitchFamily="34" charset="0"/>
              </a:rPr>
              <a:t>No</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5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7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0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06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1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6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3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1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0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5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9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93"/>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031"/>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3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3"/>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04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04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1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04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6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15"/>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1063"/>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04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21"/>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24"/>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104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28"/>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048"/>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106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20"/>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17"/>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1046"/>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41"/>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138"/>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1049"/>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23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239"/>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2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69" grpId="0" animBg="1"/>
      <p:bldP spid="111" grpId="0"/>
      <p:bldP spid="117" grpId="0" animBg="1"/>
      <p:bldP spid="120" grpId="0"/>
      <p:bldP spid="121" grpId="0" animBg="1"/>
      <p:bldP spid="124" grpId="0"/>
      <p:bldP spid="138" grpId="0" animBg="1"/>
      <p:bldP spid="141" grpId="0"/>
      <p:bldP spid="2" grpId="0"/>
      <p:bldP spid="203" grpId="0"/>
      <p:bldP spid="210" grpId="0"/>
      <p:bldP spid="214" grpId="0" animBg="1"/>
      <p:bldP spid="93" grpId="0" animBg="1"/>
      <p:bldP spid="246" grpId="0" animBg="1"/>
      <p:bldP spid="52" grpId="0" animBg="1"/>
      <p:bldP spid="101" grpId="0" animBg="1"/>
      <p:bldP spid="97" grpId="0" animBg="1"/>
      <p:bldP spid="167" grpId="0" animBg="1"/>
      <p:bldP spid="115" grpId="0" animBg="1"/>
      <p:bldP spid="12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D4C0990A-445E-400C-B868-71BCC707FFE5}"/>
              </a:ext>
            </a:extLst>
          </p:cNvPr>
          <p:cNvSpPr>
            <a:spLocks noGrp="1"/>
          </p:cNvSpPr>
          <p:nvPr>
            <p:ph type="title"/>
          </p:nvPr>
        </p:nvSpPr>
        <p:spPr>
          <a:xfrm>
            <a:off x="1485900" y="368660"/>
            <a:ext cx="6172200" cy="1143000"/>
          </a:xfrm>
        </p:spPr>
        <p:txBody>
          <a:bodyPr>
            <a:normAutofit/>
          </a:bodyPr>
          <a:lstStyle/>
          <a:p>
            <a:r>
              <a:rPr lang="en-NZ" sz="3200" dirty="0"/>
              <a:t>UTS provisions</a:t>
            </a:r>
            <a:endParaRPr lang="en-NZ" sz="1200" dirty="0"/>
          </a:p>
        </p:txBody>
      </p:sp>
      <p:sp>
        <p:nvSpPr>
          <p:cNvPr id="4" name="Slide Number Placeholder 3">
            <a:extLst>
              <a:ext uri="{FF2B5EF4-FFF2-40B4-BE49-F238E27FC236}">
                <a16:creationId xmlns:a16="http://schemas.microsoft.com/office/drawing/2014/main" xmlns="" id="{663D7E27-7C03-48F7-A325-9E7027E103C9}"/>
              </a:ext>
            </a:extLst>
          </p:cNvPr>
          <p:cNvSpPr>
            <a:spLocks noGrp="1"/>
          </p:cNvSpPr>
          <p:nvPr>
            <p:ph type="sldNum" sz="quarter" idx="12"/>
          </p:nvPr>
        </p:nvSpPr>
        <p:spPr/>
        <p:txBody>
          <a:bodyPr/>
          <a:lstStyle/>
          <a:p>
            <a:fld id="{5EA50F9E-02B1-41EA-A360-431CDE7DE4BD}" type="slidenum">
              <a:rPr lang="en-NZ">
                <a:solidFill>
                  <a:prstClr val="black">
                    <a:tint val="75000"/>
                  </a:prstClr>
                </a:solidFill>
              </a:rPr>
              <a:pPr/>
              <a:t>19</a:t>
            </a:fld>
            <a:endParaRPr lang="en-NZ" dirty="0">
              <a:solidFill>
                <a:prstClr val="black">
                  <a:tint val="75000"/>
                </a:prstClr>
              </a:solidFill>
            </a:endParaRPr>
          </a:p>
        </p:txBody>
      </p:sp>
      <p:sp>
        <p:nvSpPr>
          <p:cNvPr id="6" name="Content Placeholder 1">
            <a:extLst>
              <a:ext uri="{FF2B5EF4-FFF2-40B4-BE49-F238E27FC236}">
                <a16:creationId xmlns:a16="http://schemas.microsoft.com/office/drawing/2014/main" xmlns="" id="{EA5A3649-667C-470B-8627-5768783DCCF5}"/>
              </a:ext>
            </a:extLst>
          </p:cNvPr>
          <p:cNvSpPr txBox="1">
            <a:spLocks/>
          </p:cNvSpPr>
          <p:nvPr/>
        </p:nvSpPr>
        <p:spPr>
          <a:xfrm>
            <a:off x="1425647" y="1448780"/>
            <a:ext cx="6292706" cy="453114"/>
          </a:xfrm>
          <a:prstGeom prst="rect">
            <a:avLst/>
          </a:prstGeom>
        </p:spPr>
        <p:txBody>
          <a:bodyPr vert="horz" lIns="91440" tIns="45720" rIns="91440" bIns="45720" rtlCol="0">
            <a:noAutofit/>
          </a:bodyPr>
          <a:lstStyle>
            <a:lvl1pPr marL="342900" indent="-342900" algn="l" defTabSz="914400" rtl="0" eaLnBrk="1" latinLnBrk="0" hangingPunct="1">
              <a:spcBef>
                <a:spcPts val="600"/>
              </a:spcBef>
              <a:spcAft>
                <a:spcPts val="600"/>
              </a:spcAft>
              <a:buClr>
                <a:srgbClr val="66B245"/>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ts val="600"/>
              </a:spcBef>
              <a:spcAft>
                <a:spcPts val="600"/>
              </a:spcAft>
              <a:buClr>
                <a:srgbClr val="8A8A8D"/>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ts val="600"/>
              </a:spcBef>
              <a:spcAft>
                <a:spcPts val="600"/>
              </a:spcAft>
              <a:buClr>
                <a:srgbClr val="8A8A8D"/>
              </a:buClr>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ts val="600"/>
              </a:spcBef>
              <a:spcAft>
                <a:spcPts val="600"/>
              </a:spcAft>
              <a:buClr>
                <a:srgbClr val="8A8A8D"/>
              </a:buClr>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ts val="600"/>
              </a:spcBef>
              <a:spcAft>
                <a:spcPts val="600"/>
              </a:spcAft>
              <a:buClr>
                <a:srgbClr val="8A8A8D"/>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500" dirty="0">
                <a:solidFill>
                  <a:prstClr val="black"/>
                </a:solidFill>
              </a:rPr>
              <a:t>The relationship between the Code’s provisions on “high standard of trading conduct” and “undesirable trading situations” is unclear</a:t>
            </a:r>
          </a:p>
          <a:p>
            <a:endParaRPr lang="en-NZ" sz="1500" dirty="0">
              <a:solidFill>
                <a:prstClr val="black"/>
              </a:solidFil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2657"/>
          <a:stretch/>
        </p:blipFill>
        <p:spPr bwMode="auto">
          <a:xfrm>
            <a:off x="1601669" y="2263350"/>
            <a:ext cx="5636263" cy="3235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7032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715072" y="1673805"/>
            <a:ext cx="7713857" cy="3735416"/>
          </a:xfrm>
        </p:spPr>
        <p:txBody>
          <a:bodyPr>
            <a:noAutofit/>
          </a:bodyPr>
          <a:lstStyle/>
          <a:p>
            <a:pPr>
              <a:lnSpc>
                <a:spcPct val="120000"/>
              </a:lnSpc>
            </a:pPr>
            <a:r>
              <a:rPr lang="en-NZ" sz="1600" dirty="0"/>
              <a:t>On 20 November 2017, the Authority wrote to the MDAG requesting that the MDAG include a review of spot market trading conduct provisions in its 2017/18 work plan. The project description is:</a:t>
            </a:r>
          </a:p>
          <a:p>
            <a:pPr marL="400050" lvl="2" indent="0">
              <a:lnSpc>
                <a:spcPct val="120000"/>
              </a:lnSpc>
              <a:buClr>
                <a:srgbClr val="66B245"/>
              </a:buClr>
              <a:buNone/>
            </a:pPr>
            <a:r>
              <a:rPr lang="en-NZ" sz="1600" dirty="0">
                <a:latin typeface="Arial" panose="020B0604020202020204" pitchFamily="34" charset="0"/>
                <a:cs typeface="Arial" panose="020B0604020202020204" pitchFamily="34" charset="0"/>
              </a:rPr>
              <a:t>“Review of trading conduct provisions in light of events that have tested these provisions. Take into account any findings from case studies, performance reports and compliance reports.”</a:t>
            </a:r>
          </a:p>
          <a:p>
            <a:pPr>
              <a:lnSpc>
                <a:spcPct val="120000"/>
              </a:lnSpc>
            </a:pPr>
            <a:endParaRPr lang="en-NZ" sz="1600" dirty="0"/>
          </a:p>
          <a:p>
            <a:pPr>
              <a:lnSpc>
                <a:spcPct val="120000"/>
              </a:lnSpc>
            </a:pPr>
            <a:r>
              <a:rPr lang="en-NZ" sz="1600" dirty="0"/>
              <a:t>The project aim is:</a:t>
            </a:r>
          </a:p>
          <a:p>
            <a:pPr marL="400050" lvl="2" indent="0">
              <a:lnSpc>
                <a:spcPct val="120000"/>
              </a:lnSpc>
              <a:buClr>
                <a:srgbClr val="66B245"/>
              </a:buClr>
              <a:buNone/>
            </a:pPr>
            <a:r>
              <a:rPr lang="en-NZ" sz="1600" dirty="0">
                <a:latin typeface="Arial" panose="020B0604020202020204" pitchFamily="34" charset="0"/>
                <a:cs typeface="Arial" panose="020B0604020202020204" pitchFamily="34" charset="0"/>
              </a:rPr>
              <a:t>“To ensure the trading conduct provisions are effective in promoting outcomes consistent with workable competition.”</a:t>
            </a:r>
          </a:p>
        </p:txBody>
      </p:sp>
      <p:sp>
        <p:nvSpPr>
          <p:cNvPr id="3" name="Title 2"/>
          <p:cNvSpPr>
            <a:spLocks noGrp="1"/>
          </p:cNvSpPr>
          <p:nvPr>
            <p:ph type="title"/>
          </p:nvPr>
        </p:nvSpPr>
        <p:spPr>
          <a:xfrm>
            <a:off x="476545" y="458670"/>
            <a:ext cx="8229600" cy="1143000"/>
          </a:xfrm>
        </p:spPr>
        <p:txBody>
          <a:bodyPr>
            <a:normAutofit/>
          </a:bodyPr>
          <a:lstStyle/>
          <a:p>
            <a:r>
              <a:rPr lang="en-US" dirty="0"/>
              <a:t>Project description </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smtClean="0"/>
              <a:t>2</a:t>
            </a:fld>
            <a:endParaRPr lang="en-NZ"/>
          </a:p>
        </p:txBody>
      </p:sp>
    </p:spTree>
    <p:extLst>
      <p:ext uri="{BB962C8B-B14F-4D97-AF65-F5344CB8AC3E}">
        <p14:creationId xmlns:p14="http://schemas.microsoft.com/office/powerpoint/2010/main" val="1064293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E8197B72-1257-4F5C-9ACF-C42A824A4365}"/>
              </a:ext>
            </a:extLst>
          </p:cNvPr>
          <p:cNvSpPr>
            <a:spLocks noGrp="1"/>
          </p:cNvSpPr>
          <p:nvPr>
            <p:ph type="title"/>
          </p:nvPr>
        </p:nvSpPr>
        <p:spPr>
          <a:xfrm>
            <a:off x="1485900" y="2857500"/>
            <a:ext cx="6172200" cy="1143000"/>
          </a:xfrm>
        </p:spPr>
        <p:txBody>
          <a:bodyPr>
            <a:normAutofit/>
          </a:bodyPr>
          <a:lstStyle/>
          <a:p>
            <a:r>
              <a:rPr lang="en-NZ" dirty="0"/>
              <a:t>Origin of current provisions</a:t>
            </a:r>
          </a:p>
        </p:txBody>
      </p:sp>
      <p:sp>
        <p:nvSpPr>
          <p:cNvPr id="4" name="Slide Number Placeholder 3">
            <a:extLst>
              <a:ext uri="{FF2B5EF4-FFF2-40B4-BE49-F238E27FC236}">
                <a16:creationId xmlns:a16="http://schemas.microsoft.com/office/drawing/2014/main" xmlns="" id="{3EE0C7D0-2091-478C-A440-8A22555BEA81}"/>
              </a:ext>
            </a:extLst>
          </p:cNvPr>
          <p:cNvSpPr>
            <a:spLocks noGrp="1"/>
          </p:cNvSpPr>
          <p:nvPr>
            <p:ph type="sldNum" sz="quarter" idx="12"/>
          </p:nvPr>
        </p:nvSpPr>
        <p:spPr/>
        <p:txBody>
          <a:bodyPr/>
          <a:lstStyle/>
          <a:p>
            <a:fld id="{5EA50F9E-02B1-41EA-A360-431CDE7DE4BD}" type="slidenum">
              <a:rPr lang="en-NZ">
                <a:solidFill>
                  <a:prstClr val="black">
                    <a:tint val="75000"/>
                  </a:prstClr>
                </a:solidFill>
              </a:rPr>
              <a:pPr/>
              <a:t>20</a:t>
            </a:fld>
            <a:endParaRPr lang="en-NZ">
              <a:solidFill>
                <a:prstClr val="black">
                  <a:tint val="75000"/>
                </a:prstClr>
              </a:solidFill>
            </a:endParaRPr>
          </a:p>
        </p:txBody>
      </p:sp>
    </p:spTree>
    <p:extLst>
      <p:ext uri="{BB962C8B-B14F-4D97-AF65-F5344CB8AC3E}">
        <p14:creationId xmlns:p14="http://schemas.microsoft.com/office/powerpoint/2010/main" val="2500180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31540" y="1583795"/>
            <a:ext cx="7875875" cy="4886950"/>
          </a:xfrm>
        </p:spPr>
        <p:txBody>
          <a:bodyPr>
            <a:normAutofit/>
          </a:bodyPr>
          <a:lstStyle/>
          <a:p>
            <a:pPr>
              <a:spcBef>
                <a:spcPts val="600"/>
              </a:spcBef>
              <a:spcAft>
                <a:spcPts val="600"/>
              </a:spcAft>
            </a:pPr>
            <a:r>
              <a:rPr lang="en-NZ" sz="1500" dirty="0"/>
              <a:t>In 2012, the Authority asked WAG to consider issues relating to pivotal supplier situations. </a:t>
            </a:r>
          </a:p>
          <a:p>
            <a:pPr>
              <a:spcBef>
                <a:spcPts val="600"/>
              </a:spcBef>
              <a:spcAft>
                <a:spcPts val="600"/>
              </a:spcAft>
            </a:pPr>
            <a:r>
              <a:rPr lang="en-NZ" sz="1500" dirty="0"/>
              <a:t>WAG did not identify any specific efficiency losses arising from local or wider pivotal situations; however, WAG’s analysis indicated “potential for material efficiency loses to arise in some scenarios”.  </a:t>
            </a:r>
          </a:p>
          <a:p>
            <a:pPr>
              <a:spcBef>
                <a:spcPts val="600"/>
              </a:spcBef>
              <a:spcAft>
                <a:spcPts val="600"/>
              </a:spcAft>
            </a:pPr>
            <a:r>
              <a:rPr lang="en-NZ" sz="1500" dirty="0"/>
              <a:t>Given the uncertainty as to the extent of potential efficiency losses, WAG advised that any change should:</a:t>
            </a:r>
          </a:p>
          <a:p>
            <a:pPr lvl="1">
              <a:spcBef>
                <a:spcPts val="600"/>
              </a:spcBef>
              <a:spcAft>
                <a:spcPts val="600"/>
              </a:spcAft>
            </a:pPr>
            <a:r>
              <a:rPr lang="en-NZ" sz="1500" dirty="0"/>
              <a:t>have a relatively low risk of unintended consequence, </a:t>
            </a:r>
          </a:p>
          <a:p>
            <a:pPr lvl="1">
              <a:spcBef>
                <a:spcPts val="600"/>
              </a:spcBef>
              <a:spcAft>
                <a:spcPts val="600"/>
              </a:spcAft>
            </a:pPr>
            <a:r>
              <a:rPr lang="en-NZ" sz="1500" dirty="0"/>
              <a:t>be flexible, and </a:t>
            </a:r>
          </a:p>
          <a:p>
            <a:pPr lvl="1">
              <a:spcBef>
                <a:spcPts val="600"/>
              </a:spcBef>
              <a:spcAft>
                <a:spcPts val="600"/>
              </a:spcAft>
            </a:pPr>
            <a:r>
              <a:rPr lang="en-NZ" sz="1500" dirty="0"/>
              <a:t>be relatively easy to reverse.</a:t>
            </a:r>
          </a:p>
          <a:p>
            <a:r>
              <a:rPr lang="en-NZ" sz="1500" dirty="0"/>
              <a:t>WAG recommended a “high standard of trading conduct” provision (‘HSTC’) for generators and ancillary agents with a pivotal position at an island wide or national level.</a:t>
            </a:r>
          </a:p>
          <a:p>
            <a:r>
              <a:rPr lang="en-US" sz="1500" dirty="0"/>
              <a:t>The Authority decided that the HSTC provision should apply to all parties making offers.</a:t>
            </a:r>
            <a:endParaRPr lang="en-NZ" sz="1500" dirty="0"/>
          </a:p>
        </p:txBody>
      </p:sp>
      <p:sp>
        <p:nvSpPr>
          <p:cNvPr id="3" name="Title 2"/>
          <p:cNvSpPr>
            <a:spLocks noGrp="1"/>
          </p:cNvSpPr>
          <p:nvPr>
            <p:ph type="title"/>
          </p:nvPr>
        </p:nvSpPr>
        <p:spPr>
          <a:xfrm>
            <a:off x="341530" y="116631"/>
            <a:ext cx="8480285" cy="1737193"/>
          </a:xfrm>
        </p:spPr>
        <p:txBody>
          <a:bodyPr>
            <a:normAutofit/>
          </a:bodyPr>
          <a:lstStyle/>
          <a:p>
            <a:r>
              <a:rPr lang="en-US"/>
              <a:t>Origin of HSTC provisions </a:t>
            </a:r>
            <a:endParaRPr lang="en-NZ"/>
          </a:p>
        </p:txBody>
      </p:sp>
      <p:sp>
        <p:nvSpPr>
          <p:cNvPr id="4" name="Slide Number Placeholder 3"/>
          <p:cNvSpPr>
            <a:spLocks noGrp="1"/>
          </p:cNvSpPr>
          <p:nvPr>
            <p:ph type="sldNum" sz="quarter" idx="12"/>
          </p:nvPr>
        </p:nvSpPr>
        <p:spPr/>
        <p:txBody>
          <a:bodyPr/>
          <a:lstStyle/>
          <a:p>
            <a:fld id="{5EA50F9E-02B1-41EA-A360-431CDE7DE4BD}" type="slidenum">
              <a:rPr lang="en-NZ" smtClean="0"/>
              <a:t>21</a:t>
            </a:fld>
            <a:endParaRPr lang="en-NZ"/>
          </a:p>
        </p:txBody>
      </p:sp>
    </p:spTree>
    <p:extLst>
      <p:ext uri="{BB962C8B-B14F-4D97-AF65-F5344CB8AC3E}">
        <p14:creationId xmlns:p14="http://schemas.microsoft.com/office/powerpoint/2010/main" val="1033225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31540" y="1583795"/>
            <a:ext cx="7875875" cy="5355595"/>
          </a:xfrm>
        </p:spPr>
        <p:txBody>
          <a:bodyPr>
            <a:noAutofit/>
          </a:bodyPr>
          <a:lstStyle/>
          <a:p>
            <a:pPr>
              <a:spcBef>
                <a:spcPts val="600"/>
              </a:spcBef>
              <a:spcAft>
                <a:spcPts val="600"/>
              </a:spcAft>
            </a:pPr>
            <a:r>
              <a:rPr lang="en-NZ" sz="1500" dirty="0"/>
              <a:t>As the Authority states in its 2017 Meridian decision: “the high standard of trading conduct provisions were introduced to improve the efficiency of prices in pivotal supplier situations”.</a:t>
            </a:r>
          </a:p>
          <a:p>
            <a:r>
              <a:rPr lang="en-NZ" sz="1500" dirty="0"/>
              <a:t>However, instead of promulgating a set of provisions targeted at pivotal supplier situation, WAG and the Authority opted for an unusual combination of:</a:t>
            </a:r>
          </a:p>
          <a:p>
            <a:pPr lvl="1"/>
            <a:r>
              <a:rPr lang="en-NZ" sz="1500" dirty="0"/>
              <a:t>A ‘motherhood and apple pie’ standard with broad application – “high standard of conduct” – which is poorly defined at law and uncertain in its scope and practical effect in this market; and</a:t>
            </a:r>
          </a:p>
          <a:p>
            <a:pPr lvl="1"/>
            <a:r>
              <a:rPr lang="en-NZ" sz="1500" dirty="0"/>
              <a:t>A specific carve-out (safe-harbour) relating to a narrow aspect of but one dimension trading behaviour.</a:t>
            </a:r>
          </a:p>
          <a:p>
            <a:r>
              <a:rPr lang="en-NZ" sz="1500" dirty="0"/>
              <a:t>WAG seems to have assumed that this option satisfies its three criteria (previous slide).  However, WAG does not seem to have undertaken any detailed analysis of its likely scope or effect, in law or practice. </a:t>
            </a:r>
          </a:p>
          <a:p>
            <a:pPr>
              <a:spcBef>
                <a:spcPts val="600"/>
              </a:spcBef>
              <a:spcAft>
                <a:spcPts val="600"/>
              </a:spcAft>
            </a:pPr>
            <a:endParaRPr lang="en-NZ" sz="1500" dirty="0"/>
          </a:p>
        </p:txBody>
      </p:sp>
      <p:sp>
        <p:nvSpPr>
          <p:cNvPr id="3" name="Title 2"/>
          <p:cNvSpPr>
            <a:spLocks noGrp="1"/>
          </p:cNvSpPr>
          <p:nvPr>
            <p:ph type="title"/>
          </p:nvPr>
        </p:nvSpPr>
        <p:spPr>
          <a:xfrm>
            <a:off x="341530" y="116631"/>
            <a:ext cx="8480285" cy="1737193"/>
          </a:xfrm>
        </p:spPr>
        <p:txBody>
          <a:bodyPr>
            <a:normAutofit/>
          </a:bodyPr>
          <a:lstStyle/>
          <a:p>
            <a:r>
              <a:rPr lang="en-US" dirty="0"/>
              <a:t>Origin of HSTC provisions </a:t>
            </a:r>
            <a:r>
              <a:rPr lang="en-US" sz="2400" i="1" dirty="0"/>
              <a:t>(cont’d)</a:t>
            </a:r>
            <a:r>
              <a:rPr lang="en-US" dirty="0"/>
              <a:t> </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smtClean="0"/>
              <a:t>22</a:t>
            </a:fld>
            <a:endParaRPr lang="en-NZ" dirty="0"/>
          </a:p>
        </p:txBody>
      </p:sp>
    </p:spTree>
    <p:extLst>
      <p:ext uri="{BB962C8B-B14F-4D97-AF65-F5344CB8AC3E}">
        <p14:creationId xmlns:p14="http://schemas.microsoft.com/office/powerpoint/2010/main" val="1944149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31540" y="1538790"/>
            <a:ext cx="7875875" cy="5355595"/>
          </a:xfrm>
        </p:spPr>
        <p:txBody>
          <a:bodyPr>
            <a:noAutofit/>
          </a:bodyPr>
          <a:lstStyle/>
          <a:p>
            <a:pPr>
              <a:spcBef>
                <a:spcPts val="600"/>
              </a:spcBef>
              <a:spcAft>
                <a:spcPts val="600"/>
              </a:spcAft>
            </a:pPr>
            <a:r>
              <a:rPr lang="en-NZ" sz="1500" dirty="0"/>
              <a:t>It was intended that the scope, meaning and application of this HTSC mechanism would become better defined over time as it is applied to specific cases and a body of enforcement decisions evolves.</a:t>
            </a:r>
          </a:p>
          <a:p>
            <a:pPr>
              <a:spcBef>
                <a:spcPts val="600"/>
              </a:spcBef>
              <a:spcAft>
                <a:spcPts val="600"/>
              </a:spcAft>
            </a:pPr>
            <a:r>
              <a:rPr lang="en-NZ" sz="1500" dirty="0"/>
              <a:t>In other words, the boundaries and effect of what is a very broadly worded standard (HSTC) are to be determined by a process of incremental interpretation and application by the Authority, the Rulings Panel and (ultimately) the courts.</a:t>
            </a:r>
          </a:p>
          <a:p>
            <a:r>
              <a:rPr lang="en-US" sz="1500" dirty="0"/>
              <a:t>Since the HSTC provisions were promulgated, there have been two compliance investigations, both of which related to alleged misuse of a pivotal position.</a:t>
            </a:r>
          </a:p>
          <a:p>
            <a:pPr>
              <a:spcBef>
                <a:spcPts val="600"/>
              </a:spcBef>
              <a:spcAft>
                <a:spcPts val="600"/>
              </a:spcAft>
            </a:pPr>
            <a:endParaRPr lang="en-NZ" sz="1500" dirty="0"/>
          </a:p>
          <a:p>
            <a:pPr>
              <a:spcBef>
                <a:spcPts val="600"/>
              </a:spcBef>
              <a:spcAft>
                <a:spcPts val="600"/>
              </a:spcAft>
            </a:pPr>
            <a:endParaRPr lang="en-NZ" sz="1500" dirty="0"/>
          </a:p>
        </p:txBody>
      </p:sp>
      <p:sp>
        <p:nvSpPr>
          <p:cNvPr id="3" name="Title 2"/>
          <p:cNvSpPr>
            <a:spLocks noGrp="1"/>
          </p:cNvSpPr>
          <p:nvPr>
            <p:ph type="title"/>
          </p:nvPr>
        </p:nvSpPr>
        <p:spPr>
          <a:xfrm>
            <a:off x="341530" y="116631"/>
            <a:ext cx="8480285" cy="1737193"/>
          </a:xfrm>
        </p:spPr>
        <p:txBody>
          <a:bodyPr>
            <a:normAutofit/>
          </a:bodyPr>
          <a:lstStyle/>
          <a:p>
            <a:r>
              <a:rPr lang="en-US"/>
              <a:t>Origin of HSTC provisions </a:t>
            </a:r>
            <a:r>
              <a:rPr lang="en-US" sz="2400" i="1"/>
              <a:t>(cont’d)</a:t>
            </a:r>
            <a:r>
              <a:rPr lang="en-US"/>
              <a:t> </a:t>
            </a:r>
            <a:endParaRPr lang="en-NZ"/>
          </a:p>
        </p:txBody>
      </p:sp>
      <p:sp>
        <p:nvSpPr>
          <p:cNvPr id="4" name="Slide Number Placeholder 3"/>
          <p:cNvSpPr>
            <a:spLocks noGrp="1"/>
          </p:cNvSpPr>
          <p:nvPr>
            <p:ph type="sldNum" sz="quarter" idx="12"/>
          </p:nvPr>
        </p:nvSpPr>
        <p:spPr/>
        <p:txBody>
          <a:bodyPr/>
          <a:lstStyle/>
          <a:p>
            <a:fld id="{5EA50F9E-02B1-41EA-A360-431CDE7DE4BD}" type="slidenum">
              <a:rPr lang="en-NZ" smtClean="0"/>
              <a:t>23</a:t>
            </a:fld>
            <a:endParaRPr lang="en-NZ"/>
          </a:p>
        </p:txBody>
      </p:sp>
    </p:spTree>
    <p:extLst>
      <p:ext uri="{BB962C8B-B14F-4D97-AF65-F5344CB8AC3E}">
        <p14:creationId xmlns:p14="http://schemas.microsoft.com/office/powerpoint/2010/main" val="53144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E8197B72-1257-4F5C-9ACF-C42A824A4365}"/>
              </a:ext>
            </a:extLst>
          </p:cNvPr>
          <p:cNvSpPr>
            <a:spLocks noGrp="1"/>
          </p:cNvSpPr>
          <p:nvPr>
            <p:ph type="title"/>
          </p:nvPr>
        </p:nvSpPr>
        <p:spPr>
          <a:xfrm>
            <a:off x="1485900" y="2857500"/>
            <a:ext cx="6172200" cy="1143000"/>
          </a:xfrm>
        </p:spPr>
        <p:txBody>
          <a:bodyPr>
            <a:normAutofit/>
          </a:bodyPr>
          <a:lstStyle/>
          <a:p>
            <a:r>
              <a:rPr lang="en-NZ" dirty="0"/>
              <a:t>MDAG’s preferred change</a:t>
            </a:r>
          </a:p>
        </p:txBody>
      </p:sp>
      <p:sp>
        <p:nvSpPr>
          <p:cNvPr id="4" name="Slide Number Placeholder 3">
            <a:extLst>
              <a:ext uri="{FF2B5EF4-FFF2-40B4-BE49-F238E27FC236}">
                <a16:creationId xmlns:a16="http://schemas.microsoft.com/office/drawing/2014/main" xmlns="" id="{3EE0C7D0-2091-478C-A440-8A22555BEA81}"/>
              </a:ext>
            </a:extLst>
          </p:cNvPr>
          <p:cNvSpPr>
            <a:spLocks noGrp="1"/>
          </p:cNvSpPr>
          <p:nvPr>
            <p:ph type="sldNum" sz="quarter" idx="12"/>
          </p:nvPr>
        </p:nvSpPr>
        <p:spPr/>
        <p:txBody>
          <a:bodyPr/>
          <a:lstStyle/>
          <a:p>
            <a:fld id="{5EA50F9E-02B1-41EA-A360-431CDE7DE4BD}" type="slidenum">
              <a:rPr lang="en-NZ">
                <a:solidFill>
                  <a:prstClr val="black">
                    <a:tint val="75000"/>
                  </a:prstClr>
                </a:solidFill>
              </a:rPr>
              <a:pPr/>
              <a:t>24</a:t>
            </a:fld>
            <a:endParaRPr lang="en-NZ">
              <a:solidFill>
                <a:prstClr val="black">
                  <a:tint val="75000"/>
                </a:prstClr>
              </a:solidFill>
            </a:endParaRPr>
          </a:p>
        </p:txBody>
      </p:sp>
    </p:spTree>
    <p:extLst>
      <p:ext uri="{BB962C8B-B14F-4D97-AF65-F5344CB8AC3E}">
        <p14:creationId xmlns:p14="http://schemas.microsoft.com/office/powerpoint/2010/main" val="1538497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r>
              <a:rPr lang="en-US" dirty="0"/>
              <a:t>This option involves:</a:t>
            </a:r>
            <a:endParaRPr lang="en-NZ" dirty="0"/>
          </a:p>
          <a:p>
            <a:pPr lvl="1"/>
            <a:r>
              <a:rPr lang="en-US" sz="1800" dirty="0"/>
              <a:t>deleting the existing trading conduct provisions in the Code (clauses 13.5A and 13.5B, at least in so far as these provisions apply to offers made by pivotal suppliers)</a:t>
            </a:r>
            <a:endParaRPr lang="en-NZ" sz="1800" dirty="0"/>
          </a:p>
          <a:p>
            <a:pPr lvl="1"/>
            <a:r>
              <a:rPr lang="en-US" sz="1800" dirty="0"/>
              <a:t>retaining the existing definition of ‘pivotal’ in Part 1 of the Code</a:t>
            </a:r>
            <a:endParaRPr lang="en-NZ" sz="1800" dirty="0"/>
          </a:p>
          <a:p>
            <a:pPr lvl="1"/>
            <a:r>
              <a:rPr lang="en-US" sz="1800" dirty="0"/>
              <a:t>introducing new provisions to the Code applying specifically to suppliers in a pivotal position. These provisions would require pivotal suppliers to make offers consistent with offers they would make under workable competition.</a:t>
            </a:r>
            <a:endParaRPr lang="en-NZ" sz="1800" dirty="0"/>
          </a:p>
          <a:p>
            <a:endParaRPr lang="en-NZ" dirty="0"/>
          </a:p>
        </p:txBody>
      </p:sp>
      <p:sp>
        <p:nvSpPr>
          <p:cNvPr id="3" name="Title 2"/>
          <p:cNvSpPr>
            <a:spLocks noGrp="1"/>
          </p:cNvSpPr>
          <p:nvPr>
            <p:ph type="title"/>
          </p:nvPr>
        </p:nvSpPr>
        <p:spPr/>
        <p:txBody>
          <a:bodyPr>
            <a:normAutofit/>
          </a:bodyPr>
          <a:lstStyle/>
          <a:p>
            <a:r>
              <a:rPr lang="en-US" dirty="0"/>
              <a:t>Key elements</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smtClean="0"/>
              <a:t>25</a:t>
            </a:fld>
            <a:endParaRPr lang="en-NZ"/>
          </a:p>
        </p:txBody>
      </p:sp>
    </p:spTree>
    <p:extLst>
      <p:ext uri="{BB962C8B-B14F-4D97-AF65-F5344CB8AC3E}">
        <p14:creationId xmlns:p14="http://schemas.microsoft.com/office/powerpoint/2010/main" val="1134000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41531" y="1493785"/>
            <a:ext cx="8460940" cy="4635896"/>
          </a:xfrm>
        </p:spPr>
        <p:txBody>
          <a:bodyPr>
            <a:normAutofit fontScale="92500" lnSpcReduction="20000"/>
          </a:bodyPr>
          <a:lstStyle/>
          <a:p>
            <a:pPr marL="0" indent="0">
              <a:buNone/>
            </a:pPr>
            <a:r>
              <a:rPr lang="en-NZ" dirty="0"/>
              <a:t>The new provisions would reflect the following:</a:t>
            </a:r>
          </a:p>
          <a:p>
            <a:pPr marL="400050" lvl="1" indent="0">
              <a:buNone/>
            </a:pPr>
            <a:r>
              <a:rPr lang="en-NZ" sz="1700" dirty="0"/>
              <a:t>“a)	In making offers, generators and ancillary service agents must ensure that their offers are consistent with offers they would make when they are subject to workable competition </a:t>
            </a:r>
          </a:p>
          <a:p>
            <a:pPr marL="400050" lvl="1" indent="0">
              <a:buNone/>
            </a:pPr>
            <a:r>
              <a:rPr lang="en-NZ" sz="1700" dirty="0"/>
              <a:t>b)	In assessing </a:t>
            </a:r>
            <a:r>
              <a:rPr lang="en-US" sz="1700" dirty="0"/>
              <a:t>whether offers comply with (a), generators and ancillary service agents, or the Authority, as appropriate, must consider whether the offer would promote efficient: </a:t>
            </a:r>
            <a:endParaRPr lang="en-NZ" sz="1700" dirty="0"/>
          </a:p>
          <a:p>
            <a:pPr lvl="1"/>
            <a:r>
              <a:rPr lang="en-NZ" sz="1700" dirty="0"/>
              <a:t>locational signals for suppliers (generators and other providers of electricity services) and consumers</a:t>
            </a:r>
          </a:p>
          <a:p>
            <a:pPr lvl="1"/>
            <a:r>
              <a:rPr lang="en-NZ" sz="1700" dirty="0"/>
              <a:t>consumption decisions by consumers</a:t>
            </a:r>
          </a:p>
          <a:p>
            <a:pPr lvl="1"/>
            <a:r>
              <a:rPr lang="en-NZ" sz="1700" dirty="0"/>
              <a:t>investment by both suppliers and consumers </a:t>
            </a:r>
          </a:p>
          <a:p>
            <a:pPr lvl="1"/>
            <a:r>
              <a:rPr lang="en-NZ" sz="1700" dirty="0"/>
              <a:t>risk management and risk management markets</a:t>
            </a:r>
          </a:p>
          <a:p>
            <a:pPr marL="400050" lvl="1" indent="0">
              <a:buNone/>
            </a:pPr>
            <a:r>
              <a:rPr lang="en-NZ" sz="1700" dirty="0"/>
              <a:t>c)	The assessment under (b) must demonstrate how the impact under (b)(</a:t>
            </a:r>
            <a:r>
              <a:rPr lang="en-NZ" sz="1700" dirty="0" err="1"/>
              <a:t>i</a:t>
            </a:r>
            <a:r>
              <a:rPr lang="en-NZ" sz="1700" dirty="0"/>
              <a:t>) – (iv) would reflect workable competition</a:t>
            </a:r>
          </a:p>
          <a:p>
            <a:pPr marL="400050" lvl="1" indent="0">
              <a:buNone/>
            </a:pPr>
            <a:r>
              <a:rPr lang="en-NZ" sz="1700" dirty="0"/>
              <a:t>d)	For generators, the assessment under (b) must be with respect to both the region in which the generator is located and regions supplied by the generator.”</a:t>
            </a:r>
          </a:p>
          <a:p>
            <a:endParaRPr lang="en-NZ" dirty="0"/>
          </a:p>
        </p:txBody>
      </p:sp>
      <p:sp>
        <p:nvSpPr>
          <p:cNvPr id="3" name="Title 2"/>
          <p:cNvSpPr>
            <a:spLocks noGrp="1"/>
          </p:cNvSpPr>
          <p:nvPr>
            <p:ph type="title"/>
          </p:nvPr>
        </p:nvSpPr>
        <p:spPr/>
        <p:txBody>
          <a:bodyPr>
            <a:normAutofit/>
          </a:bodyPr>
          <a:lstStyle/>
          <a:p>
            <a:r>
              <a:rPr lang="en-US" dirty="0"/>
              <a:t>Indicative new provisions</a:t>
            </a:r>
            <a:endParaRPr lang="en-NZ" sz="1600" dirty="0"/>
          </a:p>
        </p:txBody>
      </p:sp>
      <p:sp>
        <p:nvSpPr>
          <p:cNvPr id="4" name="Slide Number Placeholder 3"/>
          <p:cNvSpPr>
            <a:spLocks noGrp="1"/>
          </p:cNvSpPr>
          <p:nvPr>
            <p:ph type="sldNum" sz="quarter" idx="12"/>
          </p:nvPr>
        </p:nvSpPr>
        <p:spPr/>
        <p:txBody>
          <a:bodyPr/>
          <a:lstStyle/>
          <a:p>
            <a:fld id="{5EA50F9E-02B1-41EA-A360-431CDE7DE4BD}" type="slidenum">
              <a:rPr lang="en-NZ" smtClean="0"/>
              <a:t>26</a:t>
            </a:fld>
            <a:endParaRPr lang="en-NZ"/>
          </a:p>
        </p:txBody>
      </p:sp>
    </p:spTree>
    <p:extLst>
      <p:ext uri="{BB962C8B-B14F-4D97-AF65-F5344CB8AC3E}">
        <p14:creationId xmlns:p14="http://schemas.microsoft.com/office/powerpoint/2010/main" val="1477287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41531" y="1493785"/>
            <a:ext cx="8460940" cy="4635896"/>
          </a:xfrm>
        </p:spPr>
        <p:txBody>
          <a:bodyPr>
            <a:normAutofit fontScale="85000" lnSpcReduction="10000"/>
          </a:bodyPr>
          <a:lstStyle/>
          <a:p>
            <a:pPr marL="0" indent="0">
              <a:buNone/>
            </a:pPr>
            <a:r>
              <a:rPr lang="en-NZ" sz="2100" dirty="0"/>
              <a:t>Relative to the status quo, the advantages of this option are that it:</a:t>
            </a:r>
          </a:p>
          <a:p>
            <a:pPr lvl="0"/>
            <a:r>
              <a:rPr lang="en-NZ" dirty="0"/>
              <a:t>more directly targets the problem identified in relation to behaviour by pivotal suppliers, namely that offers by such parties may result in prices and therefore outcomes that do not promote efficiency</a:t>
            </a:r>
          </a:p>
          <a:p>
            <a:pPr lvl="0"/>
            <a:r>
              <a:rPr lang="en-NZ" dirty="0"/>
              <a:t>aligns the relevant test in the Code with the framework and the criteria used by the Authority in relation to pivotal issues</a:t>
            </a:r>
          </a:p>
          <a:p>
            <a:pPr lvl="0"/>
            <a:r>
              <a:rPr lang="en-NZ" dirty="0"/>
              <a:t>focuses on offers, which are within suppliers’ control, rather than prices, which may be the result of factors outside suppliers’ control</a:t>
            </a:r>
          </a:p>
          <a:p>
            <a:pPr lvl="0"/>
            <a:r>
              <a:rPr lang="en-NZ" dirty="0"/>
              <a:t>is applicable to suppliers in any pivotal situation, be it temporary or permanent, local, regional or national </a:t>
            </a:r>
          </a:p>
          <a:p>
            <a:pPr lvl="0"/>
            <a:r>
              <a:rPr lang="en-NZ" dirty="0"/>
              <a:t>doesn’t rely on the legally nebulous concept of a ‘high standard of trading conduct’ (HSOTC)</a:t>
            </a:r>
          </a:p>
          <a:p>
            <a:pPr lvl="0"/>
            <a:r>
              <a:rPr lang="en-NZ" dirty="0"/>
              <a:t>reduces the risk of the Courts introducing considerations into the evaluation (under the rubric of a HSOTC) that are extraneous to the way in which the Authority would evaluate pivotal events </a:t>
            </a:r>
          </a:p>
          <a:p>
            <a:r>
              <a:rPr lang="en-NZ" dirty="0"/>
              <a:t>avoids unintended incentives and outcomes from the technical safe harbour definitions under the current clause 13.5B of the Code.</a:t>
            </a:r>
          </a:p>
          <a:p>
            <a:pPr marL="0" indent="0">
              <a:buNone/>
            </a:pPr>
            <a:endParaRPr lang="en-NZ" dirty="0"/>
          </a:p>
        </p:txBody>
      </p:sp>
      <p:sp>
        <p:nvSpPr>
          <p:cNvPr id="3" name="Title 2"/>
          <p:cNvSpPr>
            <a:spLocks noGrp="1"/>
          </p:cNvSpPr>
          <p:nvPr>
            <p:ph type="title"/>
          </p:nvPr>
        </p:nvSpPr>
        <p:spPr/>
        <p:txBody>
          <a:bodyPr>
            <a:normAutofit/>
          </a:bodyPr>
          <a:lstStyle/>
          <a:p>
            <a:r>
              <a:rPr lang="en-US" dirty="0"/>
              <a:t>Advantages</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smtClean="0"/>
              <a:t>27</a:t>
            </a:fld>
            <a:endParaRPr lang="en-NZ"/>
          </a:p>
        </p:txBody>
      </p:sp>
    </p:spTree>
    <p:extLst>
      <p:ext uri="{BB962C8B-B14F-4D97-AF65-F5344CB8AC3E}">
        <p14:creationId xmlns:p14="http://schemas.microsoft.com/office/powerpoint/2010/main" val="1297984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41531" y="1538790"/>
            <a:ext cx="8460940" cy="4635896"/>
          </a:xfrm>
        </p:spPr>
        <p:txBody>
          <a:bodyPr>
            <a:normAutofit/>
          </a:bodyPr>
          <a:lstStyle/>
          <a:p>
            <a:pPr marL="0" indent="0">
              <a:buNone/>
              <a:tabLst>
                <a:tab pos="273050" algn="l"/>
              </a:tabLst>
            </a:pPr>
            <a:r>
              <a:rPr lang="en-NZ" dirty="0"/>
              <a:t>Other considerations in relation to this option are</a:t>
            </a:r>
            <a:r>
              <a:rPr lang="en-NZ" sz="1600" dirty="0"/>
              <a:t>:</a:t>
            </a:r>
          </a:p>
          <a:p>
            <a:pPr lvl="0"/>
            <a:r>
              <a:rPr lang="en-NZ" sz="1500" dirty="0"/>
              <a:t>it is based on economic concepts, so would require parties that may be subject to the requirements to become familiar with those concepts and reflect them in offer decisions</a:t>
            </a:r>
          </a:p>
          <a:p>
            <a:pPr lvl="0"/>
            <a:r>
              <a:rPr lang="en-NZ" sz="1500" dirty="0"/>
              <a:t>like the status quo, it is likely to require development of a pattern of enforcement decisions, and possibly guidelines, in order to be fully effective over time</a:t>
            </a:r>
          </a:p>
          <a:p>
            <a:pPr lvl="0"/>
            <a:r>
              <a:rPr lang="en-NZ" sz="1500" dirty="0"/>
              <a:t>it utilises terms, eg workable competition, that have established legal meanings in relevant contexts (see next slides)</a:t>
            </a:r>
          </a:p>
          <a:p>
            <a:pPr lvl="0"/>
            <a:r>
              <a:rPr lang="en-NZ" sz="1500" dirty="0"/>
              <a:t>it focuses only on pivotal and does not seek to address other behaviours that may leads to inefficient outcomes in the market, which are better addressed by other mechanisms to be introduced into the Code</a:t>
            </a:r>
          </a:p>
          <a:p>
            <a:pPr lvl="0"/>
            <a:r>
              <a:rPr lang="en-US" sz="1500" dirty="0"/>
              <a:t>it only applies to parties making offers, so may not capture all parties that may be pivotal (however, this could be potentially addressed by expanding its application to supply decisions by all parties supplying the electricity market that are pivotal). </a:t>
            </a:r>
            <a:endParaRPr lang="en-NZ" sz="1500" dirty="0"/>
          </a:p>
          <a:p>
            <a:endParaRPr lang="en-NZ" dirty="0"/>
          </a:p>
        </p:txBody>
      </p:sp>
      <p:sp>
        <p:nvSpPr>
          <p:cNvPr id="3" name="Title 2"/>
          <p:cNvSpPr>
            <a:spLocks noGrp="1"/>
          </p:cNvSpPr>
          <p:nvPr>
            <p:ph type="title"/>
          </p:nvPr>
        </p:nvSpPr>
        <p:spPr/>
        <p:txBody>
          <a:bodyPr>
            <a:normAutofit/>
          </a:bodyPr>
          <a:lstStyle/>
          <a:p>
            <a:r>
              <a:rPr lang="en-US" dirty="0"/>
              <a:t>Other considerations</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smtClean="0"/>
              <a:t>28</a:t>
            </a:fld>
            <a:endParaRPr lang="en-NZ"/>
          </a:p>
        </p:txBody>
      </p:sp>
    </p:spTree>
    <p:extLst>
      <p:ext uri="{BB962C8B-B14F-4D97-AF65-F5344CB8AC3E}">
        <p14:creationId xmlns:p14="http://schemas.microsoft.com/office/powerpoint/2010/main" val="4142869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938F4AAD-10BB-416C-8846-D2EAB828AAB2}"/>
              </a:ext>
            </a:extLst>
          </p:cNvPr>
          <p:cNvSpPr>
            <a:spLocks noGrp="1"/>
          </p:cNvSpPr>
          <p:nvPr>
            <p:ph type="sldNum" sz="quarter" idx="12"/>
          </p:nvPr>
        </p:nvSpPr>
        <p:spPr/>
        <p:txBody>
          <a:bodyPr/>
          <a:lstStyle/>
          <a:p>
            <a:fld id="{5EA50F9E-02B1-41EA-A360-431CDE7DE4BD}" type="slidenum">
              <a:rPr lang="en-NZ" smtClean="0"/>
              <a:t>29</a:t>
            </a:fld>
            <a:endParaRPr lang="en-NZ"/>
          </a:p>
        </p:txBody>
      </p:sp>
      <p:sp>
        <p:nvSpPr>
          <p:cNvPr id="5" name="Rectangle 4">
            <a:extLst>
              <a:ext uri="{FF2B5EF4-FFF2-40B4-BE49-F238E27FC236}">
                <a16:creationId xmlns="" xmlns:a16="http://schemas.microsoft.com/office/drawing/2014/main" id="{3192EE7E-55D0-49C1-8416-1A00D1C31208}"/>
              </a:ext>
            </a:extLst>
          </p:cNvPr>
          <p:cNvSpPr/>
          <p:nvPr/>
        </p:nvSpPr>
        <p:spPr>
          <a:xfrm>
            <a:off x="409709" y="575593"/>
            <a:ext cx="8415935" cy="5970865"/>
          </a:xfrm>
          <a:prstGeom prst="rect">
            <a:avLst/>
          </a:prstGeom>
        </p:spPr>
        <p:txBody>
          <a:bodyPr wrap="square">
            <a:spAutoFit/>
          </a:bodyPr>
          <a:lstStyle/>
          <a:p>
            <a:pPr marL="342900" lvl="0" indent="-342900">
              <a:spcAft>
                <a:spcPts val="0"/>
              </a:spcAft>
              <a:buFont typeface="+mj-lt"/>
              <a:buAutoNum type="arabicPeriod"/>
            </a:pPr>
            <a:r>
              <a:rPr lang="en-NZ"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Leading judicial authorities on concept of “workable competition”</a:t>
            </a:r>
          </a:p>
          <a:p>
            <a:pPr>
              <a:spcAft>
                <a:spcPts val="0"/>
              </a:spcAft>
            </a:pPr>
            <a:r>
              <a:rPr lang="en-NZ"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b="1" dirty="0">
                <a:latin typeface="Calibri" panose="020F0502020204030204" pitchFamily="34" charset="0"/>
                <a:ea typeface="Calibri" panose="020F0502020204030204" pitchFamily="34" charset="0"/>
                <a:cs typeface="Times New Roman" panose="02020603050405020304" pitchFamily="18" charset="0"/>
              </a:rPr>
              <a:t>NZME LIMITED v COMMERCE COMMISSION [2018] NZCA 389 [26 September 2018]</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b="1" dirty="0">
                <a:latin typeface="Calibri" panose="020F0502020204030204" pitchFamily="34" charset="0"/>
                <a:ea typeface="Calibri" panose="020F0502020204030204" pitchFamily="34" charset="0"/>
                <a:cs typeface="Times New Roman" panose="02020603050405020304" pitchFamily="18" charset="0"/>
              </a:rPr>
              <a:t>[NZ Court of Appeal] - </a:t>
            </a:r>
            <a:r>
              <a:rPr lang="en-NZ" sz="1200" u="sng" dirty="0">
                <a:solidFill>
                  <a:srgbClr val="E36C0A"/>
                </a:solidFill>
                <a:latin typeface="Calibri" panose="020F0502020204030204" pitchFamily="34" charset="0"/>
                <a:ea typeface="Calibri" panose="020F0502020204030204" pitchFamily="34" charset="0"/>
                <a:cs typeface="Times New Roman" panose="02020603050405020304" pitchFamily="18" charset="0"/>
                <a:hlinkClick r:id="rId2"/>
              </a:rPr>
              <a:t>http://img.scoop.co.nz/media/pdfs/1809/2018NZCA389_NZMEvComCom.pdf</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At para [34]:</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“The concept of “workable” or “effective” competition is traced, via Re Queensland Co-operative Milling Association Ltd (QCMA),27 to the 1955 Report of the United States Attorney-General’s National Committee to Study the Antitrust Laws:</a:t>
            </a:r>
            <a:r>
              <a:rPr lang="en-NZ" baseline="30000" dirty="0">
                <a:latin typeface="Calibri" panose="020F0502020204030204" pitchFamily="34" charset="0"/>
                <a:ea typeface="Calibri" panose="020F0502020204030204" pitchFamily="34" charset="0"/>
                <a:cs typeface="Times New Roman" panose="02020603050405020304" pitchFamily="18" charset="0"/>
              </a:rPr>
              <a:t>28</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“The basic characteristic of effective competition in the economic sense is that no one seller, and no group of sellers acting in concert, has the power to choose its level of profits by giving less and charging more. Where there is workable competition, rival sellers, whether existing competitors or new or potential entrants into the field, would keep this power in check by offering or threatening to offer effective inducements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en-NZ" sz="1200" b="1" dirty="0">
                <a:latin typeface="Calibri" panose="020F0502020204030204" pitchFamily="34" charset="0"/>
                <a:ea typeface="Calibri" panose="020F0502020204030204" pitchFamily="34" charset="0"/>
                <a:cs typeface="Times New Roman" panose="02020603050405020304" pitchFamily="18" charset="0"/>
              </a:rPr>
              <a:t>Footnote 28:</a:t>
            </a:r>
            <a:endParaRPr lang="en-NZ" dirty="0">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en-NZ" sz="1200" dirty="0">
                <a:latin typeface="Calibri" panose="020F0502020204030204" pitchFamily="34" charset="0"/>
                <a:ea typeface="Calibri" panose="020F0502020204030204" pitchFamily="34" charset="0"/>
                <a:cs typeface="Times New Roman" panose="02020603050405020304" pitchFamily="18" charset="0"/>
              </a:rPr>
              <a:t>Stanley N Barnes and S Chesterfield Oppenheim Report of the United States Attorney-General’s National Committee to Study the Antitrust Laws (United States Department of Justice, March 1955) at 320. The concept is further traceable to the work of the Harvard economist Edward S Mason: see the discussion in Alan J Meese “Debunking the Purchaser Welfare Account of Section 2 of the Sherman Act: How Harvard Brought Us a Total Welfare Standard and Why We Should Keep It” (2010) 85 NYU L Rev 659 at 692–693.</a:t>
            </a:r>
            <a:endParaRPr lang="en-NZ"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3464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r>
              <a:rPr lang="en-NZ" b="1" dirty="0"/>
              <a:t>The briefing is an interim step in the MDAG’s work on pivotal pricing, which is the initial focus of the MDAG’s work on trading conduct. </a:t>
            </a:r>
            <a:endParaRPr lang="en-NZ" b="1" dirty="0" smtClean="0"/>
          </a:p>
          <a:p>
            <a:r>
              <a:rPr lang="en-NZ" dirty="0" smtClean="0"/>
              <a:t>MDAG </a:t>
            </a:r>
            <a:r>
              <a:rPr lang="en-NZ" dirty="0"/>
              <a:t>would like to update </a:t>
            </a:r>
            <a:r>
              <a:rPr lang="en-NZ" dirty="0" smtClean="0"/>
              <a:t>stakeholders on MDAG’s </a:t>
            </a:r>
            <a:r>
              <a:rPr lang="en-NZ" dirty="0"/>
              <a:t>thinking on how to change the Code in relation to </a:t>
            </a:r>
            <a:r>
              <a:rPr lang="en-NZ" b="1" dirty="0"/>
              <a:t>pivotal </a:t>
            </a:r>
            <a:r>
              <a:rPr lang="en-NZ" b="1" dirty="0" smtClean="0"/>
              <a:t>offers</a:t>
            </a:r>
            <a:r>
              <a:rPr lang="en-NZ" dirty="0" smtClean="0"/>
              <a:t>.</a:t>
            </a:r>
            <a:endParaRPr lang="en-NZ" dirty="0"/>
          </a:p>
          <a:p>
            <a:r>
              <a:rPr lang="en-NZ" b="1" dirty="0"/>
              <a:t>We’d like to do this by a relatively informal briefing and discussion.</a:t>
            </a:r>
          </a:p>
          <a:p>
            <a:r>
              <a:rPr lang="en-NZ" dirty="0"/>
              <a:t>It is important to note that MDAG has yet to complete its comparative evaluation of Code change options in relation to pivotal pricing. </a:t>
            </a:r>
          </a:p>
          <a:p>
            <a:r>
              <a:rPr lang="en-NZ" dirty="0"/>
              <a:t>Also note that the normal consultation process has yet to come.  Later this year, MDAG will issue a formal proposal paper setting </a:t>
            </a:r>
            <a:r>
              <a:rPr lang="en-NZ" dirty="0" smtClean="0"/>
              <a:t>out in </a:t>
            </a:r>
            <a:r>
              <a:rPr lang="en-NZ" dirty="0"/>
              <a:t>full the analysis and </a:t>
            </a:r>
            <a:r>
              <a:rPr lang="en-NZ" dirty="0" smtClean="0"/>
              <a:t>rationale.  </a:t>
            </a:r>
            <a:r>
              <a:rPr lang="en-NZ" dirty="0"/>
              <a:t>That paper will invite formal submissions.</a:t>
            </a:r>
          </a:p>
          <a:p>
            <a:r>
              <a:rPr lang="en-NZ" dirty="0"/>
              <a:t>In due course, this will be followed by a final recommendations report from MDAG to the Authority’s Board.  </a:t>
            </a:r>
          </a:p>
        </p:txBody>
      </p:sp>
      <p:sp>
        <p:nvSpPr>
          <p:cNvPr id="3" name="Title 2"/>
          <p:cNvSpPr>
            <a:spLocks noGrp="1"/>
          </p:cNvSpPr>
          <p:nvPr>
            <p:ph type="title"/>
          </p:nvPr>
        </p:nvSpPr>
        <p:spPr/>
        <p:txBody>
          <a:bodyPr>
            <a:normAutofit/>
          </a:bodyPr>
          <a:lstStyle/>
          <a:p>
            <a:r>
              <a:rPr lang="en-US" dirty="0"/>
              <a:t>Purpose of briefing</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smtClean="0"/>
              <a:t>3</a:t>
            </a:fld>
            <a:endParaRPr lang="en-NZ"/>
          </a:p>
        </p:txBody>
      </p:sp>
    </p:spTree>
    <p:extLst>
      <p:ext uri="{BB962C8B-B14F-4D97-AF65-F5344CB8AC3E}">
        <p14:creationId xmlns:p14="http://schemas.microsoft.com/office/powerpoint/2010/main" val="2154823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20A1CDFB-4089-4A6A-BFCE-696C9D79A9DC}"/>
              </a:ext>
            </a:extLst>
          </p:cNvPr>
          <p:cNvSpPr>
            <a:spLocks noGrp="1"/>
          </p:cNvSpPr>
          <p:nvPr>
            <p:ph type="sldNum" sz="quarter" idx="12"/>
          </p:nvPr>
        </p:nvSpPr>
        <p:spPr/>
        <p:txBody>
          <a:bodyPr/>
          <a:lstStyle/>
          <a:p>
            <a:fld id="{5EA50F9E-02B1-41EA-A360-431CDE7DE4BD}" type="slidenum">
              <a:rPr lang="en-NZ" smtClean="0"/>
              <a:t>30</a:t>
            </a:fld>
            <a:endParaRPr lang="en-NZ"/>
          </a:p>
        </p:txBody>
      </p:sp>
      <p:sp>
        <p:nvSpPr>
          <p:cNvPr id="5" name="Rectangle 4">
            <a:extLst>
              <a:ext uri="{FF2B5EF4-FFF2-40B4-BE49-F238E27FC236}">
                <a16:creationId xmlns="" xmlns:a16="http://schemas.microsoft.com/office/drawing/2014/main" id="{78B8AE6D-C8F1-416E-A7FD-7C3029B10948}"/>
              </a:ext>
            </a:extLst>
          </p:cNvPr>
          <p:cNvSpPr/>
          <p:nvPr/>
        </p:nvSpPr>
        <p:spPr>
          <a:xfrm>
            <a:off x="364704" y="707571"/>
            <a:ext cx="8460940" cy="5847755"/>
          </a:xfrm>
          <a:prstGeom prst="rect">
            <a:avLst/>
          </a:prstGeom>
        </p:spPr>
        <p:txBody>
          <a:bodyPr wrap="square">
            <a:spAutoFit/>
          </a:bodyPr>
          <a:lstStyle/>
          <a:p>
            <a:pPr marL="457200" lvl="0" indent="-457200">
              <a:spcAft>
                <a:spcPts val="0"/>
              </a:spcAft>
              <a:buFont typeface="+mj-lt"/>
              <a:buAutoNum type="arabicPeriod" startAt="2"/>
            </a:pPr>
            <a:r>
              <a:rPr lang="en-NZ"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Leading judicial authorities on “efficiency”</a:t>
            </a:r>
          </a:p>
          <a:p>
            <a:pPr marL="228600">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NZ" b="1" dirty="0">
                <a:latin typeface="Calibri" panose="020F0502020204030204" pitchFamily="34" charset="0"/>
                <a:ea typeface="Calibri" panose="020F0502020204030204" pitchFamily="34" charset="0"/>
                <a:cs typeface="Times New Roman" panose="02020603050405020304" pitchFamily="18" charset="0"/>
              </a:rPr>
              <a:t>GODFREY HIRST NZ LIMITED V COMMERCE COMMISSION [2016] NZCA 560 [30 November 2016]</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b="1" dirty="0">
                <a:latin typeface="Calibri" panose="020F0502020204030204" pitchFamily="34" charset="0"/>
                <a:ea typeface="Calibri" panose="020F0502020204030204" pitchFamily="34" charset="0"/>
                <a:cs typeface="Times New Roman" panose="02020603050405020304" pitchFamily="18" charset="0"/>
              </a:rPr>
              <a:t>[NZ Court of Appeal]</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sz="1200" b="1" dirty="0">
                <a:solidFill>
                  <a:srgbClr val="E36C0A"/>
                </a:solidFill>
                <a:latin typeface="Calibri" panose="020F0502020204030204" pitchFamily="34" charset="0"/>
                <a:ea typeface="Calibri" panose="020F0502020204030204" pitchFamily="34" charset="0"/>
                <a:cs typeface="Times New Roman" panose="02020603050405020304" pitchFamily="18" charset="0"/>
              </a:rPr>
              <a:t>- </a:t>
            </a:r>
            <a:r>
              <a:rPr lang="en-NZ" sz="1200" u="sng" dirty="0">
                <a:solidFill>
                  <a:srgbClr val="E36C0A"/>
                </a:solidFill>
                <a:latin typeface="Calibri" panose="020F0502020204030204" pitchFamily="34" charset="0"/>
                <a:ea typeface="Calibri" panose="020F0502020204030204" pitchFamily="34" charset="0"/>
                <a:cs typeface="Times New Roman" panose="02020603050405020304" pitchFamily="18" charset="0"/>
                <a:hlinkClick r:id="rId2"/>
              </a:rPr>
              <a:t>https://comcom.govt.nz/__data/assets/pdf_file/0036/69399/Godfrey-Hirst-NZ-Ltd-v-Commerce-Commission-Court-of-Appeal-Judgment-30-November-2016.PDF</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sz="1200" b="1" dirty="0">
                <a:latin typeface="Calibri" panose="020F0502020204030204" pitchFamily="34" charset="0"/>
                <a:ea typeface="Calibri" panose="020F0502020204030204" pitchFamily="34" charset="0"/>
                <a:cs typeface="Times New Roman" panose="02020603050405020304" pitchFamily="18" charset="0"/>
              </a:rPr>
              <a:t> </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At para [13], the Court of Appeal also cited with approval its 1988 decision in </a:t>
            </a:r>
            <a:r>
              <a:rPr lang="en-NZ" dirty="0" err="1">
                <a:latin typeface="Calibri" panose="020F0502020204030204" pitchFamily="34" charset="0"/>
                <a:ea typeface="Calibri" panose="020F0502020204030204" pitchFamily="34" charset="0"/>
                <a:cs typeface="Times New Roman" panose="02020603050405020304" pitchFamily="18" charset="0"/>
              </a:rPr>
              <a:t>Tru</a:t>
            </a:r>
            <a:r>
              <a:rPr lang="en-NZ" dirty="0">
                <a:latin typeface="Calibri" panose="020F0502020204030204" pitchFamily="34" charset="0"/>
                <a:ea typeface="Calibri" panose="020F0502020204030204" pitchFamily="34" charset="0"/>
                <a:cs typeface="Times New Roman" panose="02020603050405020304" pitchFamily="18" charset="0"/>
              </a:rPr>
              <a:t> Tone Limited v Festival Records Marketing Limited</a:t>
            </a:r>
            <a:r>
              <a:rPr lang="en-NZ" baseline="30000" dirty="0">
                <a:latin typeface="Calibri" panose="020F0502020204030204" pitchFamily="34" charset="0"/>
                <a:ea typeface="Calibri" panose="020F0502020204030204" pitchFamily="34" charset="0"/>
                <a:cs typeface="Times New Roman" panose="02020603050405020304" pitchFamily="18" charset="0"/>
              </a:rPr>
              <a:t>*</a:t>
            </a:r>
            <a:r>
              <a:rPr lang="en-NZ" dirty="0">
                <a:latin typeface="Calibri" panose="020F0502020204030204" pitchFamily="34" charset="0"/>
                <a:ea typeface="Calibri" panose="020F0502020204030204" pitchFamily="34" charset="0"/>
                <a:cs typeface="Times New Roman" panose="02020603050405020304" pitchFamily="18" charset="0"/>
              </a:rPr>
              <a:t>, which held that:</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“[the Commerce Act] is based on the premise that society’s resources are best allocated in a competitive market where rivalry between firms ensures maximum efficiency in the use of resources”.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en-NZ" sz="1200" dirty="0">
                <a:latin typeface="Calibri" panose="020F0502020204030204" pitchFamily="34" charset="0"/>
                <a:ea typeface="Calibri" panose="020F0502020204030204" pitchFamily="34" charset="0"/>
                <a:cs typeface="Times New Roman" panose="02020603050405020304" pitchFamily="18" charset="0"/>
              </a:rPr>
              <a:t>Footnote *:  [1988] 2 NZLR 352 at 358</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At para [16], the Court of Appeal further noted its earlier decision in </a:t>
            </a:r>
            <a:r>
              <a:rPr lang="en-NZ" dirty="0" err="1">
                <a:latin typeface="Calibri" panose="020F0502020204030204" pitchFamily="34" charset="0"/>
                <a:ea typeface="Calibri" panose="020F0502020204030204" pitchFamily="34" charset="0"/>
                <a:cs typeface="Times New Roman" panose="02020603050405020304" pitchFamily="18" charset="0"/>
              </a:rPr>
              <a:t>Tru</a:t>
            </a:r>
            <a:r>
              <a:rPr lang="en-NZ" dirty="0">
                <a:latin typeface="Calibri" panose="020F0502020204030204" pitchFamily="34" charset="0"/>
                <a:ea typeface="Calibri" panose="020F0502020204030204" pitchFamily="34" charset="0"/>
                <a:cs typeface="Times New Roman" panose="02020603050405020304" pitchFamily="18" charset="0"/>
              </a:rPr>
              <a:t> Tone Ltd: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“[The Court of Appeal]…does not view the promotion of competition as an end in itself but, rather, as a vehicle for fostering overall economic efficiency.”</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2772493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A8A88237-BD5F-404E-92A8-9D5DBE4C87CA}"/>
              </a:ext>
            </a:extLst>
          </p:cNvPr>
          <p:cNvSpPr>
            <a:spLocks noGrp="1"/>
          </p:cNvSpPr>
          <p:nvPr>
            <p:ph type="sldNum" sz="quarter" idx="12"/>
          </p:nvPr>
        </p:nvSpPr>
        <p:spPr/>
        <p:txBody>
          <a:bodyPr/>
          <a:lstStyle/>
          <a:p>
            <a:fld id="{5EA50F9E-02B1-41EA-A360-431CDE7DE4BD}" type="slidenum">
              <a:rPr lang="en-NZ" smtClean="0"/>
              <a:t>31</a:t>
            </a:fld>
            <a:endParaRPr lang="en-NZ"/>
          </a:p>
        </p:txBody>
      </p:sp>
      <p:sp>
        <p:nvSpPr>
          <p:cNvPr id="5" name="Rectangle 4">
            <a:extLst>
              <a:ext uri="{FF2B5EF4-FFF2-40B4-BE49-F238E27FC236}">
                <a16:creationId xmlns="" xmlns:a16="http://schemas.microsoft.com/office/drawing/2014/main" id="{72A53DBE-E005-4133-B092-95E6BABF1257}"/>
              </a:ext>
            </a:extLst>
          </p:cNvPr>
          <p:cNvSpPr/>
          <p:nvPr/>
        </p:nvSpPr>
        <p:spPr>
          <a:xfrm>
            <a:off x="341530" y="812899"/>
            <a:ext cx="8460940" cy="5232202"/>
          </a:xfrm>
          <a:prstGeom prst="rect">
            <a:avLst/>
          </a:prstGeom>
        </p:spPr>
        <p:txBody>
          <a:bodyPr wrap="square">
            <a:spAutoFit/>
          </a:bodyPr>
          <a:lstStyle/>
          <a:p>
            <a:r>
              <a:rPr lang="en-NZ"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2.  Leading judicial authorities on “efficiency”</a:t>
            </a:r>
            <a:r>
              <a:rPr lang="en-NZ"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NZ" sz="1400" i="1" dirty="0">
                <a:solidFill>
                  <a:srgbClr val="0000FF"/>
                </a:solidFill>
                <a:latin typeface="Calibri" panose="020F0502020204030204" pitchFamily="34" charset="0"/>
                <a:ea typeface="Calibri" panose="020F0502020204030204" pitchFamily="34" charset="0"/>
                <a:cs typeface="Times New Roman" panose="02020603050405020304" pitchFamily="18" charset="0"/>
              </a:rPr>
              <a:t>(cont’d)</a:t>
            </a:r>
            <a:endParaRPr lang="en-NZ"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At para [19], the Court of Appeal cited with approval the High Court’s decision in AMPS-A HC</a:t>
            </a:r>
            <a:r>
              <a:rPr lang="en-NZ" baseline="30000" dirty="0">
                <a:latin typeface="Calibri" panose="020F0502020204030204" pitchFamily="34" charset="0"/>
                <a:ea typeface="Calibri" panose="020F0502020204030204" pitchFamily="34" charset="0"/>
                <a:cs typeface="Times New Roman" panose="02020603050405020304" pitchFamily="18" charset="0"/>
              </a:rPr>
              <a:t>26</a:t>
            </a:r>
            <a:r>
              <a:rPr lang="en-NZ" dirty="0">
                <a:latin typeface="Calibri" panose="020F0502020204030204" pitchFamily="34" charset="0"/>
                <a:ea typeface="Calibri" panose="020F0502020204030204" pitchFamily="34" charset="0"/>
                <a:cs typeface="Times New Roman" panose="02020603050405020304" pitchFamily="18" charset="0"/>
              </a:rPr>
              <a:t>, which among other things held that efficiency has </a:t>
            </a:r>
            <a:r>
              <a:rPr lang="en-NZ" b="1" dirty="0">
                <a:latin typeface="Calibri" panose="020F0502020204030204" pitchFamily="34" charset="0"/>
                <a:ea typeface="Calibri" panose="020F0502020204030204" pitchFamily="34" charset="0"/>
                <a:cs typeface="Times New Roman" panose="02020603050405020304" pitchFamily="18" charset="0"/>
              </a:rPr>
              <a:t>three dimensions</a:t>
            </a:r>
            <a:r>
              <a:rPr lang="en-NZ"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“We bear in mind that efficiency has three dimensions commonly referred to as allocative efficiency, production efficiency and dynamic efficiency”.</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en-NZ" sz="1400" b="1" dirty="0">
                <a:latin typeface="Calibri" panose="020F0502020204030204" pitchFamily="34" charset="0"/>
                <a:ea typeface="Calibri" panose="020F0502020204030204" pitchFamily="34" charset="0"/>
                <a:cs typeface="Times New Roman" panose="02020603050405020304" pitchFamily="18" charset="0"/>
              </a:rPr>
              <a:t>Footnote 26:</a:t>
            </a:r>
            <a:endParaRPr lang="en-NZ" dirty="0">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en-NZ" sz="1400" dirty="0">
                <a:latin typeface="Calibri" panose="020F0502020204030204" pitchFamily="34" charset="0"/>
                <a:ea typeface="Calibri" panose="020F0502020204030204" pitchFamily="34" charset="0"/>
                <a:cs typeface="Times New Roman" panose="02020603050405020304" pitchFamily="18" charset="0"/>
              </a:rPr>
              <a:t>Telecom Corporation of New Zealand Ltd v Commerce Commission (1991) 4 TCLR 473 (HC) [AMPS-A HC]</a:t>
            </a:r>
            <a:endParaRPr lang="en-NZ"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At para [20], the Court of Appeal also noted that: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marL="457200">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“Efficiency became an established pillar of New Zealand’s competition law and policy”.</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This definition of efficiency was established in the context of the Commerce Act, however the relevant language is closely analogous to the use and context of “efficiency” in the Electricity Authority’s statutory purpose.</a:t>
            </a:r>
          </a:p>
        </p:txBody>
      </p:sp>
    </p:spTree>
    <p:extLst>
      <p:ext uri="{BB962C8B-B14F-4D97-AF65-F5344CB8AC3E}">
        <p14:creationId xmlns:p14="http://schemas.microsoft.com/office/powerpoint/2010/main" val="30699363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D39981F8-5F72-41C6-B0AA-8B3DDAE23D8E}"/>
              </a:ext>
            </a:extLst>
          </p:cNvPr>
          <p:cNvSpPr>
            <a:spLocks noGrp="1"/>
          </p:cNvSpPr>
          <p:nvPr>
            <p:ph type="sldNum" sz="quarter" idx="12"/>
          </p:nvPr>
        </p:nvSpPr>
        <p:spPr/>
        <p:txBody>
          <a:bodyPr/>
          <a:lstStyle/>
          <a:p>
            <a:fld id="{5EA50F9E-02B1-41EA-A360-431CDE7DE4BD}" type="slidenum">
              <a:rPr lang="en-NZ" smtClean="0"/>
              <a:t>32</a:t>
            </a:fld>
            <a:endParaRPr lang="en-NZ"/>
          </a:p>
        </p:txBody>
      </p:sp>
      <p:sp>
        <p:nvSpPr>
          <p:cNvPr id="5" name="Rectangle 4">
            <a:extLst>
              <a:ext uri="{FF2B5EF4-FFF2-40B4-BE49-F238E27FC236}">
                <a16:creationId xmlns="" xmlns:a16="http://schemas.microsoft.com/office/drawing/2014/main" id="{3131C03C-1918-4D6C-B3DF-C33A788EB074}"/>
              </a:ext>
            </a:extLst>
          </p:cNvPr>
          <p:cNvSpPr/>
          <p:nvPr/>
        </p:nvSpPr>
        <p:spPr>
          <a:xfrm>
            <a:off x="412813" y="623802"/>
            <a:ext cx="8415935" cy="4585871"/>
          </a:xfrm>
          <a:prstGeom prst="rect">
            <a:avLst/>
          </a:prstGeom>
        </p:spPr>
        <p:txBody>
          <a:bodyPr wrap="square">
            <a:spAutoFit/>
          </a:bodyPr>
          <a:lstStyle/>
          <a:p>
            <a:pPr marL="457200" lvl="0" indent="-457200">
              <a:spcAft>
                <a:spcPts val="0"/>
              </a:spcAft>
              <a:buFont typeface="+mj-lt"/>
              <a:buAutoNum type="arabicPeriod" startAt="3"/>
            </a:pPr>
            <a:r>
              <a:rPr lang="en-NZ" sz="2000" dirty="0">
                <a:solidFill>
                  <a:srgbClr val="0000FF"/>
                </a:solidFill>
                <a:latin typeface="Calibri" panose="020F0502020204030204" pitchFamily="34" charset="0"/>
                <a:ea typeface="Calibri" panose="020F0502020204030204" pitchFamily="34" charset="0"/>
                <a:cs typeface="Times New Roman" panose="02020603050405020304" pitchFamily="18" charset="0"/>
              </a:rPr>
              <a:t>Electricity Authority’s objective in relation to pivotal pricing</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The Authority’s stated objective in relation to pivotal pricing is “to improve the efficiency of prices”:</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pPr marL="228600">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Authority on 2 June 2016:</a:t>
            </a:r>
            <a:endParaRPr lang="en-NZ" dirty="0">
              <a:latin typeface="Calibri" panose="020F0502020204030204" pitchFamily="34" charset="0"/>
              <a:ea typeface="Calibri" panose="020F0502020204030204" pitchFamily="34" charset="0"/>
              <a:cs typeface="Times New Roman" panose="02020603050405020304" pitchFamily="18" charset="0"/>
            </a:endParaRPr>
          </a:p>
          <a:p>
            <a:pPr marL="228600">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“Meridian used its pivotal position to cover its unhedged risk.., which essentially resulted in the cost of the risk being met by other parties. The high standard of trading conduct provisions were introduced to improve the </a:t>
            </a:r>
            <a:r>
              <a:rPr lang="en-NZ" b="1" dirty="0">
                <a:latin typeface="Calibri" panose="020F0502020204030204" pitchFamily="34" charset="0"/>
                <a:ea typeface="Calibri" panose="020F0502020204030204" pitchFamily="34" charset="0"/>
                <a:cs typeface="Times New Roman" panose="02020603050405020304" pitchFamily="18" charset="0"/>
              </a:rPr>
              <a:t>efficiency of prices</a:t>
            </a:r>
            <a:r>
              <a:rPr lang="en-NZ" dirty="0">
                <a:latin typeface="Calibri" panose="020F0502020204030204" pitchFamily="34" charset="0"/>
                <a:ea typeface="Calibri" panose="020F0502020204030204" pitchFamily="34" charset="0"/>
                <a:cs typeface="Times New Roman" panose="02020603050405020304" pitchFamily="18" charset="0"/>
              </a:rPr>
              <a:t> in pivotal supplier situations</a:t>
            </a:r>
            <a:r>
              <a:rPr lang="en-NZ" b="1" dirty="0">
                <a:latin typeface="Calibri" panose="020F0502020204030204" pitchFamily="34" charset="0"/>
                <a:ea typeface="Calibri" panose="020F0502020204030204" pitchFamily="34" charset="0"/>
                <a:cs typeface="Times New Roman" panose="02020603050405020304" pitchFamily="18" charset="0"/>
              </a:rPr>
              <a:t> </a:t>
            </a:r>
            <a:r>
              <a:rPr lang="en-NZ" dirty="0">
                <a:latin typeface="Calibri" panose="020F0502020204030204" pitchFamily="34" charset="0"/>
                <a:ea typeface="Calibri" panose="020F0502020204030204" pitchFamily="34" charset="0"/>
                <a:cs typeface="Times New Roman" panose="02020603050405020304" pitchFamily="18" charset="0"/>
              </a:rPr>
              <a:t>and the Board would have expected Meridian to have adopted more responsible trading behaviour, either by covering its risk using other available risk management products or bearing the cost of the risk if it eventuates”</a:t>
            </a:r>
          </a:p>
          <a:p>
            <a:pPr>
              <a:spcAft>
                <a:spcPts val="0"/>
              </a:spcAft>
            </a:pPr>
            <a:r>
              <a:rPr lang="en-NZ" dirty="0">
                <a:latin typeface="Calibri" panose="020F0502020204030204" pitchFamily="34" charset="0"/>
                <a:ea typeface="Calibri" panose="020F0502020204030204" pitchFamily="34" charset="0"/>
                <a:cs typeface="Times New Roman" panose="02020603050405020304" pitchFamily="18" charset="0"/>
              </a:rPr>
              <a:t> </a:t>
            </a:r>
          </a:p>
          <a:p>
            <a:r>
              <a:rPr lang="en-NZ" sz="1400" i="1" dirty="0"/>
              <a:t>Note:</a:t>
            </a:r>
            <a:endParaRPr lang="en-NZ" sz="1400" dirty="0"/>
          </a:p>
          <a:p>
            <a:r>
              <a:rPr lang="en-NZ" sz="1400" dirty="0"/>
              <a:t>Other useful judicial citations in relation to “economic efficiency” </a:t>
            </a:r>
          </a:p>
          <a:p>
            <a:r>
              <a:rPr lang="en-NZ" sz="1400" u="sng" dirty="0">
                <a:hlinkClick r:id="rId2"/>
              </a:rPr>
              <a:t>http://www.nzlii.org/cgi-bin/LawCite?cit=%5b1992%5d%203%20NZLR%20429?query=%22economic%20efficiency%22</a:t>
            </a:r>
            <a:endParaRPr lang="en-NZ"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3691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BD8CB9E-C3D5-4584-B6D5-92BB802C5DD3}"/>
              </a:ext>
            </a:extLst>
          </p:cNvPr>
          <p:cNvSpPr>
            <a:spLocks noGrp="1"/>
          </p:cNvSpPr>
          <p:nvPr>
            <p:ph sz="quarter" idx="10"/>
          </p:nvPr>
        </p:nvSpPr>
        <p:spPr>
          <a:xfrm>
            <a:off x="341530" y="2033845"/>
            <a:ext cx="8460940" cy="2925325"/>
          </a:xfrm>
        </p:spPr>
        <p:txBody>
          <a:bodyPr>
            <a:normAutofit/>
          </a:bodyPr>
          <a:lstStyle/>
          <a:p>
            <a:pPr marL="0" indent="0" algn="ctr">
              <a:buNone/>
            </a:pPr>
            <a:r>
              <a:rPr lang="en-NZ" dirty="0"/>
              <a:t>The briefing will be held </a:t>
            </a:r>
            <a:r>
              <a:rPr lang="en-NZ" dirty="0" smtClean="0"/>
              <a:t>2.30 – 4.30pm,</a:t>
            </a:r>
            <a:r>
              <a:rPr lang="en-NZ" b="1" dirty="0" smtClean="0"/>
              <a:t> </a:t>
            </a:r>
            <a:r>
              <a:rPr lang="en-NZ" b="1" dirty="0"/>
              <a:t>30 July </a:t>
            </a:r>
            <a:r>
              <a:rPr lang="en-NZ" b="1" dirty="0" smtClean="0"/>
              <a:t>2019 </a:t>
            </a:r>
            <a:r>
              <a:rPr lang="en-NZ" dirty="0" smtClean="0"/>
              <a:t>(arrival from 2.15pm). </a:t>
            </a:r>
          </a:p>
          <a:p>
            <a:pPr marL="0" indent="0" algn="ctr">
              <a:buNone/>
            </a:pPr>
            <a:endParaRPr lang="en-NZ" b="1" dirty="0"/>
          </a:p>
          <a:p>
            <a:pPr marL="0" indent="0" algn="ctr">
              <a:buNone/>
            </a:pPr>
            <a:r>
              <a:rPr lang="en-NZ" dirty="0" smtClean="0"/>
              <a:t>We </a:t>
            </a:r>
            <a:r>
              <a:rPr lang="en-NZ" dirty="0"/>
              <a:t>encourage you to </a:t>
            </a:r>
            <a:r>
              <a:rPr lang="en-NZ" dirty="0" smtClean="0"/>
              <a:t>come along to hear more about the project.</a:t>
            </a:r>
          </a:p>
          <a:p>
            <a:pPr marL="0" indent="0" algn="ctr">
              <a:buNone/>
            </a:pPr>
            <a:endParaRPr lang="en-NZ" dirty="0" smtClean="0"/>
          </a:p>
          <a:p>
            <a:pPr marL="0" indent="0" algn="ctr">
              <a:buNone/>
            </a:pPr>
            <a:r>
              <a:rPr lang="en-NZ" dirty="0" smtClean="0"/>
              <a:t>Please RSVP to </a:t>
            </a:r>
            <a:r>
              <a:rPr lang="en-NZ" dirty="0" smtClean="0">
                <a:hlinkClick r:id="rId2"/>
              </a:rPr>
              <a:t>MDAG@ea.govt.nz</a:t>
            </a:r>
            <a:r>
              <a:rPr lang="en-NZ" dirty="0" smtClean="0"/>
              <a:t> if you are interested in attending.</a:t>
            </a:r>
          </a:p>
          <a:p>
            <a:pPr marL="0" indent="0" algn="ctr">
              <a:buNone/>
            </a:pPr>
            <a:endParaRPr lang="en-NZ" dirty="0" smtClean="0"/>
          </a:p>
        </p:txBody>
      </p:sp>
      <p:sp>
        <p:nvSpPr>
          <p:cNvPr id="3" name="Title 2">
            <a:extLst>
              <a:ext uri="{FF2B5EF4-FFF2-40B4-BE49-F238E27FC236}">
                <a16:creationId xmlns:a16="http://schemas.microsoft.com/office/drawing/2014/main" xmlns="" id="{C2DA4E94-660F-4016-8E2E-A3414D3B09B1}"/>
              </a:ext>
            </a:extLst>
          </p:cNvPr>
          <p:cNvSpPr>
            <a:spLocks noGrp="1"/>
          </p:cNvSpPr>
          <p:nvPr>
            <p:ph type="title"/>
          </p:nvPr>
        </p:nvSpPr>
        <p:spPr/>
        <p:txBody>
          <a:bodyPr/>
          <a:lstStyle/>
          <a:p>
            <a:r>
              <a:rPr lang="en-NZ" dirty="0" smtClean="0"/>
              <a:t>Details </a:t>
            </a:r>
            <a:endParaRPr lang="en-NZ" dirty="0"/>
          </a:p>
        </p:txBody>
      </p:sp>
      <p:sp>
        <p:nvSpPr>
          <p:cNvPr id="4" name="Slide Number Placeholder 3">
            <a:extLst>
              <a:ext uri="{FF2B5EF4-FFF2-40B4-BE49-F238E27FC236}">
                <a16:creationId xmlns:a16="http://schemas.microsoft.com/office/drawing/2014/main" xmlns="" id="{6974C59A-734E-406B-A24B-ED24F76B0E83}"/>
              </a:ext>
            </a:extLst>
          </p:cNvPr>
          <p:cNvSpPr>
            <a:spLocks noGrp="1"/>
          </p:cNvSpPr>
          <p:nvPr>
            <p:ph type="sldNum" sz="quarter" idx="12"/>
          </p:nvPr>
        </p:nvSpPr>
        <p:spPr/>
        <p:txBody>
          <a:bodyPr/>
          <a:lstStyle/>
          <a:p>
            <a:fld id="{5EA50F9E-02B1-41EA-A360-431CDE7DE4BD}" type="slidenum">
              <a:rPr lang="en-NZ" smtClean="0"/>
              <a:t>4</a:t>
            </a:fld>
            <a:endParaRPr lang="en-NZ"/>
          </a:p>
        </p:txBody>
      </p:sp>
    </p:spTree>
    <p:extLst>
      <p:ext uri="{BB962C8B-B14F-4D97-AF65-F5344CB8AC3E}">
        <p14:creationId xmlns:p14="http://schemas.microsoft.com/office/powerpoint/2010/main" val="1190922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r>
              <a:rPr lang="en-NZ" sz="2400" dirty="0" smtClean="0"/>
              <a:t>Understanding pivotal</a:t>
            </a:r>
          </a:p>
          <a:p>
            <a:r>
              <a:rPr lang="en-NZ" sz="2400" dirty="0" smtClean="0"/>
              <a:t>Current trading conduct provisions – what are they and where did they come from?</a:t>
            </a:r>
          </a:p>
          <a:p>
            <a:r>
              <a:rPr lang="en-NZ" sz="2400" dirty="0" smtClean="0"/>
              <a:t>MDAG’s preferred change</a:t>
            </a:r>
          </a:p>
          <a:p>
            <a:endParaRPr lang="en-NZ" sz="2400" dirty="0"/>
          </a:p>
        </p:txBody>
      </p:sp>
      <p:sp>
        <p:nvSpPr>
          <p:cNvPr id="3" name="Title 2"/>
          <p:cNvSpPr>
            <a:spLocks noGrp="1"/>
          </p:cNvSpPr>
          <p:nvPr>
            <p:ph type="title"/>
          </p:nvPr>
        </p:nvSpPr>
        <p:spPr/>
        <p:txBody>
          <a:bodyPr/>
          <a:lstStyle/>
          <a:p>
            <a:r>
              <a:rPr lang="en-NZ" dirty="0" smtClean="0"/>
              <a:t>Contents of this briefing pack</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smtClean="0"/>
              <a:t>5</a:t>
            </a:fld>
            <a:endParaRPr lang="en-NZ"/>
          </a:p>
        </p:txBody>
      </p:sp>
    </p:spTree>
    <p:extLst>
      <p:ext uri="{BB962C8B-B14F-4D97-AF65-F5344CB8AC3E}">
        <p14:creationId xmlns:p14="http://schemas.microsoft.com/office/powerpoint/2010/main" val="1473989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E8197B72-1257-4F5C-9ACF-C42A824A4365}"/>
              </a:ext>
            </a:extLst>
          </p:cNvPr>
          <p:cNvSpPr>
            <a:spLocks noGrp="1"/>
          </p:cNvSpPr>
          <p:nvPr>
            <p:ph type="title"/>
          </p:nvPr>
        </p:nvSpPr>
        <p:spPr>
          <a:xfrm>
            <a:off x="457200" y="2857500"/>
            <a:ext cx="8229600" cy="1143000"/>
          </a:xfrm>
        </p:spPr>
        <p:txBody>
          <a:bodyPr>
            <a:noAutofit/>
          </a:bodyPr>
          <a:lstStyle/>
          <a:p>
            <a:r>
              <a:rPr lang="en-NZ" dirty="0"/>
              <a:t>Meaning of pivotal</a:t>
            </a:r>
          </a:p>
        </p:txBody>
      </p:sp>
      <p:sp>
        <p:nvSpPr>
          <p:cNvPr id="4" name="Slide Number Placeholder 3">
            <a:extLst>
              <a:ext uri="{FF2B5EF4-FFF2-40B4-BE49-F238E27FC236}">
                <a16:creationId xmlns:a16="http://schemas.microsoft.com/office/drawing/2014/main" xmlns="" id="{3EE0C7D0-2091-478C-A440-8A22555BEA81}"/>
              </a:ext>
            </a:extLst>
          </p:cNvPr>
          <p:cNvSpPr>
            <a:spLocks noGrp="1"/>
          </p:cNvSpPr>
          <p:nvPr>
            <p:ph type="sldNum" sz="quarter" idx="12"/>
          </p:nvPr>
        </p:nvSpPr>
        <p:spPr/>
        <p:txBody>
          <a:bodyPr/>
          <a:lstStyle/>
          <a:p>
            <a:fld id="{5EA50F9E-02B1-41EA-A360-431CDE7DE4BD}" type="slidenum">
              <a:rPr lang="en-NZ" smtClean="0"/>
              <a:t>6</a:t>
            </a:fld>
            <a:endParaRPr lang="en-NZ"/>
          </a:p>
        </p:txBody>
      </p:sp>
    </p:spTree>
    <p:extLst>
      <p:ext uri="{BB962C8B-B14F-4D97-AF65-F5344CB8AC3E}">
        <p14:creationId xmlns:p14="http://schemas.microsoft.com/office/powerpoint/2010/main" val="316499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621489" y="1493404"/>
            <a:ext cx="5901023" cy="4635896"/>
          </a:xfrm>
        </p:spPr>
        <p:txBody>
          <a:bodyPr>
            <a:normAutofit/>
          </a:bodyPr>
          <a:lstStyle/>
          <a:p>
            <a:pPr marL="0" indent="0">
              <a:buNone/>
            </a:pPr>
            <a:r>
              <a:rPr lang="en-US" sz="1400"/>
              <a:t>Part 1 of the Code:</a:t>
            </a:r>
          </a:p>
          <a:p>
            <a:pPr marL="400050" lvl="1" indent="0">
              <a:buNone/>
            </a:pPr>
            <a:r>
              <a:rPr lang="en-NZ" sz="1400" b="1">
                <a:solidFill>
                  <a:srgbClr val="000000"/>
                </a:solidFill>
              </a:rPr>
              <a:t>pivotal</a:t>
            </a:r>
            <a:r>
              <a:rPr lang="en-NZ" sz="1400">
                <a:solidFill>
                  <a:srgbClr val="000000"/>
                </a:solidFill>
              </a:rPr>
              <a:t> means— </a:t>
            </a:r>
            <a:endParaRPr lang="en-NZ" sz="1400" b="1">
              <a:solidFill>
                <a:srgbClr val="000000"/>
              </a:solidFill>
            </a:endParaRPr>
          </a:p>
          <a:p>
            <a:pPr marL="400050" lvl="1" indent="0">
              <a:buNone/>
            </a:pPr>
            <a:r>
              <a:rPr lang="en-NZ" sz="1400">
                <a:solidFill>
                  <a:srgbClr val="000000"/>
                </a:solidFill>
              </a:rPr>
              <a:t>(a) in relation to a </a:t>
            </a:r>
            <a:r>
              <a:rPr lang="en-NZ" sz="1400" b="1">
                <a:solidFill>
                  <a:srgbClr val="000000"/>
                </a:solidFill>
              </a:rPr>
              <a:t>generator</a:t>
            </a:r>
            <a:r>
              <a:rPr lang="en-NZ" sz="1400">
                <a:solidFill>
                  <a:srgbClr val="000000"/>
                </a:solidFill>
              </a:rPr>
              <a:t>, that the total </a:t>
            </a:r>
            <a:r>
              <a:rPr lang="en-NZ" sz="1400" b="1">
                <a:solidFill>
                  <a:srgbClr val="000000"/>
                </a:solidFill>
              </a:rPr>
              <a:t>demand</a:t>
            </a:r>
            <a:r>
              <a:rPr lang="en-NZ" sz="1400">
                <a:solidFill>
                  <a:srgbClr val="000000"/>
                </a:solidFill>
              </a:rPr>
              <a:t> in a </a:t>
            </a:r>
            <a:r>
              <a:rPr lang="en-NZ" sz="1400" b="1">
                <a:solidFill>
                  <a:srgbClr val="000000"/>
                </a:solidFill>
              </a:rPr>
              <a:t>trading period</a:t>
            </a:r>
            <a:r>
              <a:rPr lang="en-NZ" sz="1400">
                <a:solidFill>
                  <a:srgbClr val="000000"/>
                </a:solidFill>
              </a:rPr>
              <a:t> at any 1 or more </a:t>
            </a:r>
            <a:r>
              <a:rPr lang="en-NZ" sz="1400" b="1">
                <a:solidFill>
                  <a:srgbClr val="000000"/>
                </a:solidFill>
              </a:rPr>
              <a:t>nodes</a:t>
            </a:r>
            <a:r>
              <a:rPr lang="en-NZ" sz="1400">
                <a:solidFill>
                  <a:srgbClr val="000000"/>
                </a:solidFill>
              </a:rPr>
              <a:t> would not have been met if the </a:t>
            </a:r>
            <a:r>
              <a:rPr lang="en-NZ" sz="1400" b="1">
                <a:solidFill>
                  <a:srgbClr val="000000"/>
                </a:solidFill>
              </a:rPr>
              <a:t>generator</a:t>
            </a:r>
            <a:r>
              <a:rPr lang="en-NZ" sz="1400">
                <a:solidFill>
                  <a:srgbClr val="000000"/>
                </a:solidFill>
              </a:rPr>
              <a:t> had not submitted </a:t>
            </a:r>
            <a:r>
              <a:rPr lang="en-NZ" sz="1400" b="1">
                <a:solidFill>
                  <a:srgbClr val="000000"/>
                </a:solidFill>
              </a:rPr>
              <a:t>offers</a:t>
            </a:r>
            <a:r>
              <a:rPr lang="en-NZ" sz="1400">
                <a:solidFill>
                  <a:srgbClr val="000000"/>
                </a:solidFill>
              </a:rPr>
              <a:t> for all or any of its </a:t>
            </a:r>
            <a:r>
              <a:rPr lang="en-NZ" sz="1400" b="1">
                <a:solidFill>
                  <a:srgbClr val="000000"/>
                </a:solidFill>
              </a:rPr>
              <a:t>generating plant</a:t>
            </a:r>
            <a:r>
              <a:rPr lang="en-NZ" sz="1400">
                <a:solidFill>
                  <a:srgbClr val="000000"/>
                </a:solidFill>
              </a:rPr>
              <a:t>; and </a:t>
            </a:r>
          </a:p>
          <a:p>
            <a:pPr marL="400050" lvl="1" indent="0">
              <a:buNone/>
            </a:pPr>
            <a:r>
              <a:rPr lang="en-NZ" sz="1400">
                <a:solidFill>
                  <a:srgbClr val="000000"/>
                </a:solidFill>
              </a:rPr>
              <a:t>(b) in relation to an </a:t>
            </a:r>
            <a:r>
              <a:rPr lang="en-NZ" sz="1400" b="1">
                <a:solidFill>
                  <a:srgbClr val="000000"/>
                </a:solidFill>
              </a:rPr>
              <a:t>ancillary service agent</a:t>
            </a:r>
            <a:r>
              <a:rPr lang="en-NZ" sz="1400">
                <a:solidFill>
                  <a:srgbClr val="000000"/>
                </a:solidFill>
              </a:rPr>
              <a:t>, that the total </a:t>
            </a:r>
            <a:r>
              <a:rPr lang="en-NZ" sz="1400" b="1">
                <a:solidFill>
                  <a:srgbClr val="000000"/>
                </a:solidFill>
              </a:rPr>
              <a:t>demand</a:t>
            </a:r>
            <a:r>
              <a:rPr lang="en-NZ" sz="1400">
                <a:solidFill>
                  <a:srgbClr val="000000"/>
                </a:solidFill>
              </a:rPr>
              <a:t> in a </a:t>
            </a:r>
            <a:r>
              <a:rPr lang="en-NZ" sz="1400" b="1">
                <a:solidFill>
                  <a:srgbClr val="000000"/>
                </a:solidFill>
              </a:rPr>
              <a:t>trading period</a:t>
            </a:r>
            <a:r>
              <a:rPr lang="en-NZ" sz="1400">
                <a:solidFill>
                  <a:srgbClr val="000000"/>
                </a:solidFill>
              </a:rPr>
              <a:t> for an </a:t>
            </a:r>
            <a:r>
              <a:rPr lang="en-NZ" sz="1400" b="1">
                <a:solidFill>
                  <a:srgbClr val="000000"/>
                </a:solidFill>
              </a:rPr>
              <a:t>ancillary service</a:t>
            </a:r>
            <a:r>
              <a:rPr lang="en-NZ" sz="1400">
                <a:solidFill>
                  <a:srgbClr val="000000"/>
                </a:solidFill>
              </a:rPr>
              <a:t> supplied by the </a:t>
            </a:r>
            <a:r>
              <a:rPr lang="en-NZ" sz="1400" b="1">
                <a:solidFill>
                  <a:srgbClr val="000000"/>
                </a:solidFill>
              </a:rPr>
              <a:t>ancillary service agent</a:t>
            </a:r>
            <a:r>
              <a:rPr lang="en-NZ" sz="1400">
                <a:solidFill>
                  <a:srgbClr val="000000"/>
                </a:solidFill>
              </a:rPr>
              <a:t> in an </a:t>
            </a:r>
            <a:r>
              <a:rPr lang="en-NZ" sz="1400" b="1">
                <a:solidFill>
                  <a:srgbClr val="000000"/>
                </a:solidFill>
              </a:rPr>
              <a:t>island</a:t>
            </a:r>
            <a:r>
              <a:rPr lang="en-NZ" sz="1400">
                <a:solidFill>
                  <a:srgbClr val="000000"/>
                </a:solidFill>
              </a:rPr>
              <a:t> would not have been met if the </a:t>
            </a:r>
            <a:r>
              <a:rPr lang="en-NZ" sz="1400" b="1">
                <a:solidFill>
                  <a:srgbClr val="000000"/>
                </a:solidFill>
              </a:rPr>
              <a:t>ancillary service agent</a:t>
            </a:r>
            <a:r>
              <a:rPr lang="en-NZ" sz="1400">
                <a:solidFill>
                  <a:srgbClr val="000000"/>
                </a:solidFill>
              </a:rPr>
              <a:t> had not submitted </a:t>
            </a:r>
            <a:r>
              <a:rPr lang="en-NZ" sz="1400" b="1">
                <a:solidFill>
                  <a:srgbClr val="000000"/>
                </a:solidFill>
              </a:rPr>
              <a:t>reserve offers</a:t>
            </a:r>
            <a:r>
              <a:rPr lang="en-NZ" sz="1400">
                <a:solidFill>
                  <a:srgbClr val="000000"/>
                </a:solidFill>
              </a:rPr>
              <a:t> for all or any of its capacity to provide </a:t>
            </a:r>
            <a:r>
              <a:rPr lang="en-NZ" sz="1400" b="1">
                <a:solidFill>
                  <a:srgbClr val="000000"/>
                </a:solidFill>
              </a:rPr>
              <a:t>instantaneous reserve</a:t>
            </a:r>
            <a:r>
              <a:rPr lang="en-NZ" sz="1400">
                <a:solidFill>
                  <a:srgbClr val="000000"/>
                </a:solidFill>
              </a:rPr>
              <a:t> in the </a:t>
            </a:r>
            <a:r>
              <a:rPr lang="en-NZ" sz="1400" b="1">
                <a:solidFill>
                  <a:srgbClr val="000000"/>
                </a:solidFill>
              </a:rPr>
              <a:t>island</a:t>
            </a:r>
          </a:p>
          <a:p>
            <a:pPr marL="0" indent="0">
              <a:buNone/>
            </a:pPr>
            <a:endParaRPr lang="en-US" sz="1400"/>
          </a:p>
        </p:txBody>
      </p:sp>
      <p:sp>
        <p:nvSpPr>
          <p:cNvPr id="3" name="Title 2"/>
          <p:cNvSpPr>
            <a:spLocks noGrp="1"/>
          </p:cNvSpPr>
          <p:nvPr>
            <p:ph type="title"/>
          </p:nvPr>
        </p:nvSpPr>
        <p:spPr/>
        <p:txBody>
          <a:bodyPr>
            <a:normAutofit/>
          </a:bodyPr>
          <a:lstStyle/>
          <a:p>
            <a:r>
              <a:rPr lang="en-US" sz="3200"/>
              <a:t>Definition of ‘pivotal’</a:t>
            </a:r>
            <a:endParaRPr lang="en-NZ" sz="3200"/>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7</a:t>
            </a:fld>
            <a:endParaRPr lang="en-NZ">
              <a:solidFill>
                <a:prstClr val="black">
                  <a:tint val="75000"/>
                </a:prstClr>
              </a:solidFill>
            </a:endParaRPr>
          </a:p>
        </p:txBody>
      </p:sp>
    </p:spTree>
    <p:extLst>
      <p:ext uri="{BB962C8B-B14F-4D97-AF65-F5344CB8AC3E}">
        <p14:creationId xmlns:p14="http://schemas.microsoft.com/office/powerpoint/2010/main" val="2177758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5394" y="1052831"/>
            <a:ext cx="6172200" cy="857250"/>
          </a:xfrm>
        </p:spPr>
        <p:txBody>
          <a:bodyPr/>
          <a:lstStyle/>
          <a:p>
            <a:r>
              <a:rPr lang="en-US" dirty="0"/>
              <a:t>Illustration of ‘pivotal’</a:t>
            </a:r>
            <a:endParaRPr lang="en-NZ" dirty="0"/>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8</a:t>
            </a:fld>
            <a:endParaRPr lang="en-NZ">
              <a:solidFill>
                <a:prstClr val="black">
                  <a:tint val="75000"/>
                </a:prstClr>
              </a:solidFill>
            </a:endParaRPr>
          </a:p>
        </p:txBody>
      </p:sp>
      <p:sp>
        <p:nvSpPr>
          <p:cNvPr id="6" name="Rectangle 5"/>
          <p:cNvSpPr/>
          <p:nvPr/>
        </p:nvSpPr>
        <p:spPr>
          <a:xfrm>
            <a:off x="2472126" y="2589258"/>
            <a:ext cx="472553" cy="438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a:t>
            </a:r>
            <a:endParaRPr lang="en-NZ" sz="1350">
              <a:solidFill>
                <a:prstClr val="white"/>
              </a:solidFill>
              <a:latin typeface="Calibri"/>
            </a:endParaRPr>
          </a:p>
        </p:txBody>
      </p:sp>
      <p:sp>
        <p:nvSpPr>
          <p:cNvPr id="7" name="Rectangle 6"/>
          <p:cNvSpPr/>
          <p:nvPr/>
        </p:nvSpPr>
        <p:spPr>
          <a:xfrm>
            <a:off x="2472126" y="3028057"/>
            <a:ext cx="472553" cy="438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a:t>
            </a:r>
            <a:endParaRPr lang="en-NZ" sz="1350">
              <a:solidFill>
                <a:prstClr val="white"/>
              </a:solidFill>
              <a:latin typeface="Calibri"/>
            </a:endParaRPr>
          </a:p>
        </p:txBody>
      </p:sp>
      <p:sp>
        <p:nvSpPr>
          <p:cNvPr id="8" name="Rectangle 7"/>
          <p:cNvSpPr/>
          <p:nvPr/>
        </p:nvSpPr>
        <p:spPr>
          <a:xfrm>
            <a:off x="3154342" y="3173443"/>
            <a:ext cx="472553" cy="289311"/>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404</a:t>
            </a:r>
            <a:endParaRPr lang="en-NZ" sz="1350">
              <a:solidFill>
                <a:prstClr val="white"/>
              </a:solidFill>
              <a:latin typeface="Calibri"/>
            </a:endParaRPr>
          </a:p>
        </p:txBody>
      </p:sp>
      <p:sp>
        <p:nvSpPr>
          <p:cNvPr id="9" name="TextBox 8"/>
          <p:cNvSpPr txBox="1"/>
          <p:nvPr/>
        </p:nvSpPr>
        <p:spPr>
          <a:xfrm>
            <a:off x="3188096" y="3189856"/>
            <a:ext cx="405045" cy="300082"/>
          </a:xfrm>
          <a:prstGeom prst="rect">
            <a:avLst/>
          </a:prstGeom>
          <a:noFill/>
        </p:spPr>
        <p:txBody>
          <a:bodyPr wrap="square" rtlCol="0">
            <a:spAutoFit/>
          </a:bodyPr>
          <a:lstStyle/>
          <a:p>
            <a:r>
              <a:rPr lang="en-US" sz="1350">
                <a:solidFill>
                  <a:prstClr val="black"/>
                </a:solidFill>
                <a:latin typeface="Calibri"/>
              </a:rPr>
              <a:t>30</a:t>
            </a:r>
            <a:endParaRPr lang="en-NZ" sz="1350">
              <a:solidFill>
                <a:prstClr val="black"/>
              </a:solidFill>
              <a:latin typeface="Calibri"/>
            </a:endParaRPr>
          </a:p>
        </p:txBody>
      </p:sp>
      <p:sp>
        <p:nvSpPr>
          <p:cNvPr id="11" name="TextBox 10"/>
          <p:cNvSpPr txBox="1"/>
          <p:nvPr/>
        </p:nvSpPr>
        <p:spPr>
          <a:xfrm>
            <a:off x="2458245" y="3530261"/>
            <a:ext cx="522900" cy="300082"/>
          </a:xfrm>
          <a:prstGeom prst="rect">
            <a:avLst/>
          </a:prstGeom>
          <a:noFill/>
        </p:spPr>
        <p:txBody>
          <a:bodyPr wrap="none" rtlCol="0">
            <a:spAutoFit/>
          </a:bodyPr>
          <a:lstStyle/>
          <a:p>
            <a:r>
              <a:rPr lang="en-US" sz="1350">
                <a:solidFill>
                  <a:prstClr val="black"/>
                </a:solidFill>
                <a:latin typeface="Calibri"/>
              </a:rPr>
              <a:t>Load</a:t>
            </a:r>
            <a:endParaRPr lang="en-NZ" sz="1350">
              <a:solidFill>
                <a:prstClr val="black"/>
              </a:solidFill>
              <a:latin typeface="Calibri"/>
            </a:endParaRPr>
          </a:p>
        </p:txBody>
      </p:sp>
      <p:sp>
        <p:nvSpPr>
          <p:cNvPr id="12" name="TextBox 11"/>
          <p:cNvSpPr txBox="1"/>
          <p:nvPr/>
        </p:nvSpPr>
        <p:spPr>
          <a:xfrm>
            <a:off x="3019328" y="3530261"/>
            <a:ext cx="977832" cy="300082"/>
          </a:xfrm>
          <a:prstGeom prst="rect">
            <a:avLst/>
          </a:prstGeom>
          <a:noFill/>
        </p:spPr>
        <p:txBody>
          <a:bodyPr wrap="none" rtlCol="0">
            <a:spAutoFit/>
          </a:bodyPr>
          <a:lstStyle/>
          <a:p>
            <a:r>
              <a:rPr lang="en-US" sz="1350">
                <a:solidFill>
                  <a:prstClr val="black"/>
                </a:solidFill>
                <a:latin typeface="Calibri"/>
              </a:rPr>
              <a:t>Generation</a:t>
            </a:r>
            <a:endParaRPr lang="en-NZ" sz="1350">
              <a:solidFill>
                <a:prstClr val="black"/>
              </a:solidFill>
              <a:latin typeface="Calibri"/>
            </a:endParaRPr>
          </a:p>
        </p:txBody>
      </p:sp>
      <p:sp>
        <p:nvSpPr>
          <p:cNvPr id="13" name="Rectangle 12"/>
          <p:cNvSpPr/>
          <p:nvPr/>
        </p:nvSpPr>
        <p:spPr>
          <a:xfrm>
            <a:off x="3154342" y="2733914"/>
            <a:ext cx="472553" cy="155027"/>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350">
              <a:solidFill>
                <a:prstClr val="white"/>
              </a:solidFill>
              <a:latin typeface="Calibri"/>
            </a:endParaRPr>
          </a:p>
        </p:txBody>
      </p:sp>
      <p:sp>
        <p:nvSpPr>
          <p:cNvPr id="14" name="Rectangle 13"/>
          <p:cNvSpPr/>
          <p:nvPr/>
        </p:nvSpPr>
        <p:spPr>
          <a:xfrm>
            <a:off x="3154342" y="2883401"/>
            <a:ext cx="472553" cy="289311"/>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404</a:t>
            </a:r>
            <a:endParaRPr lang="en-NZ" sz="1350">
              <a:solidFill>
                <a:prstClr val="white"/>
              </a:solidFill>
              <a:latin typeface="Calibri"/>
            </a:endParaRPr>
          </a:p>
        </p:txBody>
      </p:sp>
      <p:sp>
        <p:nvSpPr>
          <p:cNvPr id="15" name="TextBox 14"/>
          <p:cNvSpPr txBox="1"/>
          <p:nvPr/>
        </p:nvSpPr>
        <p:spPr>
          <a:xfrm>
            <a:off x="3188096" y="2883400"/>
            <a:ext cx="405045" cy="300082"/>
          </a:xfrm>
          <a:prstGeom prst="rect">
            <a:avLst/>
          </a:prstGeom>
          <a:noFill/>
        </p:spPr>
        <p:txBody>
          <a:bodyPr wrap="square" rtlCol="0">
            <a:spAutoFit/>
          </a:bodyPr>
          <a:lstStyle/>
          <a:p>
            <a:r>
              <a:rPr lang="en-US" sz="1350">
                <a:solidFill>
                  <a:prstClr val="black"/>
                </a:solidFill>
                <a:latin typeface="Calibri"/>
              </a:rPr>
              <a:t>30</a:t>
            </a:r>
            <a:endParaRPr lang="en-NZ" sz="1350">
              <a:solidFill>
                <a:prstClr val="black"/>
              </a:solidFill>
              <a:latin typeface="Calibri"/>
            </a:endParaRPr>
          </a:p>
        </p:txBody>
      </p:sp>
      <p:sp>
        <p:nvSpPr>
          <p:cNvPr id="17" name="Rectangle 16"/>
          <p:cNvSpPr/>
          <p:nvPr/>
        </p:nvSpPr>
        <p:spPr>
          <a:xfrm>
            <a:off x="3154342" y="2517649"/>
            <a:ext cx="472553" cy="216264"/>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404</a:t>
            </a:r>
            <a:endParaRPr lang="en-NZ" sz="1350">
              <a:solidFill>
                <a:prstClr val="white"/>
              </a:solidFill>
              <a:latin typeface="Calibri"/>
            </a:endParaRPr>
          </a:p>
        </p:txBody>
      </p:sp>
      <p:sp>
        <p:nvSpPr>
          <p:cNvPr id="18" name="TextBox 17"/>
          <p:cNvSpPr txBox="1"/>
          <p:nvPr/>
        </p:nvSpPr>
        <p:spPr>
          <a:xfrm>
            <a:off x="3191285" y="2487281"/>
            <a:ext cx="405045" cy="300082"/>
          </a:xfrm>
          <a:prstGeom prst="rect">
            <a:avLst/>
          </a:prstGeom>
          <a:noFill/>
        </p:spPr>
        <p:txBody>
          <a:bodyPr wrap="square" rtlCol="0">
            <a:spAutoFit/>
          </a:bodyPr>
          <a:lstStyle/>
          <a:p>
            <a:r>
              <a:rPr lang="en-US" sz="1350">
                <a:solidFill>
                  <a:prstClr val="black"/>
                </a:solidFill>
                <a:latin typeface="Calibri"/>
              </a:rPr>
              <a:t>20</a:t>
            </a:r>
            <a:endParaRPr lang="en-NZ" sz="1350">
              <a:solidFill>
                <a:prstClr val="black"/>
              </a:solidFill>
              <a:latin typeface="Calibri"/>
            </a:endParaRPr>
          </a:p>
        </p:txBody>
      </p:sp>
      <p:sp>
        <p:nvSpPr>
          <p:cNvPr id="19" name="TextBox 18"/>
          <p:cNvSpPr txBox="1"/>
          <p:nvPr/>
        </p:nvSpPr>
        <p:spPr>
          <a:xfrm>
            <a:off x="3191285" y="2670157"/>
            <a:ext cx="405045" cy="300082"/>
          </a:xfrm>
          <a:prstGeom prst="rect">
            <a:avLst/>
          </a:prstGeom>
          <a:noFill/>
        </p:spPr>
        <p:txBody>
          <a:bodyPr wrap="square" rtlCol="0">
            <a:spAutoFit/>
          </a:bodyPr>
          <a:lstStyle/>
          <a:p>
            <a:r>
              <a:rPr lang="en-US" sz="1350">
                <a:solidFill>
                  <a:prstClr val="black"/>
                </a:solidFill>
                <a:latin typeface="Calibri"/>
              </a:rPr>
              <a:t>15</a:t>
            </a:r>
            <a:endParaRPr lang="en-NZ" sz="1350">
              <a:solidFill>
                <a:prstClr val="black"/>
              </a:solidFill>
              <a:latin typeface="Calibri"/>
            </a:endParaRPr>
          </a:p>
        </p:txBody>
      </p:sp>
      <p:sp>
        <p:nvSpPr>
          <p:cNvPr id="20" name="Rectangle 19"/>
          <p:cNvSpPr/>
          <p:nvPr/>
        </p:nvSpPr>
        <p:spPr>
          <a:xfrm>
            <a:off x="3154342" y="2382634"/>
            <a:ext cx="472553" cy="135015"/>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350">
              <a:solidFill>
                <a:prstClr val="white"/>
              </a:solidFill>
              <a:latin typeface="Calibri"/>
            </a:endParaRPr>
          </a:p>
        </p:txBody>
      </p:sp>
      <p:sp>
        <p:nvSpPr>
          <p:cNvPr id="21" name="TextBox 20"/>
          <p:cNvSpPr txBox="1"/>
          <p:nvPr/>
        </p:nvSpPr>
        <p:spPr>
          <a:xfrm>
            <a:off x="3188558" y="2310258"/>
            <a:ext cx="405045" cy="300082"/>
          </a:xfrm>
          <a:prstGeom prst="rect">
            <a:avLst/>
          </a:prstGeom>
          <a:noFill/>
        </p:spPr>
        <p:txBody>
          <a:bodyPr wrap="square" rtlCol="0">
            <a:spAutoFit/>
          </a:bodyPr>
          <a:lstStyle/>
          <a:p>
            <a:r>
              <a:rPr lang="en-US" sz="1350">
                <a:solidFill>
                  <a:prstClr val="black"/>
                </a:solidFill>
                <a:latin typeface="Calibri"/>
              </a:rPr>
              <a:t>15</a:t>
            </a:r>
            <a:endParaRPr lang="en-NZ" sz="1350">
              <a:solidFill>
                <a:prstClr val="black"/>
              </a:solidFill>
              <a:latin typeface="Calibri"/>
            </a:endParaRPr>
          </a:p>
        </p:txBody>
      </p:sp>
      <p:sp>
        <p:nvSpPr>
          <p:cNvPr id="22" name="TextBox 21"/>
          <p:cNvSpPr txBox="1"/>
          <p:nvPr/>
        </p:nvSpPr>
        <p:spPr>
          <a:xfrm>
            <a:off x="1927956" y="2004373"/>
            <a:ext cx="2076338" cy="338554"/>
          </a:xfrm>
          <a:prstGeom prst="rect">
            <a:avLst/>
          </a:prstGeom>
          <a:noFill/>
        </p:spPr>
        <p:txBody>
          <a:bodyPr wrap="none" rtlCol="0">
            <a:spAutoFit/>
          </a:bodyPr>
          <a:lstStyle/>
          <a:p>
            <a:r>
              <a:rPr lang="en-US" sz="1600" dirty="0">
                <a:solidFill>
                  <a:prstClr val="black"/>
                </a:solidFill>
                <a:latin typeface="Calibri"/>
              </a:rPr>
              <a:t>No generator is pivotal</a:t>
            </a:r>
            <a:endParaRPr lang="en-NZ" sz="1600" dirty="0">
              <a:solidFill>
                <a:prstClr val="black"/>
              </a:solidFill>
              <a:latin typeface="Calibri"/>
            </a:endParaRPr>
          </a:p>
        </p:txBody>
      </p:sp>
      <p:sp>
        <p:nvSpPr>
          <p:cNvPr id="23" name="Rectangle 22"/>
          <p:cNvSpPr/>
          <p:nvPr/>
        </p:nvSpPr>
        <p:spPr>
          <a:xfrm>
            <a:off x="4867565" y="2582289"/>
            <a:ext cx="472553" cy="438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a:t>
            </a:r>
            <a:endParaRPr lang="en-NZ" sz="1350">
              <a:solidFill>
                <a:prstClr val="white"/>
              </a:solidFill>
              <a:latin typeface="Calibri"/>
            </a:endParaRPr>
          </a:p>
        </p:txBody>
      </p:sp>
      <p:sp>
        <p:nvSpPr>
          <p:cNvPr id="24" name="Rectangle 23"/>
          <p:cNvSpPr/>
          <p:nvPr/>
        </p:nvSpPr>
        <p:spPr>
          <a:xfrm>
            <a:off x="4867565" y="3021088"/>
            <a:ext cx="472553" cy="438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a:t>
            </a:r>
            <a:endParaRPr lang="en-NZ" sz="1350">
              <a:solidFill>
                <a:prstClr val="white"/>
              </a:solidFill>
              <a:latin typeface="Calibri"/>
            </a:endParaRPr>
          </a:p>
        </p:txBody>
      </p:sp>
      <p:sp>
        <p:nvSpPr>
          <p:cNvPr id="25" name="Rectangle 24"/>
          <p:cNvSpPr/>
          <p:nvPr/>
        </p:nvSpPr>
        <p:spPr>
          <a:xfrm>
            <a:off x="5549782" y="3166474"/>
            <a:ext cx="472553" cy="289311"/>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404</a:t>
            </a:r>
            <a:endParaRPr lang="en-NZ" sz="1350">
              <a:solidFill>
                <a:prstClr val="white"/>
              </a:solidFill>
              <a:latin typeface="Calibri"/>
            </a:endParaRPr>
          </a:p>
        </p:txBody>
      </p:sp>
      <p:sp>
        <p:nvSpPr>
          <p:cNvPr id="26" name="TextBox 25"/>
          <p:cNvSpPr txBox="1"/>
          <p:nvPr/>
        </p:nvSpPr>
        <p:spPr>
          <a:xfrm>
            <a:off x="5583536" y="3182887"/>
            <a:ext cx="405045" cy="300082"/>
          </a:xfrm>
          <a:prstGeom prst="rect">
            <a:avLst/>
          </a:prstGeom>
          <a:noFill/>
        </p:spPr>
        <p:txBody>
          <a:bodyPr wrap="square" rtlCol="0">
            <a:spAutoFit/>
          </a:bodyPr>
          <a:lstStyle/>
          <a:p>
            <a:r>
              <a:rPr lang="en-US" sz="1350">
                <a:solidFill>
                  <a:prstClr val="black"/>
                </a:solidFill>
                <a:latin typeface="Calibri"/>
              </a:rPr>
              <a:t>30</a:t>
            </a:r>
            <a:endParaRPr lang="en-NZ" sz="1350">
              <a:solidFill>
                <a:prstClr val="black"/>
              </a:solidFill>
              <a:latin typeface="Calibri"/>
            </a:endParaRPr>
          </a:p>
        </p:txBody>
      </p:sp>
      <p:sp>
        <p:nvSpPr>
          <p:cNvPr id="27" name="TextBox 26"/>
          <p:cNvSpPr txBox="1"/>
          <p:nvPr/>
        </p:nvSpPr>
        <p:spPr>
          <a:xfrm>
            <a:off x="4853684" y="3523292"/>
            <a:ext cx="522900" cy="300082"/>
          </a:xfrm>
          <a:prstGeom prst="rect">
            <a:avLst/>
          </a:prstGeom>
          <a:noFill/>
        </p:spPr>
        <p:txBody>
          <a:bodyPr wrap="none" rtlCol="0">
            <a:spAutoFit/>
          </a:bodyPr>
          <a:lstStyle/>
          <a:p>
            <a:r>
              <a:rPr lang="en-US" sz="1350">
                <a:solidFill>
                  <a:prstClr val="black"/>
                </a:solidFill>
                <a:latin typeface="Calibri"/>
              </a:rPr>
              <a:t>Load</a:t>
            </a:r>
            <a:endParaRPr lang="en-NZ" sz="1350">
              <a:solidFill>
                <a:prstClr val="black"/>
              </a:solidFill>
              <a:latin typeface="Calibri"/>
            </a:endParaRPr>
          </a:p>
        </p:txBody>
      </p:sp>
      <p:sp>
        <p:nvSpPr>
          <p:cNvPr id="28" name="TextBox 27"/>
          <p:cNvSpPr txBox="1"/>
          <p:nvPr/>
        </p:nvSpPr>
        <p:spPr>
          <a:xfrm>
            <a:off x="5414767" y="3523292"/>
            <a:ext cx="977832" cy="300082"/>
          </a:xfrm>
          <a:prstGeom prst="rect">
            <a:avLst/>
          </a:prstGeom>
          <a:noFill/>
        </p:spPr>
        <p:txBody>
          <a:bodyPr wrap="none" rtlCol="0">
            <a:spAutoFit/>
          </a:bodyPr>
          <a:lstStyle/>
          <a:p>
            <a:r>
              <a:rPr lang="en-US" sz="1350">
                <a:solidFill>
                  <a:prstClr val="black"/>
                </a:solidFill>
                <a:latin typeface="Calibri"/>
              </a:rPr>
              <a:t>Generation</a:t>
            </a:r>
            <a:endParaRPr lang="en-NZ" sz="1350">
              <a:solidFill>
                <a:prstClr val="black"/>
              </a:solidFill>
              <a:latin typeface="Calibri"/>
            </a:endParaRPr>
          </a:p>
        </p:txBody>
      </p:sp>
      <p:sp>
        <p:nvSpPr>
          <p:cNvPr id="29" name="Rectangle 28"/>
          <p:cNvSpPr/>
          <p:nvPr/>
        </p:nvSpPr>
        <p:spPr>
          <a:xfrm>
            <a:off x="5549782" y="2720173"/>
            <a:ext cx="472553" cy="155027"/>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350">
              <a:solidFill>
                <a:prstClr val="white"/>
              </a:solidFill>
              <a:latin typeface="Calibri"/>
            </a:endParaRPr>
          </a:p>
        </p:txBody>
      </p:sp>
      <p:sp>
        <p:nvSpPr>
          <p:cNvPr id="30" name="Rectangle 29"/>
          <p:cNvSpPr/>
          <p:nvPr/>
        </p:nvSpPr>
        <p:spPr>
          <a:xfrm>
            <a:off x="5549782" y="2876432"/>
            <a:ext cx="472553" cy="289311"/>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404</a:t>
            </a:r>
            <a:endParaRPr lang="en-NZ" sz="1350">
              <a:solidFill>
                <a:prstClr val="white"/>
              </a:solidFill>
              <a:latin typeface="Calibri"/>
            </a:endParaRPr>
          </a:p>
        </p:txBody>
      </p:sp>
      <p:sp>
        <p:nvSpPr>
          <p:cNvPr id="31" name="TextBox 30"/>
          <p:cNvSpPr txBox="1"/>
          <p:nvPr/>
        </p:nvSpPr>
        <p:spPr>
          <a:xfrm>
            <a:off x="5583536" y="2876431"/>
            <a:ext cx="405045" cy="300082"/>
          </a:xfrm>
          <a:prstGeom prst="rect">
            <a:avLst/>
          </a:prstGeom>
          <a:noFill/>
        </p:spPr>
        <p:txBody>
          <a:bodyPr wrap="square" rtlCol="0">
            <a:spAutoFit/>
          </a:bodyPr>
          <a:lstStyle/>
          <a:p>
            <a:r>
              <a:rPr lang="en-US" sz="1350">
                <a:solidFill>
                  <a:prstClr val="black"/>
                </a:solidFill>
                <a:latin typeface="Calibri"/>
              </a:rPr>
              <a:t>30</a:t>
            </a:r>
            <a:endParaRPr lang="en-NZ" sz="1350">
              <a:solidFill>
                <a:prstClr val="black"/>
              </a:solidFill>
              <a:latin typeface="Calibri"/>
            </a:endParaRPr>
          </a:p>
        </p:txBody>
      </p:sp>
      <p:sp>
        <p:nvSpPr>
          <p:cNvPr id="32" name="Rectangle 31"/>
          <p:cNvSpPr/>
          <p:nvPr/>
        </p:nvSpPr>
        <p:spPr>
          <a:xfrm>
            <a:off x="5549782" y="2510680"/>
            <a:ext cx="472553" cy="216264"/>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404</a:t>
            </a:r>
            <a:endParaRPr lang="en-NZ" sz="1350">
              <a:solidFill>
                <a:prstClr val="white"/>
              </a:solidFill>
              <a:latin typeface="Calibri"/>
            </a:endParaRPr>
          </a:p>
        </p:txBody>
      </p:sp>
      <p:sp>
        <p:nvSpPr>
          <p:cNvPr id="33" name="TextBox 32"/>
          <p:cNvSpPr txBox="1"/>
          <p:nvPr/>
        </p:nvSpPr>
        <p:spPr>
          <a:xfrm>
            <a:off x="5586725" y="2480312"/>
            <a:ext cx="405045" cy="300082"/>
          </a:xfrm>
          <a:prstGeom prst="rect">
            <a:avLst/>
          </a:prstGeom>
          <a:noFill/>
        </p:spPr>
        <p:txBody>
          <a:bodyPr wrap="square" rtlCol="0">
            <a:spAutoFit/>
          </a:bodyPr>
          <a:lstStyle/>
          <a:p>
            <a:r>
              <a:rPr lang="en-US" sz="1350">
                <a:solidFill>
                  <a:prstClr val="black"/>
                </a:solidFill>
                <a:latin typeface="Calibri"/>
              </a:rPr>
              <a:t>20</a:t>
            </a:r>
            <a:endParaRPr lang="en-NZ" sz="1350">
              <a:solidFill>
                <a:prstClr val="black"/>
              </a:solidFill>
              <a:latin typeface="Calibri"/>
            </a:endParaRPr>
          </a:p>
        </p:txBody>
      </p:sp>
      <p:sp>
        <p:nvSpPr>
          <p:cNvPr id="34" name="TextBox 33"/>
          <p:cNvSpPr txBox="1"/>
          <p:nvPr/>
        </p:nvSpPr>
        <p:spPr>
          <a:xfrm>
            <a:off x="5586725" y="2663188"/>
            <a:ext cx="405045" cy="300082"/>
          </a:xfrm>
          <a:prstGeom prst="rect">
            <a:avLst/>
          </a:prstGeom>
          <a:noFill/>
        </p:spPr>
        <p:txBody>
          <a:bodyPr wrap="square" rtlCol="0">
            <a:spAutoFit/>
          </a:bodyPr>
          <a:lstStyle/>
          <a:p>
            <a:r>
              <a:rPr lang="en-US" sz="1350">
                <a:solidFill>
                  <a:prstClr val="black"/>
                </a:solidFill>
                <a:latin typeface="Calibri"/>
              </a:rPr>
              <a:t>15</a:t>
            </a:r>
            <a:endParaRPr lang="en-NZ" sz="1350">
              <a:solidFill>
                <a:prstClr val="black"/>
              </a:solidFill>
              <a:latin typeface="Calibri"/>
            </a:endParaRPr>
          </a:p>
        </p:txBody>
      </p:sp>
      <p:sp>
        <p:nvSpPr>
          <p:cNvPr id="37" name="TextBox 36"/>
          <p:cNvSpPr txBox="1"/>
          <p:nvPr/>
        </p:nvSpPr>
        <p:spPr>
          <a:xfrm>
            <a:off x="4638431" y="1997404"/>
            <a:ext cx="2257734" cy="338554"/>
          </a:xfrm>
          <a:prstGeom prst="rect">
            <a:avLst/>
          </a:prstGeom>
          <a:noFill/>
        </p:spPr>
        <p:txBody>
          <a:bodyPr wrap="none" rtlCol="0">
            <a:spAutoFit/>
          </a:bodyPr>
          <a:lstStyle/>
          <a:p>
            <a:r>
              <a:rPr lang="en-US" sz="1600" dirty="0">
                <a:solidFill>
                  <a:prstClr val="black"/>
                </a:solidFill>
                <a:latin typeface="Calibri"/>
              </a:rPr>
              <a:t>30, 30, 20 MW all pivotal</a:t>
            </a:r>
            <a:endParaRPr lang="en-NZ" sz="1600" dirty="0">
              <a:solidFill>
                <a:prstClr val="black"/>
              </a:solidFill>
              <a:latin typeface="Calibri"/>
            </a:endParaRPr>
          </a:p>
        </p:txBody>
      </p:sp>
      <p:sp>
        <p:nvSpPr>
          <p:cNvPr id="38" name="Rectangle 37"/>
          <p:cNvSpPr/>
          <p:nvPr/>
        </p:nvSpPr>
        <p:spPr>
          <a:xfrm>
            <a:off x="2470646" y="4618186"/>
            <a:ext cx="472553" cy="438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a:t>
            </a:r>
            <a:endParaRPr lang="en-NZ" sz="1350">
              <a:solidFill>
                <a:prstClr val="white"/>
              </a:solidFill>
              <a:latin typeface="Calibri"/>
            </a:endParaRPr>
          </a:p>
        </p:txBody>
      </p:sp>
      <p:sp>
        <p:nvSpPr>
          <p:cNvPr id="39" name="Rectangle 38"/>
          <p:cNvSpPr/>
          <p:nvPr/>
        </p:nvSpPr>
        <p:spPr>
          <a:xfrm>
            <a:off x="2470646" y="5056984"/>
            <a:ext cx="472553" cy="438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a:t>
            </a:r>
            <a:endParaRPr lang="en-NZ" sz="1350">
              <a:solidFill>
                <a:prstClr val="white"/>
              </a:solidFill>
              <a:latin typeface="Calibri"/>
            </a:endParaRPr>
          </a:p>
        </p:txBody>
      </p:sp>
      <p:sp>
        <p:nvSpPr>
          <p:cNvPr id="40" name="Rectangle 39"/>
          <p:cNvSpPr/>
          <p:nvPr/>
        </p:nvSpPr>
        <p:spPr>
          <a:xfrm>
            <a:off x="3152863" y="4912329"/>
            <a:ext cx="472553" cy="579353"/>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404</a:t>
            </a:r>
            <a:endParaRPr lang="en-NZ" sz="1350">
              <a:solidFill>
                <a:prstClr val="white"/>
              </a:solidFill>
              <a:latin typeface="Calibri"/>
            </a:endParaRPr>
          </a:p>
        </p:txBody>
      </p:sp>
      <p:sp>
        <p:nvSpPr>
          <p:cNvPr id="42" name="TextBox 41"/>
          <p:cNvSpPr txBox="1"/>
          <p:nvPr/>
        </p:nvSpPr>
        <p:spPr>
          <a:xfrm>
            <a:off x="2456765" y="5559188"/>
            <a:ext cx="522900" cy="300082"/>
          </a:xfrm>
          <a:prstGeom prst="rect">
            <a:avLst/>
          </a:prstGeom>
          <a:noFill/>
        </p:spPr>
        <p:txBody>
          <a:bodyPr wrap="none" rtlCol="0">
            <a:spAutoFit/>
          </a:bodyPr>
          <a:lstStyle/>
          <a:p>
            <a:r>
              <a:rPr lang="en-US" sz="1350">
                <a:solidFill>
                  <a:prstClr val="black"/>
                </a:solidFill>
                <a:latin typeface="Calibri"/>
              </a:rPr>
              <a:t>Load</a:t>
            </a:r>
            <a:endParaRPr lang="en-NZ" sz="1350">
              <a:solidFill>
                <a:prstClr val="black"/>
              </a:solidFill>
              <a:latin typeface="Calibri"/>
            </a:endParaRPr>
          </a:p>
        </p:txBody>
      </p:sp>
      <p:sp>
        <p:nvSpPr>
          <p:cNvPr id="43" name="TextBox 42"/>
          <p:cNvSpPr txBox="1"/>
          <p:nvPr/>
        </p:nvSpPr>
        <p:spPr>
          <a:xfrm>
            <a:off x="3017848" y="5559188"/>
            <a:ext cx="977832" cy="300082"/>
          </a:xfrm>
          <a:prstGeom prst="rect">
            <a:avLst/>
          </a:prstGeom>
          <a:noFill/>
        </p:spPr>
        <p:txBody>
          <a:bodyPr wrap="none" rtlCol="0">
            <a:spAutoFit/>
          </a:bodyPr>
          <a:lstStyle/>
          <a:p>
            <a:r>
              <a:rPr lang="en-US" sz="1350">
                <a:solidFill>
                  <a:prstClr val="black"/>
                </a:solidFill>
                <a:latin typeface="Calibri"/>
              </a:rPr>
              <a:t>Generation</a:t>
            </a:r>
            <a:endParaRPr lang="en-NZ" sz="1350">
              <a:solidFill>
                <a:prstClr val="black"/>
              </a:solidFill>
              <a:latin typeface="Calibri"/>
            </a:endParaRPr>
          </a:p>
        </p:txBody>
      </p:sp>
      <p:sp>
        <p:nvSpPr>
          <p:cNvPr id="46" name="TextBox 45"/>
          <p:cNvSpPr txBox="1"/>
          <p:nvPr/>
        </p:nvSpPr>
        <p:spPr>
          <a:xfrm>
            <a:off x="3230121" y="5086636"/>
            <a:ext cx="405045" cy="300082"/>
          </a:xfrm>
          <a:prstGeom prst="rect">
            <a:avLst/>
          </a:prstGeom>
          <a:noFill/>
        </p:spPr>
        <p:txBody>
          <a:bodyPr wrap="square" rtlCol="0">
            <a:spAutoFit/>
          </a:bodyPr>
          <a:lstStyle/>
          <a:p>
            <a:r>
              <a:rPr lang="en-US" sz="1350">
                <a:solidFill>
                  <a:prstClr val="black"/>
                </a:solidFill>
                <a:latin typeface="Calibri"/>
              </a:rPr>
              <a:t>60</a:t>
            </a:r>
            <a:endParaRPr lang="en-NZ" sz="1350">
              <a:solidFill>
                <a:prstClr val="black"/>
              </a:solidFill>
              <a:latin typeface="Calibri"/>
            </a:endParaRPr>
          </a:p>
        </p:txBody>
      </p:sp>
      <p:sp>
        <p:nvSpPr>
          <p:cNvPr id="47" name="Rectangle 46"/>
          <p:cNvSpPr/>
          <p:nvPr/>
        </p:nvSpPr>
        <p:spPr>
          <a:xfrm>
            <a:off x="3152863" y="4546576"/>
            <a:ext cx="472553" cy="365752"/>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404</a:t>
            </a:r>
            <a:endParaRPr lang="en-NZ" sz="1350">
              <a:solidFill>
                <a:prstClr val="white"/>
              </a:solidFill>
              <a:latin typeface="Calibri"/>
            </a:endParaRPr>
          </a:p>
        </p:txBody>
      </p:sp>
      <p:sp>
        <p:nvSpPr>
          <p:cNvPr id="48" name="TextBox 47"/>
          <p:cNvSpPr txBox="1"/>
          <p:nvPr/>
        </p:nvSpPr>
        <p:spPr>
          <a:xfrm>
            <a:off x="3230121" y="4573361"/>
            <a:ext cx="405045" cy="300082"/>
          </a:xfrm>
          <a:prstGeom prst="rect">
            <a:avLst/>
          </a:prstGeom>
          <a:noFill/>
        </p:spPr>
        <p:txBody>
          <a:bodyPr wrap="square" rtlCol="0">
            <a:spAutoFit/>
          </a:bodyPr>
          <a:lstStyle/>
          <a:p>
            <a:r>
              <a:rPr lang="en-US" sz="1350">
                <a:solidFill>
                  <a:prstClr val="black"/>
                </a:solidFill>
                <a:latin typeface="Calibri"/>
              </a:rPr>
              <a:t>35</a:t>
            </a:r>
            <a:endParaRPr lang="en-NZ" sz="1350">
              <a:solidFill>
                <a:prstClr val="black"/>
              </a:solidFill>
              <a:latin typeface="Calibri"/>
            </a:endParaRPr>
          </a:p>
        </p:txBody>
      </p:sp>
      <p:sp>
        <p:nvSpPr>
          <p:cNvPr id="52" name="TextBox 51"/>
          <p:cNvSpPr txBox="1"/>
          <p:nvPr/>
        </p:nvSpPr>
        <p:spPr>
          <a:xfrm>
            <a:off x="1826695" y="3962091"/>
            <a:ext cx="2451633" cy="338554"/>
          </a:xfrm>
          <a:prstGeom prst="rect">
            <a:avLst/>
          </a:prstGeom>
          <a:noFill/>
        </p:spPr>
        <p:txBody>
          <a:bodyPr wrap="none" rtlCol="0">
            <a:spAutoFit/>
          </a:bodyPr>
          <a:lstStyle/>
          <a:p>
            <a:r>
              <a:rPr lang="en-US" sz="1600">
                <a:solidFill>
                  <a:prstClr val="black"/>
                </a:solidFill>
                <a:latin typeface="Calibri"/>
              </a:rPr>
              <a:t>Both generators are pivotal</a:t>
            </a:r>
            <a:endParaRPr lang="en-NZ" sz="1600">
              <a:solidFill>
                <a:prstClr val="black"/>
              </a:solidFill>
              <a:latin typeface="Calibri"/>
            </a:endParaRPr>
          </a:p>
        </p:txBody>
      </p:sp>
      <p:sp>
        <p:nvSpPr>
          <p:cNvPr id="53" name="Rectangle 52"/>
          <p:cNvSpPr/>
          <p:nvPr/>
        </p:nvSpPr>
        <p:spPr>
          <a:xfrm>
            <a:off x="4866085" y="4618186"/>
            <a:ext cx="472553" cy="438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a:t>
            </a:r>
            <a:endParaRPr lang="en-NZ" sz="1350">
              <a:solidFill>
                <a:prstClr val="white"/>
              </a:solidFill>
              <a:latin typeface="Calibri"/>
            </a:endParaRPr>
          </a:p>
        </p:txBody>
      </p:sp>
      <p:sp>
        <p:nvSpPr>
          <p:cNvPr id="54" name="Rectangle 53"/>
          <p:cNvSpPr/>
          <p:nvPr/>
        </p:nvSpPr>
        <p:spPr>
          <a:xfrm>
            <a:off x="4866085" y="5056984"/>
            <a:ext cx="472553" cy="438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a:t>
            </a:r>
            <a:endParaRPr lang="en-NZ" sz="1350">
              <a:solidFill>
                <a:prstClr val="white"/>
              </a:solidFill>
              <a:latin typeface="Calibri"/>
            </a:endParaRPr>
          </a:p>
        </p:txBody>
      </p:sp>
      <p:sp>
        <p:nvSpPr>
          <p:cNvPr id="55" name="Rectangle 54"/>
          <p:cNvSpPr/>
          <p:nvPr/>
        </p:nvSpPr>
        <p:spPr>
          <a:xfrm>
            <a:off x="5558053" y="4912329"/>
            <a:ext cx="472553" cy="579353"/>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a:solidFill>
                  <a:prstClr val="white"/>
                </a:solidFill>
                <a:latin typeface="Calibri"/>
              </a:rPr>
              <a:t>404</a:t>
            </a:r>
            <a:endParaRPr lang="en-NZ" sz="1350">
              <a:solidFill>
                <a:prstClr val="white"/>
              </a:solidFill>
              <a:latin typeface="Calibri"/>
            </a:endParaRPr>
          </a:p>
        </p:txBody>
      </p:sp>
      <p:sp>
        <p:nvSpPr>
          <p:cNvPr id="56" name="TextBox 55"/>
          <p:cNvSpPr txBox="1"/>
          <p:nvPr/>
        </p:nvSpPr>
        <p:spPr>
          <a:xfrm>
            <a:off x="5635311" y="5086636"/>
            <a:ext cx="405045" cy="300082"/>
          </a:xfrm>
          <a:prstGeom prst="rect">
            <a:avLst/>
          </a:prstGeom>
          <a:noFill/>
        </p:spPr>
        <p:txBody>
          <a:bodyPr wrap="square" rtlCol="0">
            <a:spAutoFit/>
          </a:bodyPr>
          <a:lstStyle/>
          <a:p>
            <a:r>
              <a:rPr lang="en-US" sz="1350">
                <a:solidFill>
                  <a:prstClr val="black"/>
                </a:solidFill>
                <a:latin typeface="Calibri"/>
              </a:rPr>
              <a:t>60</a:t>
            </a:r>
            <a:endParaRPr lang="en-NZ" sz="1350">
              <a:solidFill>
                <a:prstClr val="black"/>
              </a:solidFill>
              <a:latin typeface="Calibri"/>
            </a:endParaRPr>
          </a:p>
        </p:txBody>
      </p:sp>
      <p:sp>
        <p:nvSpPr>
          <p:cNvPr id="59" name="TextBox 58"/>
          <p:cNvSpPr txBox="1"/>
          <p:nvPr/>
        </p:nvSpPr>
        <p:spPr>
          <a:xfrm>
            <a:off x="4638432" y="3969060"/>
            <a:ext cx="1791260" cy="338554"/>
          </a:xfrm>
          <a:prstGeom prst="rect">
            <a:avLst/>
          </a:prstGeom>
          <a:noFill/>
        </p:spPr>
        <p:txBody>
          <a:bodyPr wrap="none" rtlCol="0">
            <a:spAutoFit/>
          </a:bodyPr>
          <a:lstStyle/>
          <a:p>
            <a:r>
              <a:rPr lang="en-US" sz="1600" dirty="0">
                <a:solidFill>
                  <a:prstClr val="black"/>
                </a:solidFill>
                <a:latin typeface="Calibri"/>
              </a:rPr>
              <a:t>Only 60MW pivotal</a:t>
            </a:r>
            <a:endParaRPr lang="en-NZ" sz="1600" dirty="0">
              <a:solidFill>
                <a:prstClr val="black"/>
              </a:solidFill>
              <a:latin typeface="Calibri"/>
            </a:endParaRPr>
          </a:p>
        </p:txBody>
      </p:sp>
      <p:sp>
        <p:nvSpPr>
          <p:cNvPr id="60" name="TextBox 59"/>
          <p:cNvSpPr txBox="1"/>
          <p:nvPr/>
        </p:nvSpPr>
        <p:spPr>
          <a:xfrm>
            <a:off x="4842860" y="5559188"/>
            <a:ext cx="522900" cy="300082"/>
          </a:xfrm>
          <a:prstGeom prst="rect">
            <a:avLst/>
          </a:prstGeom>
          <a:noFill/>
        </p:spPr>
        <p:txBody>
          <a:bodyPr wrap="none" rtlCol="0">
            <a:spAutoFit/>
          </a:bodyPr>
          <a:lstStyle/>
          <a:p>
            <a:r>
              <a:rPr lang="en-US" sz="1350">
                <a:solidFill>
                  <a:prstClr val="black"/>
                </a:solidFill>
                <a:latin typeface="Calibri"/>
              </a:rPr>
              <a:t>Load</a:t>
            </a:r>
            <a:endParaRPr lang="en-NZ" sz="1350">
              <a:solidFill>
                <a:prstClr val="black"/>
              </a:solidFill>
              <a:latin typeface="Calibri"/>
            </a:endParaRPr>
          </a:p>
        </p:txBody>
      </p:sp>
      <p:sp>
        <p:nvSpPr>
          <p:cNvPr id="61" name="TextBox 60"/>
          <p:cNvSpPr txBox="1"/>
          <p:nvPr/>
        </p:nvSpPr>
        <p:spPr>
          <a:xfrm>
            <a:off x="5403942" y="5559188"/>
            <a:ext cx="977832" cy="300082"/>
          </a:xfrm>
          <a:prstGeom prst="rect">
            <a:avLst/>
          </a:prstGeom>
          <a:noFill/>
        </p:spPr>
        <p:txBody>
          <a:bodyPr wrap="none" rtlCol="0">
            <a:spAutoFit/>
          </a:bodyPr>
          <a:lstStyle/>
          <a:p>
            <a:r>
              <a:rPr lang="en-US" sz="1350">
                <a:solidFill>
                  <a:prstClr val="black"/>
                </a:solidFill>
                <a:latin typeface="Calibri"/>
              </a:rPr>
              <a:t>Generation</a:t>
            </a:r>
            <a:endParaRPr lang="en-NZ" sz="1350">
              <a:solidFill>
                <a:prstClr val="black"/>
              </a:solidFill>
              <a:latin typeface="Calibri"/>
            </a:endParaRPr>
          </a:p>
        </p:txBody>
      </p:sp>
      <p:sp>
        <p:nvSpPr>
          <p:cNvPr id="62" name="Rectangle 61"/>
          <p:cNvSpPr/>
          <p:nvPr/>
        </p:nvSpPr>
        <p:spPr>
          <a:xfrm>
            <a:off x="5558053" y="4749099"/>
            <a:ext cx="472553" cy="163368"/>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350">
              <a:solidFill>
                <a:prstClr val="white"/>
              </a:solidFill>
              <a:latin typeface="Calibri"/>
            </a:endParaRPr>
          </a:p>
        </p:txBody>
      </p:sp>
      <p:sp>
        <p:nvSpPr>
          <p:cNvPr id="63" name="TextBox 62"/>
          <p:cNvSpPr txBox="1"/>
          <p:nvPr/>
        </p:nvSpPr>
        <p:spPr>
          <a:xfrm>
            <a:off x="5592269" y="4681591"/>
            <a:ext cx="405045" cy="300082"/>
          </a:xfrm>
          <a:prstGeom prst="rect">
            <a:avLst/>
          </a:prstGeom>
          <a:noFill/>
        </p:spPr>
        <p:txBody>
          <a:bodyPr wrap="square" rtlCol="0">
            <a:spAutoFit/>
          </a:bodyPr>
          <a:lstStyle/>
          <a:p>
            <a:r>
              <a:rPr lang="en-US" sz="1350">
                <a:solidFill>
                  <a:prstClr val="black"/>
                </a:solidFill>
                <a:latin typeface="Calibri"/>
              </a:rPr>
              <a:t>15</a:t>
            </a:r>
            <a:endParaRPr lang="en-NZ" sz="1350">
              <a:solidFill>
                <a:prstClr val="black"/>
              </a:solidFill>
              <a:latin typeface="Calibri"/>
            </a:endParaRPr>
          </a:p>
        </p:txBody>
      </p:sp>
      <p:sp>
        <p:nvSpPr>
          <p:cNvPr id="64" name="Rectangle 63"/>
          <p:cNvSpPr/>
          <p:nvPr/>
        </p:nvSpPr>
        <p:spPr>
          <a:xfrm>
            <a:off x="5557366" y="4585731"/>
            <a:ext cx="472553" cy="163368"/>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350">
              <a:solidFill>
                <a:prstClr val="white"/>
              </a:solidFill>
              <a:latin typeface="Calibri"/>
            </a:endParaRPr>
          </a:p>
        </p:txBody>
      </p:sp>
      <p:sp>
        <p:nvSpPr>
          <p:cNvPr id="65" name="TextBox 64"/>
          <p:cNvSpPr txBox="1"/>
          <p:nvPr/>
        </p:nvSpPr>
        <p:spPr>
          <a:xfrm>
            <a:off x="5591582" y="4528915"/>
            <a:ext cx="405045" cy="300082"/>
          </a:xfrm>
          <a:prstGeom prst="rect">
            <a:avLst/>
          </a:prstGeom>
          <a:noFill/>
        </p:spPr>
        <p:txBody>
          <a:bodyPr wrap="square" rtlCol="0">
            <a:spAutoFit/>
          </a:bodyPr>
          <a:lstStyle/>
          <a:p>
            <a:r>
              <a:rPr lang="en-US" sz="1350">
                <a:solidFill>
                  <a:prstClr val="black"/>
                </a:solidFill>
                <a:latin typeface="Calibri"/>
              </a:rPr>
              <a:t>15</a:t>
            </a:r>
            <a:endParaRPr lang="en-NZ" sz="1350">
              <a:solidFill>
                <a:prstClr val="black"/>
              </a:solidFill>
              <a:latin typeface="Calibri"/>
            </a:endParaRPr>
          </a:p>
        </p:txBody>
      </p:sp>
      <p:sp>
        <p:nvSpPr>
          <p:cNvPr id="67" name="TextBox 66"/>
          <p:cNvSpPr txBox="1"/>
          <p:nvPr/>
        </p:nvSpPr>
        <p:spPr>
          <a:xfrm>
            <a:off x="5591582" y="4370838"/>
            <a:ext cx="405045" cy="300082"/>
          </a:xfrm>
          <a:prstGeom prst="rect">
            <a:avLst/>
          </a:prstGeom>
          <a:noFill/>
        </p:spPr>
        <p:txBody>
          <a:bodyPr wrap="square" rtlCol="0">
            <a:spAutoFit/>
          </a:bodyPr>
          <a:lstStyle/>
          <a:p>
            <a:r>
              <a:rPr lang="en-US" sz="1350">
                <a:solidFill>
                  <a:prstClr val="black"/>
                </a:solidFill>
                <a:latin typeface="Calibri"/>
              </a:rPr>
              <a:t>15</a:t>
            </a:r>
            <a:endParaRPr lang="en-NZ" sz="1350">
              <a:solidFill>
                <a:prstClr val="black"/>
              </a:solidFill>
              <a:latin typeface="Calibri"/>
            </a:endParaRPr>
          </a:p>
        </p:txBody>
      </p:sp>
      <p:sp>
        <p:nvSpPr>
          <p:cNvPr id="68" name="Rectangle 67"/>
          <p:cNvSpPr/>
          <p:nvPr/>
        </p:nvSpPr>
        <p:spPr>
          <a:xfrm>
            <a:off x="5558053" y="4416962"/>
            <a:ext cx="472553" cy="163368"/>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350">
              <a:solidFill>
                <a:prstClr val="white"/>
              </a:solidFill>
              <a:latin typeface="Calibri"/>
            </a:endParaRPr>
          </a:p>
        </p:txBody>
      </p:sp>
    </p:spTree>
    <p:extLst>
      <p:ext uri="{BB962C8B-B14F-4D97-AF65-F5344CB8AC3E}">
        <p14:creationId xmlns:p14="http://schemas.microsoft.com/office/powerpoint/2010/main" val="141747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485900" y="1521024"/>
            <a:ext cx="6352475" cy="4635896"/>
          </a:xfrm>
        </p:spPr>
        <p:txBody>
          <a:bodyPr>
            <a:normAutofit lnSpcReduction="10000"/>
          </a:bodyPr>
          <a:lstStyle/>
          <a:p>
            <a:pPr marL="0" indent="0">
              <a:buNone/>
            </a:pPr>
            <a:r>
              <a:rPr lang="en-US" sz="1600"/>
              <a:t>From WAG discussion paper:</a:t>
            </a:r>
          </a:p>
          <a:p>
            <a:pPr marL="0" indent="0">
              <a:buNone/>
            </a:pPr>
            <a:r>
              <a:rPr lang="en-NZ" sz="1600">
                <a:solidFill>
                  <a:srgbClr val="000000"/>
                </a:solidFill>
              </a:rPr>
              <a:t>“A net pivotal supplier is a party that is required to generate to avoid unserved load and whose generation is greater than its own retail and hedge sales in the relevant area” </a:t>
            </a:r>
            <a:endParaRPr lang="en-NZ" sz="1600" b="1">
              <a:solidFill>
                <a:srgbClr val="000000"/>
              </a:solidFill>
            </a:endParaRPr>
          </a:p>
          <a:p>
            <a:pPr marL="0" indent="0">
              <a:buNone/>
            </a:pPr>
            <a:endParaRPr lang="en-US" sz="1600"/>
          </a:p>
          <a:p>
            <a:r>
              <a:rPr lang="en-US" sz="1600"/>
              <a:t>Reflected by clause 13.5B(1)(c)(iii) and 13.5B(3)(c)(iii) in safe </a:t>
            </a:r>
            <a:r>
              <a:rPr lang="en-US" sz="1600" err="1"/>
              <a:t>harbours</a:t>
            </a:r>
            <a:r>
              <a:rPr lang="en-US" sz="1600"/>
              <a:t>:</a:t>
            </a:r>
          </a:p>
          <a:p>
            <a:pPr marL="457200" lvl="1" indent="0">
              <a:buNone/>
            </a:pPr>
            <a:r>
              <a:rPr lang="en-NZ"/>
              <a:t>13.5B(1)(c)(iii) the generator does not benefit financially from an increase in the final price at which electricity is supplied in a trading period at a node at which the generator is pivotal</a:t>
            </a:r>
          </a:p>
          <a:p>
            <a:pPr marL="457200" lvl="1" indent="0">
              <a:buNone/>
            </a:pPr>
            <a:endParaRPr lang="en-US"/>
          </a:p>
          <a:p>
            <a:pPr marL="457200" lvl="1" indent="0">
              <a:buNone/>
            </a:pPr>
            <a:r>
              <a:rPr lang="en-NZ"/>
              <a:t>13.5B(3)(c)(iii) the ancillary service agent does not benefit financially from an increase in the final reserve price in a trading period in an island in which the ancillary service agent is pivotal </a:t>
            </a:r>
            <a:endParaRPr lang="en-US"/>
          </a:p>
          <a:p>
            <a:pPr marL="0" indent="0">
              <a:buNone/>
            </a:pPr>
            <a:endParaRPr lang="en-NZ" sz="1600"/>
          </a:p>
        </p:txBody>
      </p:sp>
      <p:sp>
        <p:nvSpPr>
          <p:cNvPr id="3" name="Title 2"/>
          <p:cNvSpPr>
            <a:spLocks noGrp="1"/>
          </p:cNvSpPr>
          <p:nvPr>
            <p:ph type="title"/>
          </p:nvPr>
        </p:nvSpPr>
        <p:spPr/>
        <p:txBody>
          <a:bodyPr/>
          <a:lstStyle/>
          <a:p>
            <a:r>
              <a:rPr lang="en-US"/>
              <a:t>Definition of  ‘net pivotal’</a:t>
            </a:r>
            <a:endParaRPr lang="en-NZ"/>
          </a:p>
        </p:txBody>
      </p:sp>
      <p:sp>
        <p:nvSpPr>
          <p:cNvPr id="4" name="Slide Number Placeholder 3"/>
          <p:cNvSpPr>
            <a:spLocks noGrp="1"/>
          </p:cNvSpPr>
          <p:nvPr>
            <p:ph type="sldNum" sz="quarter" idx="12"/>
          </p:nvPr>
        </p:nvSpPr>
        <p:spPr/>
        <p:txBody>
          <a:bodyPr/>
          <a:lstStyle/>
          <a:p>
            <a:fld id="{5EA50F9E-02B1-41EA-A360-431CDE7DE4BD}" type="slidenum">
              <a:rPr lang="en-NZ">
                <a:solidFill>
                  <a:prstClr val="black">
                    <a:tint val="75000"/>
                  </a:prstClr>
                </a:solidFill>
              </a:rPr>
              <a:pPr/>
              <a:t>9</a:t>
            </a:fld>
            <a:endParaRPr lang="en-NZ">
              <a:solidFill>
                <a:prstClr val="black">
                  <a:tint val="75000"/>
                </a:prstClr>
              </a:solidFill>
            </a:endParaRPr>
          </a:p>
        </p:txBody>
      </p:sp>
    </p:spTree>
    <p:extLst>
      <p:ext uri="{BB962C8B-B14F-4D97-AF65-F5344CB8AC3E}">
        <p14:creationId xmlns:p14="http://schemas.microsoft.com/office/powerpoint/2010/main" val="3848124288"/>
      </p:ext>
    </p:extLst>
  </p:cSld>
  <p:clrMapOvr>
    <a:masterClrMapping/>
  </p:clrMapOvr>
</p:sld>
</file>

<file path=ppt/theme/theme1.xml><?xml version="1.0" encoding="utf-8"?>
<a:theme xmlns:a="http://schemas.openxmlformats.org/drawingml/2006/main" name="Advisory Group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Advisory Group Presentation</Template>
  <TotalTime>21901</TotalTime>
  <Words>2199</Words>
  <Application>Microsoft Office PowerPoint</Application>
  <PresentationFormat>On-screen Show (4:3)</PresentationFormat>
  <Paragraphs>340</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Advisory Group Presentation</vt:lpstr>
      <vt:lpstr>Trading conduct review:  Briefing and Discussion  30 July 2019</vt:lpstr>
      <vt:lpstr>Project description </vt:lpstr>
      <vt:lpstr>Purpose of briefing</vt:lpstr>
      <vt:lpstr>Details </vt:lpstr>
      <vt:lpstr>Contents of this briefing pack</vt:lpstr>
      <vt:lpstr>Meaning of pivotal</vt:lpstr>
      <vt:lpstr>Definition of ‘pivotal’</vt:lpstr>
      <vt:lpstr>Illustration of ‘pivotal’</vt:lpstr>
      <vt:lpstr>Definition of  ‘net pivotal’</vt:lpstr>
      <vt:lpstr>Net pivotal incentives</vt:lpstr>
      <vt:lpstr>Fully hedged pivotal incentives</vt:lpstr>
      <vt:lpstr>Generators are often pivotal </vt:lpstr>
      <vt:lpstr>Generators are less often net pivotal</vt:lpstr>
      <vt:lpstr>Current trading conduct provisions</vt:lpstr>
      <vt:lpstr>PowerPoint Presentation</vt:lpstr>
      <vt:lpstr>PowerPoint Presentation</vt:lpstr>
      <vt:lpstr>PowerPoint Presentation</vt:lpstr>
      <vt:lpstr>Overview of trading conduct provisions</vt:lpstr>
      <vt:lpstr>UTS provisions</vt:lpstr>
      <vt:lpstr>Origin of current provisions</vt:lpstr>
      <vt:lpstr>Origin of HSTC provisions </vt:lpstr>
      <vt:lpstr>Origin of HSTC provisions (cont’d) </vt:lpstr>
      <vt:lpstr>Origin of HSTC provisions (cont’d) </vt:lpstr>
      <vt:lpstr>MDAG’s preferred change</vt:lpstr>
      <vt:lpstr>Key elements</vt:lpstr>
      <vt:lpstr>Indicative new provisions</vt:lpstr>
      <vt:lpstr>Advantages</vt:lpstr>
      <vt:lpstr>Other considerations</vt:lpstr>
      <vt:lpstr>PowerPoint Presentation</vt:lpstr>
      <vt:lpstr>PowerPoint Presentation</vt:lpstr>
      <vt:lpstr>PowerPoint Presentation</vt:lpstr>
      <vt:lpstr>PowerPoint Presentation</vt:lpstr>
    </vt:vector>
  </TitlesOfParts>
  <Company>Electricity Authority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Trading conduct review: Pivotal vs Net Pivotal</dc:title>
  <dc:creator>Alistair Dixon</dc:creator>
  <cp:lastModifiedBy>Hannah Hopper</cp:lastModifiedBy>
  <cp:revision>500</cp:revision>
  <cp:lastPrinted>2019-02-24T22:57:28Z</cp:lastPrinted>
  <dcterms:created xsi:type="dcterms:W3CDTF">2018-08-16T03:38:12Z</dcterms:created>
  <dcterms:modified xsi:type="dcterms:W3CDTF">2019-07-17T01:05:59Z</dcterms:modified>
</cp:coreProperties>
</file>